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media/image19.jpg" ContentType="image/gif"/>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0" r:id="rId2"/>
  </p:sldMasterIdLst>
  <p:notesMasterIdLst>
    <p:notesMasterId r:id="rId56"/>
  </p:notesMasterIdLst>
  <p:handoutMasterIdLst>
    <p:handoutMasterId r:id="rId57"/>
  </p:handoutMasterIdLst>
  <p:sldIdLst>
    <p:sldId id="371" r:id="rId3"/>
    <p:sldId id="372" r:id="rId4"/>
    <p:sldId id="2231" r:id="rId5"/>
    <p:sldId id="2233" r:id="rId6"/>
    <p:sldId id="2234" r:id="rId7"/>
    <p:sldId id="2235" r:id="rId8"/>
    <p:sldId id="2236" r:id="rId9"/>
    <p:sldId id="2237" r:id="rId10"/>
    <p:sldId id="2238" r:id="rId11"/>
    <p:sldId id="2239" r:id="rId12"/>
    <p:sldId id="2240" r:id="rId13"/>
    <p:sldId id="2241" r:id="rId14"/>
    <p:sldId id="2242" r:id="rId15"/>
    <p:sldId id="1085" r:id="rId16"/>
    <p:sldId id="2230" r:id="rId17"/>
    <p:sldId id="2256" r:id="rId18"/>
    <p:sldId id="2257" r:id="rId19"/>
    <p:sldId id="2258" r:id="rId20"/>
    <p:sldId id="2259" r:id="rId21"/>
    <p:sldId id="2260" r:id="rId22"/>
    <p:sldId id="2261" r:id="rId23"/>
    <p:sldId id="2262" r:id="rId24"/>
    <p:sldId id="2263" r:id="rId25"/>
    <p:sldId id="2264" r:id="rId26"/>
    <p:sldId id="2265" r:id="rId27"/>
    <p:sldId id="2274" r:id="rId28"/>
    <p:sldId id="2275" r:id="rId29"/>
    <p:sldId id="2266" r:id="rId30"/>
    <p:sldId id="2267" r:id="rId31"/>
    <p:sldId id="2268" r:id="rId32"/>
    <p:sldId id="2269" r:id="rId33"/>
    <p:sldId id="2270" r:id="rId34"/>
    <p:sldId id="2273" r:id="rId35"/>
    <p:sldId id="262" r:id="rId36"/>
    <p:sldId id="1087" r:id="rId37"/>
    <p:sldId id="2208" r:id="rId38"/>
    <p:sldId id="2243" r:id="rId39"/>
    <p:sldId id="2244" r:id="rId40"/>
    <p:sldId id="2245" r:id="rId41"/>
    <p:sldId id="2246" r:id="rId42"/>
    <p:sldId id="2247" r:id="rId43"/>
    <p:sldId id="2248" r:id="rId44"/>
    <p:sldId id="2249" r:id="rId45"/>
    <p:sldId id="2250" r:id="rId46"/>
    <p:sldId id="2251" r:id="rId47"/>
    <p:sldId id="2252" r:id="rId48"/>
    <p:sldId id="2253" r:id="rId49"/>
    <p:sldId id="2254" r:id="rId50"/>
    <p:sldId id="2255" r:id="rId51"/>
    <p:sldId id="2205" r:id="rId52"/>
    <p:sldId id="2206" r:id="rId53"/>
    <p:sldId id="2207" r:id="rId54"/>
    <p:sldId id="35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回顾与总结" id="{1963C435-9CE1-4C8F-8342-0F5CC27BF3D3}">
          <p14:sldIdLst>
            <p14:sldId id="371"/>
          </p14:sldIdLst>
        </p14:section>
        <p14:section name="工作坊总结" id="{028D3C7A-EAFA-4B27-AC7C-61D19FCC4205}">
          <p14:sldIdLst>
            <p14:sldId id="372"/>
            <p14:sldId id="2231"/>
            <p14:sldId id="2233"/>
            <p14:sldId id="2234"/>
            <p14:sldId id="2235"/>
            <p14:sldId id="2236"/>
            <p14:sldId id="2237"/>
            <p14:sldId id="2238"/>
            <p14:sldId id="2239"/>
            <p14:sldId id="2240"/>
            <p14:sldId id="2241"/>
            <p14:sldId id="2242"/>
          </p14:sldIdLst>
        </p14:section>
        <p14:section name="品牌故事" id="{5BFA2A5D-586C-44DA-87AC-954B15C73474}">
          <p14:sldIdLst>
            <p14:sldId id="1085"/>
            <p14:sldId id="2230"/>
            <p14:sldId id="2256"/>
            <p14:sldId id="2257"/>
            <p14:sldId id="2258"/>
            <p14:sldId id="2259"/>
            <p14:sldId id="2260"/>
            <p14:sldId id="2261"/>
            <p14:sldId id="2262"/>
            <p14:sldId id="2263"/>
            <p14:sldId id="2264"/>
            <p14:sldId id="2265"/>
            <p14:sldId id="2274"/>
            <p14:sldId id="2275"/>
            <p14:sldId id="2266"/>
            <p14:sldId id="2267"/>
            <p14:sldId id="2268"/>
            <p14:sldId id="2269"/>
            <p14:sldId id="2270"/>
            <p14:sldId id="2273"/>
            <p14:sldId id="262"/>
            <p14:sldId id="1087"/>
          </p14:sldIdLst>
        </p14:section>
        <p14:section name="传播策略" id="{A4CFA1CA-7649-4E7B-9669-A692E8129BCC}">
          <p14:sldIdLst>
            <p14:sldId id="2208"/>
          </p14:sldIdLst>
        </p14:section>
        <p14:section name="传播现状审计-内部" id="{B7BEC60B-BAD7-40BB-A2DF-80E8D217A6EF}">
          <p14:sldIdLst>
            <p14:sldId id="2243"/>
            <p14:sldId id="2244"/>
            <p14:sldId id="2245"/>
            <p14:sldId id="2246"/>
            <p14:sldId id="2247"/>
            <p14:sldId id="2248"/>
          </p14:sldIdLst>
        </p14:section>
        <p14:section name="传播策略" id="{5E5C645D-7DAD-4F4E-AAEF-0E05737F1532}">
          <p14:sldIdLst>
            <p14:sldId id="2249"/>
            <p14:sldId id="2250"/>
            <p14:sldId id="2251"/>
            <p14:sldId id="2252"/>
            <p14:sldId id="2253"/>
            <p14:sldId id="2254"/>
            <p14:sldId id="2255"/>
          </p14:sldIdLst>
        </p14:section>
        <p14:section name="下一步工作" id="{C0598F69-D2CE-4B4D-9B04-48DF0A435220}">
          <p14:sldIdLst>
            <p14:sldId id="2205"/>
            <p14:sldId id="2206"/>
            <p14:sldId id="2207"/>
            <p14:sldId id="358"/>
          </p14:sldIdLst>
        </p14:section>
      </p14:sectionLst>
    </p:ext>
    <p:ext uri="{EFAFB233-063F-42B5-8137-9DF3F51BA10A}">
      <p15:sldGuideLst xmlns:p15="http://schemas.microsoft.com/office/powerpoint/2012/main">
        <p15:guide id="1" orient="horz" pos="2069" userDrawn="1">
          <p15:clr>
            <a:srgbClr val="A4A3A4"/>
          </p15:clr>
        </p15:guide>
        <p15:guide id="3" pos="347" userDrawn="1">
          <p15:clr>
            <a:srgbClr val="A4A3A4"/>
          </p15:clr>
        </p15:guide>
        <p15:guide id="4" orient="horz" pos="4224" userDrawn="1">
          <p15:clr>
            <a:srgbClr val="A4A3A4"/>
          </p15:clr>
        </p15:guide>
        <p15:guide id="6" orient="horz" userDrawn="1">
          <p15:clr>
            <a:srgbClr val="A4A3A4"/>
          </p15:clr>
        </p15:guide>
        <p15:guide id="7" pos="7310" userDrawn="1">
          <p15:clr>
            <a:srgbClr val="A4A3A4"/>
          </p15:clr>
        </p15:guide>
        <p15:guide id="8"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ia CC" initials="TC" lastIdx="1" clrIdx="0">
    <p:extLst>
      <p:ext uri="{19B8F6BF-5375-455C-9EA6-DF929625EA0E}">
        <p15:presenceInfo xmlns:p15="http://schemas.microsoft.com/office/powerpoint/2012/main" userId="d40a0aa6cc948e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D9D9D9"/>
    <a:srgbClr val="242852"/>
    <a:srgbClr val="2D97C8"/>
    <a:srgbClr val="E5E5E5"/>
    <a:srgbClr val="E1EEF7"/>
    <a:srgbClr val="FFFFFF"/>
    <a:srgbClr val="D8E7F7"/>
    <a:srgbClr val="2898D8"/>
    <a:srgbClr val="D4EA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07" autoAdjust="0"/>
    <p:restoredTop sz="93343" autoAdjust="0"/>
  </p:normalViewPr>
  <p:slideViewPr>
    <p:cSldViewPr snapToGrid="0" snapToObjects="1">
      <p:cViewPr varScale="1">
        <p:scale>
          <a:sx n="62" d="100"/>
          <a:sy n="62" d="100"/>
        </p:scale>
        <p:origin x="864" y="48"/>
      </p:cViewPr>
      <p:guideLst>
        <p:guide orient="horz" pos="2069"/>
        <p:guide pos="347"/>
        <p:guide orient="horz" pos="4224"/>
        <p:guide orient="horz"/>
        <p:guide pos="7310"/>
        <p:guide pos="3840"/>
      </p:guideLst>
    </p:cSldViewPr>
  </p:slideViewPr>
  <p:notesTextViewPr>
    <p:cViewPr>
      <p:scale>
        <a:sx n="1" d="1"/>
        <a:sy n="1" d="1"/>
      </p:scale>
      <p:origin x="0" y="0"/>
    </p:cViewPr>
  </p:notesTextViewPr>
  <p:sorterViewPr>
    <p:cViewPr varScale="1">
      <p:scale>
        <a:sx n="100" d="100"/>
        <a:sy n="100" d="100"/>
      </p:scale>
      <p:origin x="0" y="-24052"/>
    </p:cViewPr>
  </p:sorterViewPr>
  <p:notesViewPr>
    <p:cSldViewPr snapToGrid="0" snapToObjects="1" showGuides="1">
      <p:cViewPr varScale="1">
        <p:scale>
          <a:sx n="62" d="100"/>
          <a:sy n="62" d="100"/>
        </p:scale>
        <p:origin x="245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895D26B-0D9A-431F-880E-C382AFCA7E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09D9C83-1AF6-411F-8431-153C7A9E15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1E364-4E05-45FC-A2D0-4B88332C9AA6}" type="datetimeFigureOut">
              <a:rPr lang="zh-CN" altLang="en-US" smtClean="0"/>
              <a:t>2020/6/3</a:t>
            </a:fld>
            <a:endParaRPr lang="zh-CN" altLang="en-US"/>
          </a:p>
        </p:txBody>
      </p:sp>
      <p:sp>
        <p:nvSpPr>
          <p:cNvPr id="4" name="页脚占位符 3">
            <a:extLst>
              <a:ext uri="{FF2B5EF4-FFF2-40B4-BE49-F238E27FC236}">
                <a16:creationId xmlns:a16="http://schemas.microsoft.com/office/drawing/2014/main" id="{B51BD99F-DCC5-44B5-8BC7-142E660445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50449A6-2B47-49E6-8079-F63011D443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7C7E7F-7AFE-44E4-92C7-6EB6EDBC9F84}" type="slidenum">
              <a:rPr lang="zh-CN" altLang="en-US" smtClean="0"/>
              <a:t>‹#›</a:t>
            </a:fld>
            <a:endParaRPr lang="zh-CN" altLang="en-US"/>
          </a:p>
        </p:txBody>
      </p:sp>
    </p:spTree>
    <p:extLst>
      <p:ext uri="{BB962C8B-B14F-4D97-AF65-F5344CB8AC3E}">
        <p14:creationId xmlns:p14="http://schemas.microsoft.com/office/powerpoint/2010/main" val="3584873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849EF-FD31-4465-936B-DAC2227DA074}" type="datetimeFigureOut">
              <a:rPr lang="zh-CN" altLang="en-US" smtClean="0"/>
              <a:t>2020/6/3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4EA60A-13EB-4993-A940-1D6C680D2D53}" type="slidenum">
              <a:rPr lang="zh-CN" altLang="en-US" smtClean="0"/>
              <a:t>‹#›</a:t>
            </a:fld>
            <a:endParaRPr lang="zh-CN" altLang="en-US"/>
          </a:p>
        </p:txBody>
      </p:sp>
    </p:spTree>
    <p:extLst>
      <p:ext uri="{BB962C8B-B14F-4D97-AF65-F5344CB8AC3E}">
        <p14:creationId xmlns:p14="http://schemas.microsoft.com/office/powerpoint/2010/main" val="2122448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1</a:t>
            </a:fld>
            <a:endParaRPr lang="zh-CN" altLang="en-US"/>
          </a:p>
        </p:txBody>
      </p:sp>
    </p:spTree>
    <p:extLst>
      <p:ext uri="{BB962C8B-B14F-4D97-AF65-F5344CB8AC3E}">
        <p14:creationId xmlns:p14="http://schemas.microsoft.com/office/powerpoint/2010/main" val="92471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EA60A-13EB-4993-A940-1D6C680D2D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39571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EA60A-13EB-4993-A940-1D6C680D2D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8256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3</a:t>
            </a:fld>
            <a:endParaRPr lang="zh-CN" altLang="en-US"/>
          </a:p>
        </p:txBody>
      </p:sp>
    </p:spTree>
    <p:extLst>
      <p:ext uri="{BB962C8B-B14F-4D97-AF65-F5344CB8AC3E}">
        <p14:creationId xmlns:p14="http://schemas.microsoft.com/office/powerpoint/2010/main" val="4093531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7</a:t>
            </a:fld>
            <a:endParaRPr lang="zh-CN" altLang="en-US"/>
          </a:p>
        </p:txBody>
      </p:sp>
    </p:spTree>
    <p:extLst>
      <p:ext uri="{BB962C8B-B14F-4D97-AF65-F5344CB8AC3E}">
        <p14:creationId xmlns:p14="http://schemas.microsoft.com/office/powerpoint/2010/main" val="3017454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8</a:t>
            </a:fld>
            <a:endParaRPr lang="zh-CN" altLang="en-US"/>
          </a:p>
        </p:txBody>
      </p:sp>
    </p:spTree>
    <p:extLst>
      <p:ext uri="{BB962C8B-B14F-4D97-AF65-F5344CB8AC3E}">
        <p14:creationId xmlns:p14="http://schemas.microsoft.com/office/powerpoint/2010/main" val="396504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9</a:t>
            </a:fld>
            <a:endParaRPr lang="zh-CN" altLang="en-US"/>
          </a:p>
        </p:txBody>
      </p:sp>
    </p:spTree>
    <p:extLst>
      <p:ext uri="{BB962C8B-B14F-4D97-AF65-F5344CB8AC3E}">
        <p14:creationId xmlns:p14="http://schemas.microsoft.com/office/powerpoint/2010/main" val="393049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10</a:t>
            </a:fld>
            <a:endParaRPr lang="zh-CN" altLang="en-US"/>
          </a:p>
        </p:txBody>
      </p:sp>
    </p:spTree>
    <p:extLst>
      <p:ext uri="{BB962C8B-B14F-4D97-AF65-F5344CB8AC3E}">
        <p14:creationId xmlns:p14="http://schemas.microsoft.com/office/powerpoint/2010/main" val="2838326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强调中国市场差异化</a:t>
            </a:r>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11</a:t>
            </a:fld>
            <a:endParaRPr lang="zh-CN" altLang="en-US"/>
          </a:p>
        </p:txBody>
      </p:sp>
    </p:spTree>
    <p:extLst>
      <p:ext uri="{BB962C8B-B14F-4D97-AF65-F5344CB8AC3E}">
        <p14:creationId xmlns:p14="http://schemas.microsoft.com/office/powerpoint/2010/main" val="1109899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12</a:t>
            </a:fld>
            <a:endParaRPr lang="zh-CN" altLang="en-US"/>
          </a:p>
        </p:txBody>
      </p:sp>
    </p:spTree>
    <p:extLst>
      <p:ext uri="{BB962C8B-B14F-4D97-AF65-F5344CB8AC3E}">
        <p14:creationId xmlns:p14="http://schemas.microsoft.com/office/powerpoint/2010/main" val="103581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35</a:t>
            </a:fld>
            <a:endParaRPr lang="zh-CN" altLang="en-US"/>
          </a:p>
        </p:txBody>
      </p:sp>
    </p:spTree>
    <p:extLst>
      <p:ext uri="{BB962C8B-B14F-4D97-AF65-F5344CB8AC3E}">
        <p14:creationId xmlns:p14="http://schemas.microsoft.com/office/powerpoint/2010/main" val="4111337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4AC8DCF4-C98A-483E-AC8D-A5F9B9A7845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13885"/>
          <a:stretch/>
        </p:blipFill>
        <p:spPr>
          <a:xfrm>
            <a:off x="0" y="0"/>
            <a:ext cx="10498509"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841101" y="6185960"/>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2128155" y="1436914"/>
            <a:ext cx="5162551"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2479899" y="2592050"/>
            <a:ext cx="4386265"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2726344" y="3159467"/>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159411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C0B9-3ABF-7343-A0B2-4781677ADB6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840CB14-6B01-854F-8EC5-AE22AEB3CD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CBE918-3293-0941-BE5A-8597FA28DFB4}"/>
              </a:ext>
            </a:extLst>
          </p:cNvPr>
          <p:cNvSpPr>
            <a:spLocks noGrp="1"/>
          </p:cNvSpPr>
          <p:nvPr>
            <p:ph type="dt" sz="half" idx="10"/>
          </p:nvPr>
        </p:nvSpPr>
        <p:spPr/>
        <p:txBody>
          <a:bodyPr/>
          <a:lstStyle/>
          <a:p>
            <a:fld id="{6BA63678-9053-B448-9E46-5717D90AA0EE}" type="datetimeFigureOut">
              <a:rPr lang="en-GB" smtClean="0"/>
              <a:t>03/06/2020</a:t>
            </a:fld>
            <a:endParaRPr lang="en-GB"/>
          </a:p>
        </p:txBody>
      </p:sp>
      <p:sp>
        <p:nvSpPr>
          <p:cNvPr id="5" name="Footer Placeholder 4">
            <a:extLst>
              <a:ext uri="{FF2B5EF4-FFF2-40B4-BE49-F238E27FC236}">
                <a16:creationId xmlns:a16="http://schemas.microsoft.com/office/drawing/2014/main" id="{EB3D5262-6644-3848-9117-7787A120B8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085B3-E71A-DA45-B85E-2EFB1846C0FD}"/>
              </a:ext>
            </a:extLst>
          </p:cNvPr>
          <p:cNvSpPr>
            <a:spLocks noGrp="1"/>
          </p:cNvSpPr>
          <p:nvPr>
            <p:ph type="sldNum" sz="quarter" idx="12"/>
          </p:nvPr>
        </p:nvSpPr>
        <p:spPr/>
        <p:txBody>
          <a:bodyPr/>
          <a:lstStyle/>
          <a:p>
            <a:fld id="{A72800D2-D166-A24A-9903-54E5AEFB8952}" type="slidenum">
              <a:rPr lang="en-GB" smtClean="0"/>
              <a:t>‹#›</a:t>
            </a:fld>
            <a:endParaRPr lang="en-GB"/>
          </a:p>
        </p:txBody>
      </p:sp>
    </p:spTree>
    <p:extLst>
      <p:ext uri="{BB962C8B-B14F-4D97-AF65-F5344CB8AC3E}">
        <p14:creationId xmlns:p14="http://schemas.microsoft.com/office/powerpoint/2010/main" val="277611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4AC8DCF4-C98A-483E-AC8D-A5F9B9A7845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13885"/>
          <a:stretch/>
        </p:blipFill>
        <p:spPr>
          <a:xfrm>
            <a:off x="0" y="0"/>
            <a:ext cx="10498509"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841101" y="6185960"/>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2128155" y="1436914"/>
            <a:ext cx="5162551"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2479899" y="2592050"/>
            <a:ext cx="4386265"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2726344" y="3159467"/>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3934004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76C3B84D-C8AD-4E1C-BF6B-4ED21D1B9F3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18633"/>
          <a:stretch/>
        </p:blipFill>
        <p:spPr>
          <a:xfrm>
            <a:off x="0" y="0"/>
            <a:ext cx="9919607"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392064" y="6185960"/>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348339" y="898070"/>
            <a:ext cx="4901297"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381675" y="2053206"/>
            <a:ext cx="4582211"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424013" y="2620623"/>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4155911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73F6F57-60ED-4CCF-B122-A9F0C639A7A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5336"/>
          <a:stretch/>
        </p:blipFill>
        <p:spPr>
          <a:xfrm>
            <a:off x="1869620" y="0"/>
            <a:ext cx="10321617"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10532108" y="6167063"/>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3067048" y="1069457"/>
            <a:ext cx="4868638"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3067048" y="2081676"/>
            <a:ext cx="4697188"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3067048" y="2677652"/>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1505151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0">
              <a:srgbClr val="8FD2E9"/>
            </a:gs>
            <a:gs pos="100000">
              <a:srgbClr val="2EA9DF"/>
            </a:gs>
          </a:gsLst>
          <a:lin ang="2700000" scaled="0"/>
        </a:gradFill>
        <a:effectLst/>
      </p:bgPr>
    </p:bg>
    <p:spTree>
      <p:nvGrpSpPr>
        <p:cNvPr id="1" name=""/>
        <p:cNvGrpSpPr/>
        <p:nvPr/>
      </p:nvGrpSpPr>
      <p:grpSpPr>
        <a:xfrm>
          <a:off x="0" y="0"/>
          <a:ext cx="0" cy="0"/>
          <a:chOff x="0" y="0"/>
          <a:chExt cx="0" cy="0"/>
        </a:xfrm>
      </p:grpSpPr>
      <p:sp>
        <p:nvSpPr>
          <p:cNvPr id="9" name="内容占位符 8"/>
          <p:cNvSpPr>
            <a:spLocks noGrp="1"/>
          </p:cNvSpPr>
          <p:nvPr>
            <p:ph sz="quarter" idx="13" hasCustomPrompt="1"/>
          </p:nvPr>
        </p:nvSpPr>
        <p:spPr>
          <a:xfrm>
            <a:off x="9239198" y="571500"/>
            <a:ext cx="3340100" cy="7786688"/>
          </a:xfrm>
        </p:spPr>
        <p:txBody>
          <a:bodyPr>
            <a:noAutofit/>
          </a:bodyPr>
          <a:lstStyle>
            <a:lvl1pPr marL="0" indent="0" algn="r">
              <a:buNone/>
              <a:defRPr sz="50000" b="1" baseline="0">
                <a:solidFill>
                  <a:srgbClr val="2D97C8"/>
                </a:solidFill>
                <a:latin typeface="Impact" panose="020B0806030902050204" pitchFamily="34" charset="0"/>
              </a:defRPr>
            </a:lvl1pPr>
            <a:lvl2pPr>
              <a:defRPr sz="9600"/>
            </a:lvl2pPr>
            <a:lvl3pPr>
              <a:defRPr sz="9600"/>
            </a:lvl3pPr>
            <a:lvl4pPr>
              <a:defRPr sz="9600"/>
            </a:lvl4pPr>
            <a:lvl5pPr>
              <a:defRPr sz="9600"/>
            </a:lvl5pPr>
          </a:lstStyle>
          <a:p>
            <a:pPr lvl="0"/>
            <a:r>
              <a:rPr lang="en-US" altLang="zh-CN" dirty="0"/>
              <a:t>1</a:t>
            </a:r>
            <a:endParaRPr lang="zh-CN" altLang="en-US" dirty="0"/>
          </a:p>
        </p:txBody>
      </p:sp>
      <p:sp>
        <p:nvSpPr>
          <p:cNvPr id="12" name="文本占位符 11"/>
          <p:cNvSpPr>
            <a:spLocks noGrp="1"/>
          </p:cNvSpPr>
          <p:nvPr>
            <p:ph type="body" sz="quarter" idx="14"/>
          </p:nvPr>
        </p:nvSpPr>
        <p:spPr>
          <a:xfrm>
            <a:off x="770633" y="1644653"/>
            <a:ext cx="6865938" cy="2307600"/>
          </a:xfrm>
        </p:spPr>
        <p:txBody>
          <a:bodyPr>
            <a:normAutofit/>
          </a:bodyPr>
          <a:lstStyle>
            <a:lvl1pPr marL="284400" indent="-284400">
              <a:spcBef>
                <a:spcPts val="0"/>
              </a:spcBef>
              <a:buFont typeface="Arial" panose="020B0604020202020204" pitchFamily="34" charset="0"/>
              <a:buChar char="•"/>
              <a:defRPr sz="1800" b="1">
                <a:solidFill>
                  <a:schemeClr val="bg1"/>
                </a:solidFill>
              </a:defRPr>
            </a:lvl1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41120770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6A6A7-E46A-462E-A7C2-968A70180301}"/>
              </a:ext>
            </a:extLst>
          </p:cNvPr>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sp>
        <p:nvSpPr>
          <p:cNvPr id="4" name="文本占位符 3">
            <a:extLst>
              <a:ext uri="{FF2B5EF4-FFF2-40B4-BE49-F238E27FC236}">
                <a16:creationId xmlns:a16="http://schemas.microsoft.com/office/drawing/2014/main" id="{CCDC6E7E-55E5-4278-9E4B-FDA90A4CBFC0}"/>
              </a:ext>
            </a:extLst>
          </p:cNvPr>
          <p:cNvSpPr>
            <a:spLocks noGrp="1"/>
          </p:cNvSpPr>
          <p:nvPr>
            <p:ph type="body" sz="quarter" idx="10"/>
          </p:nvPr>
        </p:nvSpPr>
        <p:spPr>
          <a:xfrm>
            <a:off x="719138" y="1698625"/>
            <a:ext cx="4809600" cy="4097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a:extLst>
              <a:ext uri="{FF2B5EF4-FFF2-40B4-BE49-F238E27FC236}">
                <a16:creationId xmlns:a16="http://schemas.microsoft.com/office/drawing/2014/main" id="{82F3EB4D-99F7-4570-A9AE-68858219AFC4}"/>
              </a:ext>
            </a:extLst>
          </p:cNvPr>
          <p:cNvSpPr>
            <a:spLocks noGrp="1"/>
          </p:cNvSpPr>
          <p:nvPr>
            <p:ph sz="quarter" idx="11"/>
          </p:nvPr>
        </p:nvSpPr>
        <p:spPr>
          <a:xfrm>
            <a:off x="6613297" y="1698625"/>
            <a:ext cx="4809600" cy="4097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8" name="文本占位符 7">
            <a:extLst>
              <a:ext uri="{FF2B5EF4-FFF2-40B4-BE49-F238E27FC236}">
                <a16:creationId xmlns:a16="http://schemas.microsoft.com/office/drawing/2014/main" id="{A2814C56-CF68-4CED-BFE8-83E387F082B6}"/>
              </a:ext>
            </a:extLst>
          </p:cNvPr>
          <p:cNvSpPr>
            <a:spLocks noGrp="1"/>
          </p:cNvSpPr>
          <p:nvPr>
            <p:ph type="body" sz="quarter" idx="12"/>
          </p:nvPr>
        </p:nvSpPr>
        <p:spPr>
          <a:xfrm>
            <a:off x="699633" y="930961"/>
            <a:ext cx="10682444" cy="648000"/>
          </a:xfrm>
        </p:spPr>
        <p:txBody>
          <a:bodyPr>
            <a:normAutofit/>
          </a:bodyPr>
          <a:lstStyle>
            <a:lvl1pPr marL="0" indent="0">
              <a:lnSpc>
                <a:spcPct val="90000"/>
              </a:lnSpc>
              <a:spcBef>
                <a:spcPts val="0"/>
              </a:spcBef>
              <a:buFont typeface="Arial" panose="020B0604020202020204" pitchFamily="34" charset="0"/>
              <a:buNone/>
              <a:defRPr sz="1800">
                <a:solidFill>
                  <a:srgbClr val="2D97C8"/>
                </a:solidFill>
              </a:defRPr>
            </a:lvl1pPr>
          </a:lstStyle>
          <a:p>
            <a:pPr lvl="0"/>
            <a:r>
              <a:rPr lang="zh-CN" altLang="en-US"/>
              <a:t>单击此处编辑母版文本样式</a:t>
            </a:r>
          </a:p>
        </p:txBody>
      </p:sp>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56"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36"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2"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3237289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6A6A7-E46A-462E-A7C2-968A70180301}"/>
              </a:ext>
            </a:extLst>
          </p:cNvPr>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62"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8"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4036998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62"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8"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3619322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Black-3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6"/>
          <p:cNvSpPr/>
          <p:nvPr userDrawn="1"/>
        </p:nvSpPr>
        <p:spPr>
          <a:xfrm>
            <a:off x="0" y="0"/>
            <a:ext cx="6060141" cy="6858000"/>
          </a:xfrm>
          <a:prstGeom prst="rect">
            <a:avLst/>
          </a:prstGeom>
          <a:solidFill>
            <a:schemeClr val="dk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52450" y="344383"/>
            <a:ext cx="5020577" cy="557439"/>
          </a:xfrm>
        </p:spPr>
        <p:txBody>
          <a:bodyPr/>
          <a:lstStyle>
            <a:lvl1pPr>
              <a:defRPr>
                <a:solidFill>
                  <a:schemeClr val="bg1"/>
                </a:solidFill>
              </a:defRPr>
            </a:lvl1pPr>
          </a:lstStyle>
          <a:p>
            <a:r>
              <a:rPr lang="zh-CN" altLang="en-US"/>
              <a:t>单击此处编辑母版标题样式</a:t>
            </a:r>
            <a:endParaRPr lang="zh-CN" altLang="en-US" dirty="0"/>
          </a:p>
        </p:txBody>
      </p:sp>
      <p:sp>
        <p:nvSpPr>
          <p:cNvPr id="17" name="文本占位符 16"/>
          <p:cNvSpPr>
            <a:spLocks noGrp="1"/>
          </p:cNvSpPr>
          <p:nvPr>
            <p:ph type="body" sz="quarter" idx="12"/>
          </p:nvPr>
        </p:nvSpPr>
        <p:spPr>
          <a:xfrm>
            <a:off x="663763" y="1650541"/>
            <a:ext cx="4999068" cy="3768769"/>
          </a:xfrm>
        </p:spPr>
        <p:txBody>
          <a:bodyPr>
            <a:normAutofit/>
          </a:bodyPr>
          <a:lstStyle>
            <a:lvl1pPr marL="284400" indent="-284400">
              <a:spcBef>
                <a:spcPts val="0"/>
              </a:spcBef>
              <a:buFont typeface="Arial" panose="020B0604020202020204" pitchFamily="34" charset="0"/>
              <a:buChar char="•"/>
              <a:defRPr sz="1400">
                <a:solidFill>
                  <a:schemeClr val="bg1"/>
                </a:solidFill>
              </a:defRPr>
            </a:lvl1pPr>
          </a:lstStyle>
          <a:p>
            <a:pPr lvl="0"/>
            <a:r>
              <a:rPr lang="zh-CN" altLang="en-US"/>
              <a:t>单击此处编辑母版文本样式</a:t>
            </a:r>
          </a:p>
        </p:txBody>
      </p:sp>
      <p:sp>
        <p:nvSpPr>
          <p:cNvPr id="18" name="文本占位符 16"/>
          <p:cNvSpPr>
            <a:spLocks noGrp="1"/>
          </p:cNvSpPr>
          <p:nvPr>
            <p:ph type="body" sz="quarter" idx="13"/>
          </p:nvPr>
        </p:nvSpPr>
        <p:spPr>
          <a:xfrm>
            <a:off x="642253" y="926314"/>
            <a:ext cx="5020577" cy="595024"/>
          </a:xfrm>
        </p:spPr>
        <p:txBody>
          <a:bodyPr>
            <a:normAutofit/>
          </a:bodyPr>
          <a:lstStyle>
            <a:lvl1pPr marL="0" indent="0">
              <a:buFont typeface="Arial" panose="020B0604020202020204" pitchFamily="34" charset="0"/>
              <a:buNone/>
              <a:defRPr sz="1800">
                <a:solidFill>
                  <a:schemeClr val="bg1"/>
                </a:solidFill>
              </a:defRPr>
            </a:lvl1pPr>
          </a:lstStyle>
          <a:p>
            <a:pPr lvl="0"/>
            <a:r>
              <a:rPr lang="zh-CN" altLang="en-US"/>
              <a:t>单击此处编辑母版文本样式</a:t>
            </a:r>
          </a:p>
        </p:txBody>
      </p:sp>
      <p:cxnSp>
        <p:nvCxnSpPr>
          <p:cNvPr id="27" name="Straight Connector 26">
            <a:extLst>
              <a:ext uri="{FF2B5EF4-FFF2-40B4-BE49-F238E27FC236}">
                <a16:creationId xmlns:a16="http://schemas.microsoft.com/office/drawing/2014/main" id="{B19039E3-41F6-4366-AB70-52468ACD228F}"/>
              </a:ext>
            </a:extLst>
          </p:cNvPr>
          <p:cNvCxnSpPr/>
          <p:nvPr/>
        </p:nvCxnSpPr>
        <p:spPr>
          <a:xfrm>
            <a:off x="1005562"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pic>
        <p:nvPicPr>
          <p:cNvPr id="28" name="Picture 27">
            <a:extLst>
              <a:ext uri="{FF2B5EF4-FFF2-40B4-BE49-F238E27FC236}">
                <a16:creationId xmlns:a16="http://schemas.microsoft.com/office/drawing/2014/main" id="{743056AF-0A87-42C8-B76A-7653903DDF5E}"/>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1156663" y="6504006"/>
            <a:ext cx="396907" cy="138704"/>
          </a:xfrm>
          <a:prstGeom prst="rect">
            <a:avLst/>
          </a:prstGeom>
        </p:spPr>
      </p:pic>
      <p:cxnSp>
        <p:nvCxnSpPr>
          <p:cNvPr id="29" name="Straight Connector 29">
            <a:extLst>
              <a:ext uri="{FF2B5EF4-FFF2-40B4-BE49-F238E27FC236}">
                <a16:creationId xmlns:a16="http://schemas.microsoft.com/office/drawing/2014/main" id="{617D4B06-33CE-4776-84E5-350E7D2F51E6}"/>
              </a:ext>
            </a:extLst>
          </p:cNvPr>
          <p:cNvCxnSpPr/>
          <p:nvPr/>
        </p:nvCxnSpPr>
        <p:spPr>
          <a:xfrm>
            <a:off x="1703044"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sp>
        <p:nvSpPr>
          <p:cNvPr id="30" name="灯片编号占位符 15">
            <a:extLst>
              <a:ext uri="{FF2B5EF4-FFF2-40B4-BE49-F238E27FC236}">
                <a16:creationId xmlns:a16="http://schemas.microsoft.com/office/drawing/2014/main" id="{241A5B3F-DCD6-4E9C-B5C2-712CA9D38449}"/>
              </a:ext>
            </a:extLst>
          </p:cNvPr>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schemeClr val="bg1">
                    <a:alpha val="70000"/>
                  </a:scheme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31" name="文本占位符 5">
            <a:extLst>
              <a:ext uri="{FF2B5EF4-FFF2-40B4-BE49-F238E27FC236}">
                <a16:creationId xmlns:a16="http://schemas.microsoft.com/office/drawing/2014/main" id="{858167F4-55FB-4D20-BF92-5928A44BF84B}"/>
              </a:ext>
            </a:extLst>
          </p:cNvPr>
          <p:cNvSpPr>
            <a:spLocks noGrp="1"/>
          </p:cNvSpPr>
          <p:nvPr userDrawn="1">
            <p:ph type="body" sz="quarter" idx="15" hasCustomPrompt="1"/>
          </p:nvPr>
        </p:nvSpPr>
        <p:spPr>
          <a:xfrm>
            <a:off x="1788908" y="6347970"/>
            <a:ext cx="3140144" cy="398845"/>
          </a:xfrm>
        </p:spPr>
        <p:txBody>
          <a:bodyPr anchor="ctr">
            <a:normAutofit/>
          </a:bodyPr>
          <a:lstStyle>
            <a:lvl1pPr marL="0" indent="0">
              <a:buNone/>
              <a:defRPr sz="1200" b="1">
                <a:solidFill>
                  <a:schemeClr val="bg1"/>
                </a:solidFill>
              </a:defRPr>
            </a:lvl1pPr>
          </a:lstStyle>
          <a:p>
            <a:pPr lvl="0"/>
            <a:r>
              <a:rPr lang="zh-CN" altLang="en-US" dirty="0"/>
              <a:t>项目名称</a:t>
            </a:r>
          </a:p>
        </p:txBody>
      </p:sp>
    </p:spTree>
    <p:extLst>
      <p:ext uri="{BB962C8B-B14F-4D97-AF65-F5344CB8AC3E}">
        <p14:creationId xmlns:p14="http://schemas.microsoft.com/office/powerpoint/2010/main" val="22070881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Black-2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3"/>
          <p:cNvSpPr/>
          <p:nvPr userDrawn="1"/>
        </p:nvSpPr>
        <p:spPr>
          <a:xfrm>
            <a:off x="-1" y="0"/>
            <a:ext cx="4132385" cy="6858000"/>
          </a:xfrm>
          <a:prstGeom prst="rect">
            <a:avLst/>
          </a:prstGeom>
          <a:solidFill>
            <a:schemeClr val="dk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标题 1"/>
          <p:cNvSpPr>
            <a:spLocks noGrp="1"/>
          </p:cNvSpPr>
          <p:nvPr>
            <p:ph type="title" hasCustomPrompt="1"/>
          </p:nvPr>
        </p:nvSpPr>
        <p:spPr>
          <a:xfrm>
            <a:off x="566014" y="1485148"/>
            <a:ext cx="3141777" cy="1099407"/>
          </a:xfrm>
        </p:spPr>
        <p:txBody>
          <a:bodyPr>
            <a:noAutofit/>
          </a:bodyPr>
          <a:lstStyle>
            <a:lvl1pPr>
              <a:defRPr sz="4000" b="0">
                <a:solidFill>
                  <a:schemeClr val="bg1"/>
                </a:solidFill>
              </a:defRPr>
            </a:lvl1pPr>
          </a:lstStyle>
          <a:p>
            <a:r>
              <a:rPr lang="zh-CN" altLang="en-US" dirty="0"/>
              <a:t>标题</a:t>
            </a:r>
          </a:p>
        </p:txBody>
      </p:sp>
      <p:sp>
        <p:nvSpPr>
          <p:cNvPr id="18" name="文本占位符 16"/>
          <p:cNvSpPr>
            <a:spLocks noGrp="1"/>
          </p:cNvSpPr>
          <p:nvPr>
            <p:ph type="body" sz="quarter" idx="13"/>
          </p:nvPr>
        </p:nvSpPr>
        <p:spPr>
          <a:xfrm>
            <a:off x="585097" y="410933"/>
            <a:ext cx="3403534" cy="378338"/>
          </a:xfrm>
        </p:spPr>
        <p:txBody>
          <a:bodyPr>
            <a:normAutofit/>
          </a:bodyPr>
          <a:lstStyle>
            <a:lvl1pPr marL="0" indent="0">
              <a:buFont typeface="Arial" panose="020B0604020202020204" pitchFamily="34" charset="0"/>
              <a:buNone/>
              <a:defRPr sz="1400" b="1">
                <a:solidFill>
                  <a:schemeClr val="bg1"/>
                </a:solidFill>
              </a:defRPr>
            </a:lvl1pPr>
          </a:lstStyle>
          <a:p>
            <a:pPr lvl="0"/>
            <a:r>
              <a:rPr lang="zh-CN" altLang="en-US"/>
              <a:t>单击此处编辑母版文本样式</a:t>
            </a:r>
          </a:p>
        </p:txBody>
      </p:sp>
      <p:cxnSp>
        <p:nvCxnSpPr>
          <p:cNvPr id="19" name="Straight Connector 26">
            <a:extLst>
              <a:ext uri="{FF2B5EF4-FFF2-40B4-BE49-F238E27FC236}">
                <a16:creationId xmlns:a16="http://schemas.microsoft.com/office/drawing/2014/main" id="{19E49C5D-DAD1-44E0-9713-59F72B1C5309}"/>
              </a:ext>
            </a:extLst>
          </p:cNvPr>
          <p:cNvCxnSpPr/>
          <p:nvPr userDrawn="1"/>
        </p:nvCxnSpPr>
        <p:spPr>
          <a:xfrm>
            <a:off x="1005567"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pic>
        <p:nvPicPr>
          <p:cNvPr id="20" name="Picture 27">
            <a:extLst>
              <a:ext uri="{FF2B5EF4-FFF2-40B4-BE49-F238E27FC236}">
                <a16:creationId xmlns:a16="http://schemas.microsoft.com/office/drawing/2014/main" id="{2E253D54-D099-4F49-84D7-81D928CC0618}"/>
              </a:ext>
            </a:extLst>
          </p:cNvPr>
          <p:cNvPicPr>
            <a:picLocks noChangeAspect="1"/>
          </p:cNvPicPr>
          <p:nvPr userDrawn="1"/>
        </p:nvPicPr>
        <p:blipFill>
          <a:blip r:embed="rId3" cstate="hqprint">
            <a:biLevel thresh="25000"/>
            <a:extLst>
              <a:ext uri="{28A0092B-C50C-407E-A947-70E740481C1C}">
                <a14:useLocalDpi xmlns:a14="http://schemas.microsoft.com/office/drawing/2010/main"/>
              </a:ext>
            </a:extLst>
          </a:blip>
          <a:stretch>
            <a:fillRect/>
          </a:stretch>
        </p:blipFill>
        <p:spPr>
          <a:xfrm>
            <a:off x="1156668" y="6504006"/>
            <a:ext cx="396907" cy="138704"/>
          </a:xfrm>
          <a:prstGeom prst="rect">
            <a:avLst/>
          </a:prstGeom>
        </p:spPr>
      </p:pic>
      <p:cxnSp>
        <p:nvCxnSpPr>
          <p:cNvPr id="21" name="Straight Connector 29">
            <a:extLst>
              <a:ext uri="{FF2B5EF4-FFF2-40B4-BE49-F238E27FC236}">
                <a16:creationId xmlns:a16="http://schemas.microsoft.com/office/drawing/2014/main" id="{9409D171-8F19-4730-9AD8-54CD35328B4A}"/>
              </a:ext>
            </a:extLst>
          </p:cNvPr>
          <p:cNvCxnSpPr/>
          <p:nvPr userDrawn="1"/>
        </p:nvCxnSpPr>
        <p:spPr>
          <a:xfrm>
            <a:off x="1703049"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sp>
        <p:nvSpPr>
          <p:cNvPr id="22" name="灯片编号占位符 15">
            <a:extLst>
              <a:ext uri="{FF2B5EF4-FFF2-40B4-BE49-F238E27FC236}">
                <a16:creationId xmlns:a16="http://schemas.microsoft.com/office/drawing/2014/main" id="{17850C28-FA06-47ED-A986-CFADFDEC4CD8}"/>
              </a:ext>
            </a:extLst>
          </p:cNvPr>
          <p:cNvSpPr>
            <a:spLocks noGrp="1"/>
          </p:cNvSpPr>
          <p:nvPr>
            <p:ph type="sldNum" sz="quarter" idx="14"/>
          </p:nvPr>
        </p:nvSpPr>
        <p:spPr>
          <a:xfrm>
            <a:off x="491447" y="6364514"/>
            <a:ext cx="490268" cy="365125"/>
          </a:xfrm>
          <a:prstGeom prst="rect">
            <a:avLst/>
          </a:prstGeom>
        </p:spPr>
        <p:txBody>
          <a:bodyPr/>
          <a:lstStyle>
            <a:lvl1pPr>
              <a:defRPr lang="zh-CN" altLang="en-US" sz="1200" b="1" kern="1200" smtClean="0">
                <a:solidFill>
                  <a:schemeClr val="bg1">
                    <a:alpha val="70000"/>
                  </a:scheme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3" name="文本占位符 5">
            <a:extLst>
              <a:ext uri="{FF2B5EF4-FFF2-40B4-BE49-F238E27FC236}">
                <a16:creationId xmlns:a16="http://schemas.microsoft.com/office/drawing/2014/main" id="{809DED8D-8F6D-4251-A0F4-22107C26B1E2}"/>
              </a:ext>
            </a:extLst>
          </p:cNvPr>
          <p:cNvSpPr>
            <a:spLocks noGrp="1"/>
          </p:cNvSpPr>
          <p:nvPr>
            <p:ph type="body" sz="quarter" idx="15" hasCustomPrompt="1"/>
          </p:nvPr>
        </p:nvSpPr>
        <p:spPr>
          <a:xfrm>
            <a:off x="1788913" y="6347970"/>
            <a:ext cx="3140144" cy="398845"/>
          </a:xfrm>
        </p:spPr>
        <p:txBody>
          <a:bodyPr anchor="ctr">
            <a:normAutofit/>
          </a:bodyPr>
          <a:lstStyle>
            <a:lvl1pPr marL="0" indent="0">
              <a:buNone/>
              <a:defRPr sz="1200" b="1">
                <a:solidFill>
                  <a:schemeClr val="bg1"/>
                </a:solidFill>
              </a:defRPr>
            </a:lvl1pPr>
          </a:lstStyle>
          <a:p>
            <a:pPr lvl="0"/>
            <a:r>
              <a:rPr lang="zh-CN" altLang="en-US" dirty="0"/>
              <a:t>项目名称</a:t>
            </a:r>
          </a:p>
        </p:txBody>
      </p:sp>
    </p:spTree>
    <p:extLst>
      <p:ext uri="{BB962C8B-B14F-4D97-AF65-F5344CB8AC3E}">
        <p14:creationId xmlns:p14="http://schemas.microsoft.com/office/powerpoint/2010/main" val="914490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76C3B84D-C8AD-4E1C-BF6B-4ED21D1B9F3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18633"/>
          <a:stretch/>
        </p:blipFill>
        <p:spPr>
          <a:xfrm>
            <a:off x="0" y="0"/>
            <a:ext cx="9919607"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392064" y="6185960"/>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348339" y="898070"/>
            <a:ext cx="4901297"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381675" y="2053206"/>
            <a:ext cx="4582211"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424013" y="2620623"/>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1740168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White-3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3"/>
          <p:cNvSpPr/>
          <p:nvPr userDrawn="1"/>
        </p:nvSpPr>
        <p:spPr>
          <a:xfrm>
            <a:off x="0" y="0"/>
            <a:ext cx="6060141" cy="6858000"/>
          </a:xfrm>
          <a:prstGeom prst="rect">
            <a:avLst/>
          </a:prstGeom>
          <a:solidFill>
            <a:schemeClr val="bg1">
              <a:alpha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52450" y="344383"/>
            <a:ext cx="5020577" cy="557439"/>
          </a:xfrm>
        </p:spPr>
        <p:txBody>
          <a:bodyPr/>
          <a:lstStyle>
            <a:lvl1pPr>
              <a:defRPr>
                <a:solidFill>
                  <a:srgbClr val="2D97C8"/>
                </a:solidFill>
              </a:defRPr>
            </a:lvl1pPr>
          </a:lstStyle>
          <a:p>
            <a:r>
              <a:rPr lang="zh-CN" altLang="en-US"/>
              <a:t>单击此处编辑母版标题样式</a:t>
            </a:r>
            <a:endParaRPr lang="zh-CN" altLang="en-US" dirty="0"/>
          </a:p>
        </p:txBody>
      </p:sp>
      <p:sp>
        <p:nvSpPr>
          <p:cNvPr id="17" name="文本占位符 16"/>
          <p:cNvSpPr>
            <a:spLocks noGrp="1"/>
          </p:cNvSpPr>
          <p:nvPr>
            <p:ph type="body" sz="quarter" idx="12"/>
          </p:nvPr>
        </p:nvSpPr>
        <p:spPr>
          <a:xfrm>
            <a:off x="663767" y="1634217"/>
            <a:ext cx="4999068" cy="3768769"/>
          </a:xfrm>
        </p:spPr>
        <p:txBody>
          <a:bodyPr>
            <a:normAutofit/>
          </a:bodyPr>
          <a:lstStyle>
            <a:lvl1pPr marL="284400" indent="-284400">
              <a:spcBef>
                <a:spcPts val="0"/>
              </a:spcBef>
              <a:buClr>
                <a:srgbClr val="2D97C8"/>
              </a:buClr>
              <a:buFont typeface="Arial" panose="020B0604020202020204" pitchFamily="34" charset="0"/>
              <a:buChar char="•"/>
              <a:defRPr sz="1400">
                <a:solidFill>
                  <a:schemeClr val="bg1">
                    <a:lumMod val="50000"/>
                  </a:schemeClr>
                </a:solidFill>
              </a:defRPr>
            </a:lvl1pPr>
          </a:lstStyle>
          <a:p>
            <a:pPr lvl="0"/>
            <a:r>
              <a:rPr lang="zh-CN" altLang="en-US"/>
              <a:t>单击此处编辑母版文本样式</a:t>
            </a:r>
          </a:p>
        </p:txBody>
      </p:sp>
      <p:sp>
        <p:nvSpPr>
          <p:cNvPr id="18" name="文本占位符 16"/>
          <p:cNvSpPr>
            <a:spLocks noGrp="1"/>
          </p:cNvSpPr>
          <p:nvPr>
            <p:ph type="body" sz="quarter" idx="13"/>
          </p:nvPr>
        </p:nvSpPr>
        <p:spPr>
          <a:xfrm>
            <a:off x="642257" y="918150"/>
            <a:ext cx="5020577" cy="595024"/>
          </a:xfrm>
        </p:spPr>
        <p:txBody>
          <a:bodyPr>
            <a:normAutofit/>
          </a:bodyPr>
          <a:lstStyle>
            <a:lvl1pPr marL="0" indent="0">
              <a:buFont typeface="Arial" panose="020B0604020202020204" pitchFamily="34" charset="0"/>
              <a:buNone/>
              <a:defRPr sz="1800">
                <a:solidFill>
                  <a:srgbClr val="2D97C8"/>
                </a:solidFill>
              </a:defRPr>
            </a:lvl1pPr>
          </a:lstStyle>
          <a:p>
            <a:pPr lvl="0"/>
            <a:r>
              <a:rPr lang="zh-CN" altLang="en-US"/>
              <a:t>单击此处编辑母版文本样式</a:t>
            </a:r>
          </a:p>
        </p:txBody>
      </p:sp>
      <p:grpSp>
        <p:nvGrpSpPr>
          <p:cNvPr id="22" name="组合 21">
            <a:extLst>
              <a:ext uri="{FF2B5EF4-FFF2-40B4-BE49-F238E27FC236}">
                <a16:creationId xmlns:a16="http://schemas.microsoft.com/office/drawing/2014/main" id="{15766C0F-C57F-4C68-A117-3EDDC68B77A8}"/>
              </a:ext>
            </a:extLst>
          </p:cNvPr>
          <p:cNvGrpSpPr/>
          <p:nvPr userDrawn="1"/>
        </p:nvGrpSpPr>
        <p:grpSpPr>
          <a:xfrm>
            <a:off x="1005561" y="6469618"/>
            <a:ext cx="699109" cy="173092"/>
            <a:chOff x="9132884" y="6469618"/>
            <a:chExt cx="699109" cy="173092"/>
          </a:xfrm>
        </p:grpSpPr>
        <p:cxnSp>
          <p:nvCxnSpPr>
            <p:cNvPr id="23" name="Straight Connector 26">
              <a:extLst>
                <a:ext uri="{FF2B5EF4-FFF2-40B4-BE49-F238E27FC236}">
                  <a16:creationId xmlns:a16="http://schemas.microsoft.com/office/drawing/2014/main" id="{48B71A9D-E728-4C32-AB42-C8DC6450540A}"/>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24" name="Picture 27">
              <a:extLst>
                <a:ext uri="{FF2B5EF4-FFF2-40B4-BE49-F238E27FC236}">
                  <a16:creationId xmlns:a16="http://schemas.microsoft.com/office/drawing/2014/main" id="{4277B180-A0EE-4413-BABF-BC00B4D9D07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25" name="Straight Connector 29">
              <a:extLst>
                <a:ext uri="{FF2B5EF4-FFF2-40B4-BE49-F238E27FC236}">
                  <a16:creationId xmlns:a16="http://schemas.microsoft.com/office/drawing/2014/main" id="{AFBC9866-AF04-478C-9530-82F91BA5BBE0}"/>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26" name="灯片编号占位符 15">
            <a:extLst>
              <a:ext uri="{FF2B5EF4-FFF2-40B4-BE49-F238E27FC236}">
                <a16:creationId xmlns:a16="http://schemas.microsoft.com/office/drawing/2014/main" id="{566D19B8-26F0-4DD7-A3D8-9FB5D5728238}"/>
              </a:ext>
            </a:extLst>
          </p:cNvPr>
          <p:cNvSpPr>
            <a:spLocks noGrp="1"/>
          </p:cNvSpPr>
          <p:nvPr>
            <p:ph type="sldNum" sz="quarter" idx="14"/>
          </p:nvPr>
        </p:nvSpPr>
        <p:spPr>
          <a:xfrm>
            <a:off x="491441"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7" name="文本占位符 5">
            <a:extLst>
              <a:ext uri="{FF2B5EF4-FFF2-40B4-BE49-F238E27FC236}">
                <a16:creationId xmlns:a16="http://schemas.microsoft.com/office/drawing/2014/main" id="{0B8AA93C-01A3-4076-A677-39E6DF8DB578}"/>
              </a:ext>
            </a:extLst>
          </p:cNvPr>
          <p:cNvSpPr>
            <a:spLocks noGrp="1"/>
          </p:cNvSpPr>
          <p:nvPr>
            <p:ph type="body" sz="quarter" idx="15" hasCustomPrompt="1"/>
          </p:nvPr>
        </p:nvSpPr>
        <p:spPr>
          <a:xfrm>
            <a:off x="1788907"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dirty="0"/>
              <a:t>项目名称</a:t>
            </a:r>
          </a:p>
        </p:txBody>
      </p:sp>
    </p:spTree>
    <p:extLst>
      <p:ext uri="{BB962C8B-B14F-4D97-AF65-F5344CB8AC3E}">
        <p14:creationId xmlns:p14="http://schemas.microsoft.com/office/powerpoint/2010/main" val="40501785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White-2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9"/>
          <p:cNvSpPr/>
          <p:nvPr userDrawn="1"/>
        </p:nvSpPr>
        <p:spPr>
          <a:xfrm>
            <a:off x="-1" y="0"/>
            <a:ext cx="4132385" cy="6858000"/>
          </a:xfrm>
          <a:prstGeom prst="rect">
            <a:avLst/>
          </a:prstGeom>
          <a:solidFill>
            <a:schemeClr val="bg1">
              <a:alpha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标题 1"/>
          <p:cNvSpPr>
            <a:spLocks noGrp="1"/>
          </p:cNvSpPr>
          <p:nvPr>
            <p:ph type="title" hasCustomPrompt="1"/>
          </p:nvPr>
        </p:nvSpPr>
        <p:spPr>
          <a:xfrm>
            <a:off x="566014" y="1387177"/>
            <a:ext cx="3141777" cy="1099407"/>
          </a:xfrm>
        </p:spPr>
        <p:txBody>
          <a:bodyPr>
            <a:noAutofit/>
          </a:bodyPr>
          <a:lstStyle>
            <a:lvl1pPr>
              <a:lnSpc>
                <a:spcPct val="150000"/>
              </a:lnSpc>
              <a:defRPr sz="4000" b="0">
                <a:solidFill>
                  <a:srgbClr val="2D97C8"/>
                </a:solidFill>
              </a:defRPr>
            </a:lvl1pPr>
          </a:lstStyle>
          <a:p>
            <a:r>
              <a:rPr lang="zh-CN" altLang="en-US" dirty="0"/>
              <a:t>标题</a:t>
            </a:r>
          </a:p>
        </p:txBody>
      </p:sp>
      <p:sp>
        <p:nvSpPr>
          <p:cNvPr id="18" name="文本占位符 16"/>
          <p:cNvSpPr>
            <a:spLocks noGrp="1"/>
          </p:cNvSpPr>
          <p:nvPr>
            <p:ph type="body" sz="quarter" idx="13"/>
          </p:nvPr>
        </p:nvSpPr>
        <p:spPr>
          <a:xfrm>
            <a:off x="585097" y="410933"/>
            <a:ext cx="3403534" cy="378338"/>
          </a:xfrm>
        </p:spPr>
        <p:txBody>
          <a:bodyPr>
            <a:normAutofit/>
          </a:bodyPr>
          <a:lstStyle>
            <a:lvl1pPr marL="0" indent="0">
              <a:buFont typeface="Arial" panose="020B0604020202020204" pitchFamily="34" charset="0"/>
              <a:buNone/>
              <a:defRPr sz="1400" b="1">
                <a:solidFill>
                  <a:schemeClr val="bg1">
                    <a:lumMod val="50000"/>
                  </a:schemeClr>
                </a:solidFill>
              </a:defRPr>
            </a:lvl1pPr>
          </a:lstStyle>
          <a:p>
            <a:pPr lvl="0"/>
            <a:r>
              <a:rPr lang="zh-CN" altLang="en-US"/>
              <a:t>单击此处编辑母版文本样式</a:t>
            </a:r>
          </a:p>
        </p:txBody>
      </p:sp>
      <p:grpSp>
        <p:nvGrpSpPr>
          <p:cNvPr id="13" name="组合 12">
            <a:extLst>
              <a:ext uri="{FF2B5EF4-FFF2-40B4-BE49-F238E27FC236}">
                <a16:creationId xmlns:a16="http://schemas.microsoft.com/office/drawing/2014/main" id="{B9896B4F-A1CA-4A38-8397-8C053533FB62}"/>
              </a:ext>
            </a:extLst>
          </p:cNvPr>
          <p:cNvGrpSpPr/>
          <p:nvPr userDrawn="1"/>
        </p:nvGrpSpPr>
        <p:grpSpPr>
          <a:xfrm>
            <a:off x="1005561" y="6469618"/>
            <a:ext cx="699109" cy="173092"/>
            <a:chOff x="9132884" y="6469618"/>
            <a:chExt cx="699109" cy="173092"/>
          </a:xfrm>
        </p:grpSpPr>
        <p:cxnSp>
          <p:nvCxnSpPr>
            <p:cNvPr id="21" name="Straight Connector 26">
              <a:extLst>
                <a:ext uri="{FF2B5EF4-FFF2-40B4-BE49-F238E27FC236}">
                  <a16:creationId xmlns:a16="http://schemas.microsoft.com/office/drawing/2014/main" id="{6E52A5CA-C9C0-47CE-936D-9394F1088C12}"/>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22" name="Picture 27">
              <a:extLst>
                <a:ext uri="{FF2B5EF4-FFF2-40B4-BE49-F238E27FC236}">
                  <a16:creationId xmlns:a16="http://schemas.microsoft.com/office/drawing/2014/main" id="{75AEBEFB-C92B-4892-9F7F-F6E0746C46C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23" name="Straight Connector 29">
              <a:extLst>
                <a:ext uri="{FF2B5EF4-FFF2-40B4-BE49-F238E27FC236}">
                  <a16:creationId xmlns:a16="http://schemas.microsoft.com/office/drawing/2014/main" id="{3399B7EA-C3A4-4939-9DB9-BD6328400E09}"/>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24" name="灯片编号占位符 15">
            <a:extLst>
              <a:ext uri="{FF2B5EF4-FFF2-40B4-BE49-F238E27FC236}">
                <a16:creationId xmlns:a16="http://schemas.microsoft.com/office/drawing/2014/main" id="{722A670D-206F-4C58-8F4F-D8A95B6FD0EA}"/>
              </a:ext>
            </a:extLst>
          </p:cNvPr>
          <p:cNvSpPr>
            <a:spLocks noGrp="1"/>
          </p:cNvSpPr>
          <p:nvPr>
            <p:ph type="sldNum" sz="quarter" idx="14"/>
          </p:nvPr>
        </p:nvSpPr>
        <p:spPr>
          <a:xfrm>
            <a:off x="491441"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5" name="文本占位符 5">
            <a:extLst>
              <a:ext uri="{FF2B5EF4-FFF2-40B4-BE49-F238E27FC236}">
                <a16:creationId xmlns:a16="http://schemas.microsoft.com/office/drawing/2014/main" id="{B185E244-8049-42D5-B74A-509C60E0EACB}"/>
              </a:ext>
            </a:extLst>
          </p:cNvPr>
          <p:cNvSpPr>
            <a:spLocks noGrp="1"/>
          </p:cNvSpPr>
          <p:nvPr>
            <p:ph type="body" sz="quarter" idx="15" hasCustomPrompt="1"/>
          </p:nvPr>
        </p:nvSpPr>
        <p:spPr>
          <a:xfrm>
            <a:off x="1788907"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dirty="0"/>
              <a:t>项目名称</a:t>
            </a:r>
          </a:p>
        </p:txBody>
      </p:sp>
    </p:spTree>
    <p:extLst>
      <p:ext uri="{BB962C8B-B14F-4D97-AF65-F5344CB8AC3E}">
        <p14:creationId xmlns:p14="http://schemas.microsoft.com/office/powerpoint/2010/main" val="2045146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5" name="Picture 1">
            <a:extLst>
              <a:ext uri="{FF2B5EF4-FFF2-40B4-BE49-F238E27FC236}">
                <a16:creationId xmlns:a16="http://schemas.microsoft.com/office/drawing/2014/main" id="{9F72D54A-49EF-45E1-83F8-594BAAE5878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108"/>
          <a:stretch/>
        </p:blipFill>
        <p:spPr>
          <a:xfrm>
            <a:off x="0" y="0"/>
            <a:ext cx="12205218" cy="6858000"/>
          </a:xfrm>
          <a:prstGeom prst="rect">
            <a:avLst/>
          </a:prstGeom>
        </p:spPr>
      </p:pic>
      <p:sp>
        <p:nvSpPr>
          <p:cNvPr id="17" name="TextBox 2">
            <a:extLst>
              <a:ext uri="{FF2B5EF4-FFF2-40B4-BE49-F238E27FC236}">
                <a16:creationId xmlns:a16="http://schemas.microsoft.com/office/drawing/2014/main" id="{A2143342-17EE-4E2F-A1F2-7F30CE067ADD}"/>
              </a:ext>
            </a:extLst>
          </p:cNvPr>
          <p:cNvSpPr txBox="1"/>
          <p:nvPr userDrawn="1"/>
        </p:nvSpPr>
        <p:spPr>
          <a:xfrm>
            <a:off x="658813" y="627937"/>
            <a:ext cx="1631216" cy="1384995"/>
          </a:xfrm>
          <a:prstGeom prst="rect">
            <a:avLst/>
          </a:prstGeom>
          <a:noFill/>
        </p:spPr>
        <p:txBody>
          <a:bodyPr wrap="none" lIns="0" rtlCol="0">
            <a:spAutoFit/>
          </a:bodyPr>
          <a:lstStyle/>
          <a:p>
            <a:pPr>
              <a:buClr>
                <a:srgbClr val="2D97C8"/>
              </a:buClr>
            </a:pPr>
            <a:r>
              <a:rPr lang="zh-CN" altLang="en-US" sz="6000" dirty="0">
                <a:solidFill>
                  <a:schemeClr val="bg1"/>
                </a:solidFill>
                <a:latin typeface="Heiti SC Light" charset="-122"/>
                <a:ea typeface="Heiti SC Light" charset="-122"/>
                <a:cs typeface="Heiti SC Light" charset="-122"/>
              </a:rPr>
              <a:t>谢谢</a:t>
            </a:r>
            <a:endParaRPr lang="en-US" altLang="zh-CN" sz="6000" dirty="0">
              <a:solidFill>
                <a:schemeClr val="bg1"/>
              </a:solidFill>
              <a:latin typeface="Heiti SC Light" charset="-122"/>
              <a:ea typeface="Heiti SC Light" charset="-122"/>
              <a:cs typeface="Heiti SC Light" charset="-122"/>
            </a:endParaRPr>
          </a:p>
          <a:p>
            <a:pPr>
              <a:buClr>
                <a:srgbClr val="2D97C8"/>
              </a:buClr>
            </a:pPr>
            <a:r>
              <a:rPr lang="zh-CN" altLang="en-US" sz="2200" dirty="0">
                <a:solidFill>
                  <a:schemeClr val="bg1"/>
                </a:solidFill>
                <a:latin typeface="Arial" charset="0"/>
                <a:ea typeface="Arial" charset="0"/>
                <a:cs typeface="Arial" charset="0"/>
              </a:rPr>
              <a:t> </a:t>
            </a:r>
            <a:r>
              <a:rPr lang="en-US" altLang="zh-CN" sz="2200" dirty="0">
                <a:solidFill>
                  <a:schemeClr val="bg1"/>
                </a:solidFill>
                <a:latin typeface="Arial" charset="0"/>
                <a:ea typeface="Arial" charset="0"/>
                <a:cs typeface="Arial" charset="0"/>
              </a:rPr>
              <a:t>Thank</a:t>
            </a:r>
            <a:r>
              <a:rPr lang="zh-CN" altLang="en-US" sz="2200" dirty="0">
                <a:solidFill>
                  <a:schemeClr val="bg1"/>
                </a:solidFill>
                <a:latin typeface="Arial" charset="0"/>
                <a:ea typeface="Arial" charset="0"/>
                <a:cs typeface="Arial" charset="0"/>
              </a:rPr>
              <a:t> </a:t>
            </a:r>
            <a:r>
              <a:rPr lang="en-US" altLang="zh-CN" sz="2200" dirty="0">
                <a:solidFill>
                  <a:schemeClr val="bg1"/>
                </a:solidFill>
                <a:latin typeface="Arial" charset="0"/>
                <a:ea typeface="Arial" charset="0"/>
                <a:cs typeface="Arial" charset="0"/>
              </a:rPr>
              <a:t>You</a:t>
            </a:r>
            <a:endParaRPr lang="en-US" sz="2200" dirty="0">
              <a:solidFill>
                <a:schemeClr val="bg1"/>
              </a:solidFill>
              <a:latin typeface="Arial" charset="0"/>
              <a:ea typeface="Arial" charset="0"/>
              <a:cs typeface="Arial" charset="0"/>
            </a:endParaRPr>
          </a:p>
        </p:txBody>
      </p:sp>
      <p:sp>
        <p:nvSpPr>
          <p:cNvPr id="18" name="TextBox 3">
            <a:extLst>
              <a:ext uri="{FF2B5EF4-FFF2-40B4-BE49-F238E27FC236}">
                <a16:creationId xmlns:a16="http://schemas.microsoft.com/office/drawing/2014/main" id="{D5DCDA83-E18E-4C80-8B26-17EAF962EDA1}"/>
              </a:ext>
            </a:extLst>
          </p:cNvPr>
          <p:cNvSpPr txBox="1"/>
          <p:nvPr userDrawn="1"/>
        </p:nvSpPr>
        <p:spPr>
          <a:xfrm>
            <a:off x="9266542" y="5493345"/>
            <a:ext cx="2266646" cy="923330"/>
          </a:xfrm>
          <a:prstGeom prst="rect">
            <a:avLst/>
          </a:prstGeom>
          <a:noFill/>
        </p:spPr>
        <p:txBody>
          <a:bodyPr wrap="none" lIns="0" tIns="0" rIns="0" bIns="0" rtlCol="0">
            <a:spAutoFit/>
          </a:bodyPr>
          <a:lstStyle/>
          <a:p>
            <a:pPr>
              <a:buClr>
                <a:srgbClr val="2D97C8"/>
              </a:buClr>
            </a:pPr>
            <a:r>
              <a:rPr lang="en-US" altLang="zh-CN" sz="6000" dirty="0">
                <a:solidFill>
                  <a:schemeClr val="bg1"/>
                </a:solidFill>
                <a:latin typeface="Arial" charset="0"/>
                <a:ea typeface="Arial" charset="0"/>
                <a:cs typeface="Arial" charset="0"/>
              </a:rPr>
              <a:t>Grazie</a:t>
            </a:r>
            <a:endParaRPr lang="en-US" sz="6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9933180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7F872-0D1F-43AF-9C08-CED76F9563DA}"/>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745E1E3D-3DD3-490D-89A4-C4C6BED51F41}"/>
              </a:ext>
            </a:extLst>
          </p:cNvPr>
          <p:cNvSpPr>
            <a:spLocks noGrp="1"/>
          </p:cNvSpPr>
          <p:nvPr>
            <p:ph type="ftr" sz="quarter" idx="10"/>
          </p:nvPr>
        </p:nvSpPr>
        <p:spPr/>
        <p:txBody>
          <a:bodyPr/>
          <a:lstStyle/>
          <a:p>
            <a:r>
              <a:rPr lang="zh-CN" altLang="en-US"/>
              <a:t>项目名称</a:t>
            </a:r>
            <a:endParaRPr lang="zh-CN" altLang="en-US" dirty="0"/>
          </a:p>
        </p:txBody>
      </p:sp>
      <p:sp>
        <p:nvSpPr>
          <p:cNvPr id="4" name="灯片编号占位符 3">
            <a:extLst>
              <a:ext uri="{FF2B5EF4-FFF2-40B4-BE49-F238E27FC236}">
                <a16:creationId xmlns:a16="http://schemas.microsoft.com/office/drawing/2014/main" id="{544DFCA2-FF19-4180-ACA1-5004FC63981D}"/>
              </a:ext>
            </a:extLst>
          </p:cNvPr>
          <p:cNvSpPr>
            <a:spLocks noGrp="1"/>
          </p:cNvSpPr>
          <p:nvPr>
            <p:ph type="sldNum" sz="quarter" idx="11"/>
          </p:nvPr>
        </p:nvSpPr>
        <p:spPr/>
        <p:txBody>
          <a:bodyPr/>
          <a:lstStyle/>
          <a:p>
            <a:fld id="{C167BD86-1AB1-4B86-B553-5831AE3AD45E}" type="slidenum">
              <a:rPr lang="zh-CN" altLang="en-US" smtClean="0"/>
              <a:pPr/>
              <a:t>‹#›</a:t>
            </a:fld>
            <a:endParaRPr lang="zh-CN" altLang="en-US" dirty="0"/>
          </a:p>
        </p:txBody>
      </p:sp>
    </p:spTree>
    <p:extLst>
      <p:ext uri="{BB962C8B-B14F-4D97-AF65-F5344CB8AC3E}">
        <p14:creationId xmlns:p14="http://schemas.microsoft.com/office/powerpoint/2010/main" val="2694336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73F6F57-60ED-4CCF-B122-A9F0C639A7A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5336"/>
          <a:stretch/>
        </p:blipFill>
        <p:spPr>
          <a:xfrm>
            <a:off x="1869620" y="0"/>
            <a:ext cx="10321617"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10532108" y="6167063"/>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3067048" y="1069457"/>
            <a:ext cx="4868638"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3067048" y="2081676"/>
            <a:ext cx="4697188"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3067048" y="2677652"/>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394836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0">
              <a:srgbClr val="8FD2E9"/>
            </a:gs>
            <a:gs pos="100000">
              <a:srgbClr val="2EA9DF"/>
            </a:gs>
          </a:gsLst>
          <a:lin ang="2700000" scaled="0"/>
        </a:gradFill>
        <a:effectLst/>
      </p:bgPr>
    </p:bg>
    <p:spTree>
      <p:nvGrpSpPr>
        <p:cNvPr id="1" name=""/>
        <p:cNvGrpSpPr/>
        <p:nvPr/>
      </p:nvGrpSpPr>
      <p:grpSpPr>
        <a:xfrm>
          <a:off x="0" y="0"/>
          <a:ext cx="0" cy="0"/>
          <a:chOff x="0" y="0"/>
          <a:chExt cx="0" cy="0"/>
        </a:xfrm>
      </p:grpSpPr>
      <p:sp>
        <p:nvSpPr>
          <p:cNvPr id="9" name="内容占位符 8"/>
          <p:cNvSpPr>
            <a:spLocks noGrp="1"/>
          </p:cNvSpPr>
          <p:nvPr>
            <p:ph sz="quarter" idx="13" hasCustomPrompt="1"/>
          </p:nvPr>
        </p:nvSpPr>
        <p:spPr>
          <a:xfrm>
            <a:off x="9239198" y="571500"/>
            <a:ext cx="3340100" cy="7786688"/>
          </a:xfrm>
        </p:spPr>
        <p:txBody>
          <a:bodyPr>
            <a:noAutofit/>
          </a:bodyPr>
          <a:lstStyle>
            <a:lvl1pPr marL="0" indent="0" algn="r">
              <a:buNone/>
              <a:defRPr sz="50000" b="1" baseline="0">
                <a:solidFill>
                  <a:srgbClr val="2D97C8"/>
                </a:solidFill>
                <a:latin typeface="Impact" panose="020B0806030902050204" pitchFamily="34" charset="0"/>
              </a:defRPr>
            </a:lvl1pPr>
            <a:lvl2pPr>
              <a:defRPr sz="9600"/>
            </a:lvl2pPr>
            <a:lvl3pPr>
              <a:defRPr sz="9600"/>
            </a:lvl3pPr>
            <a:lvl4pPr>
              <a:defRPr sz="9600"/>
            </a:lvl4pPr>
            <a:lvl5pPr>
              <a:defRPr sz="9600"/>
            </a:lvl5pPr>
          </a:lstStyle>
          <a:p>
            <a:pPr lvl="0"/>
            <a:r>
              <a:rPr lang="en-US" altLang="zh-CN" dirty="0"/>
              <a:t>1</a:t>
            </a:r>
            <a:endParaRPr lang="zh-CN" altLang="en-US" dirty="0"/>
          </a:p>
        </p:txBody>
      </p:sp>
      <p:sp>
        <p:nvSpPr>
          <p:cNvPr id="12" name="文本占位符 11"/>
          <p:cNvSpPr>
            <a:spLocks noGrp="1"/>
          </p:cNvSpPr>
          <p:nvPr>
            <p:ph type="body" sz="quarter" idx="14"/>
          </p:nvPr>
        </p:nvSpPr>
        <p:spPr>
          <a:xfrm>
            <a:off x="770633" y="1644653"/>
            <a:ext cx="6865938" cy="2307600"/>
          </a:xfrm>
        </p:spPr>
        <p:txBody>
          <a:bodyPr>
            <a:normAutofit/>
          </a:bodyPr>
          <a:lstStyle>
            <a:lvl1pPr marL="284400" indent="-284400">
              <a:spcBef>
                <a:spcPts val="0"/>
              </a:spcBef>
              <a:buFont typeface="Arial" panose="020B0604020202020204" pitchFamily="34" charset="0"/>
              <a:buChar char="•"/>
              <a:defRPr sz="1800" b="1">
                <a:solidFill>
                  <a:schemeClr val="bg1"/>
                </a:solidFill>
              </a:defRPr>
            </a:lvl1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494685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6A6A7-E46A-462E-A7C2-968A70180301}"/>
              </a:ext>
            </a:extLst>
          </p:cNvPr>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sp>
        <p:nvSpPr>
          <p:cNvPr id="4" name="文本占位符 3">
            <a:extLst>
              <a:ext uri="{FF2B5EF4-FFF2-40B4-BE49-F238E27FC236}">
                <a16:creationId xmlns:a16="http://schemas.microsoft.com/office/drawing/2014/main" id="{CCDC6E7E-55E5-4278-9E4B-FDA90A4CBFC0}"/>
              </a:ext>
            </a:extLst>
          </p:cNvPr>
          <p:cNvSpPr>
            <a:spLocks noGrp="1"/>
          </p:cNvSpPr>
          <p:nvPr>
            <p:ph type="body" sz="quarter" idx="10"/>
          </p:nvPr>
        </p:nvSpPr>
        <p:spPr>
          <a:xfrm>
            <a:off x="719138" y="1698625"/>
            <a:ext cx="4809600" cy="4097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a:extLst>
              <a:ext uri="{FF2B5EF4-FFF2-40B4-BE49-F238E27FC236}">
                <a16:creationId xmlns:a16="http://schemas.microsoft.com/office/drawing/2014/main" id="{82F3EB4D-99F7-4570-A9AE-68858219AFC4}"/>
              </a:ext>
            </a:extLst>
          </p:cNvPr>
          <p:cNvSpPr>
            <a:spLocks noGrp="1"/>
          </p:cNvSpPr>
          <p:nvPr>
            <p:ph sz="quarter" idx="11"/>
          </p:nvPr>
        </p:nvSpPr>
        <p:spPr>
          <a:xfrm>
            <a:off x="6613297" y="1698625"/>
            <a:ext cx="4809600" cy="4097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8" name="文本占位符 7">
            <a:extLst>
              <a:ext uri="{FF2B5EF4-FFF2-40B4-BE49-F238E27FC236}">
                <a16:creationId xmlns:a16="http://schemas.microsoft.com/office/drawing/2014/main" id="{A2814C56-CF68-4CED-BFE8-83E387F082B6}"/>
              </a:ext>
            </a:extLst>
          </p:cNvPr>
          <p:cNvSpPr>
            <a:spLocks noGrp="1"/>
          </p:cNvSpPr>
          <p:nvPr>
            <p:ph type="body" sz="quarter" idx="12"/>
          </p:nvPr>
        </p:nvSpPr>
        <p:spPr>
          <a:xfrm>
            <a:off x="699633" y="930961"/>
            <a:ext cx="10682444" cy="648000"/>
          </a:xfrm>
        </p:spPr>
        <p:txBody>
          <a:bodyPr>
            <a:normAutofit/>
          </a:bodyPr>
          <a:lstStyle>
            <a:lvl1pPr marL="0" indent="0">
              <a:lnSpc>
                <a:spcPct val="90000"/>
              </a:lnSpc>
              <a:spcBef>
                <a:spcPts val="0"/>
              </a:spcBef>
              <a:buFont typeface="Arial" panose="020B0604020202020204" pitchFamily="34" charset="0"/>
              <a:buNone/>
              <a:defRPr sz="1800">
                <a:solidFill>
                  <a:srgbClr val="2D97C8"/>
                </a:solidFill>
              </a:defRPr>
            </a:lvl1pPr>
          </a:lstStyle>
          <a:p>
            <a:pPr lvl="0"/>
            <a:r>
              <a:rPr lang="zh-CN" altLang="en-US"/>
              <a:t>单击此处编辑母版文本样式</a:t>
            </a:r>
          </a:p>
        </p:txBody>
      </p:sp>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56"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36"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2"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44780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6A6A7-E46A-462E-A7C2-968A70180301}"/>
              </a:ext>
            </a:extLst>
          </p:cNvPr>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62"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8"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2450803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62"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8"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4089723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White-2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9"/>
          <p:cNvSpPr/>
          <p:nvPr userDrawn="1"/>
        </p:nvSpPr>
        <p:spPr>
          <a:xfrm>
            <a:off x="-1" y="0"/>
            <a:ext cx="4132385" cy="6858000"/>
          </a:xfrm>
          <a:prstGeom prst="rect">
            <a:avLst/>
          </a:prstGeom>
          <a:solidFill>
            <a:schemeClr val="bg1">
              <a:alpha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标题 1"/>
          <p:cNvSpPr>
            <a:spLocks noGrp="1"/>
          </p:cNvSpPr>
          <p:nvPr>
            <p:ph type="title" hasCustomPrompt="1"/>
          </p:nvPr>
        </p:nvSpPr>
        <p:spPr>
          <a:xfrm>
            <a:off x="566014" y="1387177"/>
            <a:ext cx="3141777" cy="1099407"/>
          </a:xfrm>
        </p:spPr>
        <p:txBody>
          <a:bodyPr>
            <a:noAutofit/>
          </a:bodyPr>
          <a:lstStyle>
            <a:lvl1pPr>
              <a:lnSpc>
                <a:spcPct val="150000"/>
              </a:lnSpc>
              <a:defRPr sz="4000" b="0">
                <a:solidFill>
                  <a:srgbClr val="2D97C8"/>
                </a:solidFill>
              </a:defRPr>
            </a:lvl1pPr>
          </a:lstStyle>
          <a:p>
            <a:r>
              <a:rPr lang="zh-CN" altLang="en-US" dirty="0"/>
              <a:t>标题</a:t>
            </a:r>
          </a:p>
        </p:txBody>
      </p:sp>
      <p:sp>
        <p:nvSpPr>
          <p:cNvPr id="18" name="文本占位符 16"/>
          <p:cNvSpPr>
            <a:spLocks noGrp="1"/>
          </p:cNvSpPr>
          <p:nvPr>
            <p:ph type="body" sz="quarter" idx="13"/>
          </p:nvPr>
        </p:nvSpPr>
        <p:spPr>
          <a:xfrm>
            <a:off x="585097" y="410933"/>
            <a:ext cx="3403534" cy="378338"/>
          </a:xfrm>
        </p:spPr>
        <p:txBody>
          <a:bodyPr>
            <a:normAutofit/>
          </a:bodyPr>
          <a:lstStyle>
            <a:lvl1pPr marL="0" indent="0">
              <a:buFont typeface="Arial" panose="020B0604020202020204" pitchFamily="34" charset="0"/>
              <a:buNone/>
              <a:defRPr sz="1400" b="1">
                <a:solidFill>
                  <a:schemeClr val="bg1">
                    <a:lumMod val="50000"/>
                  </a:schemeClr>
                </a:solidFill>
              </a:defRPr>
            </a:lvl1pPr>
          </a:lstStyle>
          <a:p>
            <a:pPr lvl="0"/>
            <a:r>
              <a:rPr lang="zh-CN" altLang="en-US"/>
              <a:t>单击此处编辑母版文本样式</a:t>
            </a:r>
          </a:p>
        </p:txBody>
      </p:sp>
      <p:grpSp>
        <p:nvGrpSpPr>
          <p:cNvPr id="13" name="组合 12">
            <a:extLst>
              <a:ext uri="{FF2B5EF4-FFF2-40B4-BE49-F238E27FC236}">
                <a16:creationId xmlns:a16="http://schemas.microsoft.com/office/drawing/2014/main" id="{B9896B4F-A1CA-4A38-8397-8C053533FB62}"/>
              </a:ext>
            </a:extLst>
          </p:cNvPr>
          <p:cNvGrpSpPr/>
          <p:nvPr userDrawn="1"/>
        </p:nvGrpSpPr>
        <p:grpSpPr>
          <a:xfrm>
            <a:off x="1005561" y="6469618"/>
            <a:ext cx="699109" cy="173092"/>
            <a:chOff x="9132884" y="6469618"/>
            <a:chExt cx="699109" cy="173092"/>
          </a:xfrm>
        </p:grpSpPr>
        <p:cxnSp>
          <p:nvCxnSpPr>
            <p:cNvPr id="21" name="Straight Connector 26">
              <a:extLst>
                <a:ext uri="{FF2B5EF4-FFF2-40B4-BE49-F238E27FC236}">
                  <a16:creationId xmlns:a16="http://schemas.microsoft.com/office/drawing/2014/main" id="{6E52A5CA-C9C0-47CE-936D-9394F1088C12}"/>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22" name="Picture 27">
              <a:extLst>
                <a:ext uri="{FF2B5EF4-FFF2-40B4-BE49-F238E27FC236}">
                  <a16:creationId xmlns:a16="http://schemas.microsoft.com/office/drawing/2014/main" id="{75AEBEFB-C92B-4892-9F7F-F6E0746C46C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23" name="Straight Connector 29">
              <a:extLst>
                <a:ext uri="{FF2B5EF4-FFF2-40B4-BE49-F238E27FC236}">
                  <a16:creationId xmlns:a16="http://schemas.microsoft.com/office/drawing/2014/main" id="{3399B7EA-C3A4-4939-9DB9-BD6328400E09}"/>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24" name="灯片编号占位符 15">
            <a:extLst>
              <a:ext uri="{FF2B5EF4-FFF2-40B4-BE49-F238E27FC236}">
                <a16:creationId xmlns:a16="http://schemas.microsoft.com/office/drawing/2014/main" id="{722A670D-206F-4C58-8F4F-D8A95B6FD0EA}"/>
              </a:ext>
            </a:extLst>
          </p:cNvPr>
          <p:cNvSpPr>
            <a:spLocks noGrp="1"/>
          </p:cNvSpPr>
          <p:nvPr>
            <p:ph type="sldNum" sz="quarter" idx="14"/>
          </p:nvPr>
        </p:nvSpPr>
        <p:spPr>
          <a:xfrm>
            <a:off x="491441"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5" name="文本占位符 5">
            <a:extLst>
              <a:ext uri="{FF2B5EF4-FFF2-40B4-BE49-F238E27FC236}">
                <a16:creationId xmlns:a16="http://schemas.microsoft.com/office/drawing/2014/main" id="{B185E244-8049-42D5-B74A-509C60E0EACB}"/>
              </a:ext>
            </a:extLst>
          </p:cNvPr>
          <p:cNvSpPr>
            <a:spLocks noGrp="1"/>
          </p:cNvSpPr>
          <p:nvPr>
            <p:ph type="body" sz="quarter" idx="15" hasCustomPrompt="1"/>
          </p:nvPr>
        </p:nvSpPr>
        <p:spPr>
          <a:xfrm>
            <a:off x="1788907"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dirty="0"/>
              <a:t>项目名称</a:t>
            </a:r>
          </a:p>
        </p:txBody>
      </p:sp>
    </p:spTree>
    <p:extLst>
      <p:ext uri="{BB962C8B-B14F-4D97-AF65-F5344CB8AC3E}">
        <p14:creationId xmlns:p14="http://schemas.microsoft.com/office/powerpoint/2010/main" val="414844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7F872-0D1F-43AF-9C08-CED76F9563DA}"/>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745E1E3D-3DD3-490D-89A4-C4C6BED51F41}"/>
              </a:ext>
            </a:extLst>
          </p:cNvPr>
          <p:cNvSpPr>
            <a:spLocks noGrp="1"/>
          </p:cNvSpPr>
          <p:nvPr>
            <p:ph type="ftr" sz="quarter" idx="10"/>
          </p:nvPr>
        </p:nvSpPr>
        <p:spPr/>
        <p:txBody>
          <a:bodyPr/>
          <a:lstStyle/>
          <a:p>
            <a:r>
              <a:rPr lang="zh-CN" altLang="en-US"/>
              <a:t>项目名称</a:t>
            </a:r>
            <a:endParaRPr lang="zh-CN" altLang="en-US" dirty="0"/>
          </a:p>
        </p:txBody>
      </p:sp>
      <p:sp>
        <p:nvSpPr>
          <p:cNvPr id="4" name="灯片编号占位符 3">
            <a:extLst>
              <a:ext uri="{FF2B5EF4-FFF2-40B4-BE49-F238E27FC236}">
                <a16:creationId xmlns:a16="http://schemas.microsoft.com/office/drawing/2014/main" id="{544DFCA2-FF19-4180-ACA1-5004FC63981D}"/>
              </a:ext>
            </a:extLst>
          </p:cNvPr>
          <p:cNvSpPr>
            <a:spLocks noGrp="1"/>
          </p:cNvSpPr>
          <p:nvPr>
            <p:ph type="sldNum" sz="quarter" idx="11"/>
          </p:nvPr>
        </p:nvSpPr>
        <p:spPr/>
        <p:txBody>
          <a:bodyPr/>
          <a:lstStyle/>
          <a:p>
            <a:fld id="{C167BD86-1AB1-4B86-B553-5831AE3AD45E}" type="slidenum">
              <a:rPr lang="zh-CN" altLang="en-US" smtClean="0"/>
              <a:pPr/>
              <a:t>‹#›</a:t>
            </a:fld>
            <a:endParaRPr lang="zh-CN" altLang="en-US" dirty="0"/>
          </a:p>
        </p:txBody>
      </p:sp>
    </p:spTree>
    <p:extLst>
      <p:ext uri="{BB962C8B-B14F-4D97-AF65-F5344CB8AC3E}">
        <p14:creationId xmlns:p14="http://schemas.microsoft.com/office/powerpoint/2010/main" val="3413927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44286" y="438604"/>
            <a:ext cx="6648450" cy="55743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583" y="1577509"/>
            <a:ext cx="4809600" cy="3574215"/>
          </a:xfrm>
          <a:prstGeom prst="rect">
            <a:avLst/>
          </a:prstGeom>
        </p:spPr>
        <p:txBody>
          <a:bodyPr vert="horz" lIns="0" tIns="45720" rIns="91440" bIns="45720" rtlCol="0">
            <a:normAutofit/>
          </a:bodyPr>
          <a:lstStyle/>
          <a:p>
            <a:pPr lvl="0"/>
            <a:r>
              <a:rPr lang="zh-CN" altLang="en-US" dirty="0"/>
              <a:t>页内章节标题</a:t>
            </a:r>
            <a:endParaRPr lang="en-US" altLang="zh-CN" dirty="0"/>
          </a:p>
          <a:p>
            <a:pPr lvl="1"/>
            <a:endParaRPr lang="en-US" altLang="zh-CN" dirty="0"/>
          </a:p>
          <a:p>
            <a:pPr lvl="1"/>
            <a:r>
              <a:rPr lang="zh-CN" altLang="en-US" dirty="0"/>
              <a:t>第二级</a:t>
            </a:r>
            <a:endParaRPr lang="en-US" altLang="zh-CN" dirty="0"/>
          </a:p>
          <a:p>
            <a:pPr lvl="1"/>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p>
        </p:txBody>
      </p:sp>
      <p:sp>
        <p:nvSpPr>
          <p:cNvPr id="15" name="页脚占位符 14">
            <a:extLst>
              <a:ext uri="{FF2B5EF4-FFF2-40B4-BE49-F238E27FC236}">
                <a16:creationId xmlns:a16="http://schemas.microsoft.com/office/drawing/2014/main" id="{A0AEF73F-26F7-408A-AFF4-42F5D170A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lumMod val="65000"/>
                    <a:lumOff val="35000"/>
                  </a:schemeClr>
                </a:solidFill>
              </a:defRPr>
            </a:lvl1pPr>
          </a:lstStyle>
          <a:p>
            <a:r>
              <a:rPr lang="zh-CN" altLang="en-US" dirty="0"/>
              <a:t>项目名称</a:t>
            </a:r>
          </a:p>
        </p:txBody>
      </p:sp>
      <p:sp>
        <p:nvSpPr>
          <p:cNvPr id="16" name="灯片编号占位符 15">
            <a:extLst>
              <a:ext uri="{FF2B5EF4-FFF2-40B4-BE49-F238E27FC236}">
                <a16:creationId xmlns:a16="http://schemas.microsoft.com/office/drawing/2014/main" id="{77640ACC-9321-4CCB-BABC-1B762968A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lumMod val="65000"/>
                    <a:lumOff val="35000"/>
                  </a:schemeClr>
                </a:solidFill>
              </a:defRPr>
            </a:lvl1pPr>
          </a:lstStyle>
          <a:p>
            <a:fld id="{C167BD86-1AB1-4B86-B553-5831AE3AD45E}" type="slidenum">
              <a:rPr lang="zh-CN" altLang="en-US" smtClean="0"/>
              <a:pPr/>
              <a:t>‹#›</a:t>
            </a:fld>
            <a:endParaRPr lang="zh-CN" altLang="en-US" dirty="0"/>
          </a:p>
        </p:txBody>
      </p:sp>
    </p:spTree>
    <p:extLst>
      <p:ext uri="{BB962C8B-B14F-4D97-AF65-F5344CB8AC3E}">
        <p14:creationId xmlns:p14="http://schemas.microsoft.com/office/powerpoint/2010/main" val="96752786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49" r:id="rId4"/>
    <p:sldLayoutId id="2147483670" r:id="rId5"/>
    <p:sldLayoutId id="2147483671" r:id="rId6"/>
    <p:sldLayoutId id="2147483672" r:id="rId7"/>
    <p:sldLayoutId id="2147483666" r:id="rId8"/>
    <p:sldLayoutId id="2147483675" r:id="rId9"/>
    <p:sldLayoutId id="2147483714" r:id="rId10"/>
  </p:sldLayoutIdLst>
  <p:hf hdr="0" ftr="0" dt="0"/>
  <p:txStyles>
    <p:title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p:titleStyle>
    <p:body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00" indent="-284400" algn="l" defTabSz="914400" rtl="0" eaLnBrk="1" latinLnBrk="0" hangingPunct="1">
        <a:lnSpc>
          <a:spcPct val="100000"/>
        </a:lnSpc>
        <a:spcBef>
          <a:spcPts val="0"/>
        </a:spcBef>
        <a:buClr>
          <a:srgbClr val="2D97C8"/>
        </a:buClr>
        <a:buFont typeface="Arial"/>
        <a:buChar char="•"/>
        <a:defRPr sz="1400" kern="1200">
          <a:solidFill>
            <a:schemeClr val="tx1"/>
          </a:solidFill>
          <a:latin typeface="+mn-ea"/>
          <a:ea typeface="+mn-ea"/>
          <a:cs typeface="+mn-cs"/>
        </a:defRPr>
      </a:lvl2pPr>
      <a:lvl3pPr marL="799200" indent="-342000" algn="l" defTabSz="914400" rtl="0" eaLnBrk="1" latinLnBrk="0" hangingPunct="1">
        <a:lnSpc>
          <a:spcPct val="100000"/>
        </a:lnSpc>
        <a:spcBef>
          <a:spcPts val="0"/>
        </a:spcBef>
        <a:buClr>
          <a:srgbClr val="2D97C8"/>
        </a:buClr>
        <a:buFont typeface="Arial"/>
        <a:buChar char="•"/>
        <a:defRPr sz="1400" kern="1200">
          <a:solidFill>
            <a:schemeClr val="tx1"/>
          </a:solidFill>
          <a:latin typeface="+mn-lt"/>
          <a:ea typeface="Heiti SC Light"/>
          <a:cs typeface="+mn-cs"/>
        </a:defRPr>
      </a:lvl3pPr>
      <a:lvl4pPr marL="1314000" marR="0" indent="-228600" algn="l" defTabSz="914400" rtl="0" eaLnBrk="1" fontAlgn="auto" latinLnBrk="0" hangingPunct="1">
        <a:lnSpc>
          <a:spcPct val="100000"/>
        </a:lnSpc>
        <a:spcBef>
          <a:spcPts val="0"/>
        </a:spcBef>
        <a:spcAft>
          <a:spcPts val="0"/>
        </a:spcAft>
        <a:buClr>
          <a:srgbClr val="2D97C8"/>
        </a:buClr>
        <a:buSzTx/>
        <a:buFont typeface="Arial"/>
        <a:buChar char="•"/>
        <a:tabLst/>
        <a:defRPr sz="1400" b="0" kern="1200">
          <a:solidFill>
            <a:schemeClr val="tx1"/>
          </a:solidFill>
          <a:latin typeface="+mn-lt"/>
          <a:ea typeface="Heiti SC Light"/>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a:buChar char="•"/>
        <a:tabLst/>
        <a:defRPr sz="1400" kern="1200">
          <a:solidFill>
            <a:schemeClr val="tx1"/>
          </a:solidFill>
          <a:latin typeface="+mn-lt"/>
          <a:ea typeface="Heiti SC Light"/>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44286" y="438604"/>
            <a:ext cx="6648450" cy="55743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583" y="1577509"/>
            <a:ext cx="4809600" cy="3574215"/>
          </a:xfrm>
          <a:prstGeom prst="rect">
            <a:avLst/>
          </a:prstGeom>
        </p:spPr>
        <p:txBody>
          <a:bodyPr vert="horz" lIns="0" tIns="45720" rIns="91440" bIns="45720" rtlCol="0">
            <a:normAutofit/>
          </a:bodyPr>
          <a:lstStyle/>
          <a:p>
            <a:pPr lvl="0"/>
            <a:r>
              <a:rPr lang="zh-CN" altLang="en-US" dirty="0"/>
              <a:t>页内章节标题</a:t>
            </a:r>
            <a:endParaRPr lang="en-US" altLang="zh-CN" dirty="0"/>
          </a:p>
          <a:p>
            <a:pPr lvl="1"/>
            <a:endParaRPr lang="en-US" altLang="zh-CN" dirty="0"/>
          </a:p>
          <a:p>
            <a:pPr lvl="1"/>
            <a:r>
              <a:rPr lang="zh-CN" altLang="en-US" dirty="0"/>
              <a:t>第二级</a:t>
            </a:r>
            <a:endParaRPr lang="en-US" altLang="zh-CN" dirty="0"/>
          </a:p>
          <a:p>
            <a:pPr lvl="1"/>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p>
        </p:txBody>
      </p:sp>
      <p:sp>
        <p:nvSpPr>
          <p:cNvPr id="15" name="页脚占位符 14">
            <a:extLst>
              <a:ext uri="{FF2B5EF4-FFF2-40B4-BE49-F238E27FC236}">
                <a16:creationId xmlns:a16="http://schemas.microsoft.com/office/drawing/2014/main" id="{A0AEF73F-26F7-408A-AFF4-42F5D170A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lumMod val="65000"/>
                    <a:lumOff val="35000"/>
                  </a:schemeClr>
                </a:solidFill>
              </a:defRPr>
            </a:lvl1pPr>
          </a:lstStyle>
          <a:p>
            <a:r>
              <a:rPr lang="zh-CN" altLang="en-US" dirty="0"/>
              <a:t>项目名称</a:t>
            </a:r>
          </a:p>
        </p:txBody>
      </p:sp>
      <p:sp>
        <p:nvSpPr>
          <p:cNvPr id="16" name="灯片编号占位符 15">
            <a:extLst>
              <a:ext uri="{FF2B5EF4-FFF2-40B4-BE49-F238E27FC236}">
                <a16:creationId xmlns:a16="http://schemas.microsoft.com/office/drawing/2014/main" id="{77640ACC-9321-4CCB-BABC-1B762968A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lumMod val="65000"/>
                    <a:lumOff val="35000"/>
                  </a:schemeClr>
                </a:solidFill>
              </a:defRPr>
            </a:lvl1pPr>
          </a:lstStyle>
          <a:p>
            <a:fld id="{C167BD86-1AB1-4B86-B553-5831AE3AD45E}" type="slidenum">
              <a:rPr lang="zh-CN" altLang="en-US" smtClean="0"/>
              <a:pPr/>
              <a:t>‹#›</a:t>
            </a:fld>
            <a:endParaRPr lang="zh-CN" altLang="en-US" dirty="0"/>
          </a:p>
        </p:txBody>
      </p:sp>
    </p:spTree>
    <p:extLst>
      <p:ext uri="{BB962C8B-B14F-4D97-AF65-F5344CB8AC3E}">
        <p14:creationId xmlns:p14="http://schemas.microsoft.com/office/powerpoint/2010/main" val="225290353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hdr="0" ftr="0" dt="0"/>
  <p:txStyles>
    <p:title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p:titleStyle>
    <p:body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00" indent="-284400" algn="l" defTabSz="914400" rtl="0" eaLnBrk="1" latinLnBrk="0" hangingPunct="1">
        <a:lnSpc>
          <a:spcPct val="100000"/>
        </a:lnSpc>
        <a:spcBef>
          <a:spcPts val="0"/>
        </a:spcBef>
        <a:buClr>
          <a:srgbClr val="2D97C8"/>
        </a:buClr>
        <a:buFont typeface="Arial"/>
        <a:buChar char="•"/>
        <a:defRPr sz="1400" kern="1200">
          <a:solidFill>
            <a:schemeClr val="tx1"/>
          </a:solidFill>
          <a:latin typeface="+mn-ea"/>
          <a:ea typeface="+mn-ea"/>
          <a:cs typeface="+mn-cs"/>
        </a:defRPr>
      </a:lvl2pPr>
      <a:lvl3pPr marL="799200" indent="-342000" algn="l" defTabSz="914400" rtl="0" eaLnBrk="1" latinLnBrk="0" hangingPunct="1">
        <a:lnSpc>
          <a:spcPct val="100000"/>
        </a:lnSpc>
        <a:spcBef>
          <a:spcPts val="0"/>
        </a:spcBef>
        <a:buClr>
          <a:srgbClr val="2D97C8"/>
        </a:buClr>
        <a:buFont typeface="Arial"/>
        <a:buChar char="•"/>
        <a:defRPr sz="1400" kern="1200">
          <a:solidFill>
            <a:schemeClr val="tx1"/>
          </a:solidFill>
          <a:latin typeface="+mn-lt"/>
          <a:ea typeface="Heiti SC Light"/>
          <a:cs typeface="+mn-cs"/>
        </a:defRPr>
      </a:lvl3pPr>
      <a:lvl4pPr marL="1314000" marR="0" indent="-228600" algn="l" defTabSz="914400" rtl="0" eaLnBrk="1" fontAlgn="auto" latinLnBrk="0" hangingPunct="1">
        <a:lnSpc>
          <a:spcPct val="100000"/>
        </a:lnSpc>
        <a:spcBef>
          <a:spcPts val="0"/>
        </a:spcBef>
        <a:spcAft>
          <a:spcPts val="0"/>
        </a:spcAft>
        <a:buClr>
          <a:srgbClr val="2D97C8"/>
        </a:buClr>
        <a:buSzTx/>
        <a:buFont typeface="Arial"/>
        <a:buChar char="•"/>
        <a:tabLst/>
        <a:defRPr sz="1400" b="0" kern="1200">
          <a:solidFill>
            <a:schemeClr val="tx1"/>
          </a:solidFill>
          <a:latin typeface="+mn-lt"/>
          <a:ea typeface="Heiti SC Light"/>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a:buChar char="•"/>
        <a:tabLst/>
        <a:defRPr sz="1400" kern="1200">
          <a:solidFill>
            <a:schemeClr val="tx1"/>
          </a:solidFill>
          <a:latin typeface="+mn-lt"/>
          <a:ea typeface="Heiti SC Light"/>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tags" Target="../tags/tag14.xml"/><Relationship Id="rId11" Type="http://schemas.openxmlformats.org/officeDocument/2006/relationships/image" Target="../media/image16.emf"/><Relationship Id="rId5" Type="http://schemas.openxmlformats.org/officeDocument/2006/relationships/tags" Target="../tags/tag13.xml"/><Relationship Id="rId10" Type="http://schemas.openxmlformats.org/officeDocument/2006/relationships/oleObject" Target="../embeddings/oleObject3.bin"/><Relationship Id="rId4" Type="http://schemas.openxmlformats.org/officeDocument/2006/relationships/tags" Target="../tags/tag12.xml"/><Relationship Id="rId9"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27.emf"/><Relationship Id="rId2" Type="http://schemas.openxmlformats.org/officeDocument/2006/relationships/tags" Target="../tags/tag1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tags" Target="../tags/tag19.xml"/><Relationship Id="rId7" Type="http://schemas.openxmlformats.org/officeDocument/2006/relationships/oleObject" Target="../embeddings/oleObject5.bin"/><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notesSlide" Target="../notesSlides/notesSlide8.xml"/><Relationship Id="rId5" Type="http://schemas.openxmlformats.org/officeDocument/2006/relationships/slideLayout" Target="../slideLayouts/slideLayout5.xml"/><Relationship Id="rId4" Type="http://schemas.openxmlformats.org/officeDocument/2006/relationships/tags" Target="../tags/tag20.xml"/><Relationship Id="rId9"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xml"/><Relationship Id="rId1" Type="http://schemas.openxmlformats.org/officeDocument/2006/relationships/vmlDrawing" Target="../drawings/vmlDrawing6.vml"/><Relationship Id="rId5" Type="http://schemas.openxmlformats.org/officeDocument/2006/relationships/image" Target="../media/image16.e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3" Type="http://schemas.openxmlformats.org/officeDocument/2006/relationships/tags" Target="../tags/tag33.xml"/><Relationship Id="rId18" Type="http://schemas.openxmlformats.org/officeDocument/2006/relationships/tags" Target="../tags/tag38.xml"/><Relationship Id="rId26" Type="http://schemas.openxmlformats.org/officeDocument/2006/relationships/tags" Target="../tags/tag46.xml"/><Relationship Id="rId39" Type="http://schemas.openxmlformats.org/officeDocument/2006/relationships/tags" Target="../tags/tag59.xml"/><Relationship Id="rId3" Type="http://schemas.openxmlformats.org/officeDocument/2006/relationships/tags" Target="../tags/tag23.xml"/><Relationship Id="rId21" Type="http://schemas.openxmlformats.org/officeDocument/2006/relationships/tags" Target="../tags/tag41.xml"/><Relationship Id="rId34" Type="http://schemas.openxmlformats.org/officeDocument/2006/relationships/tags" Target="../tags/tag54.xml"/><Relationship Id="rId42" Type="http://schemas.openxmlformats.org/officeDocument/2006/relationships/tags" Target="../tags/tag62.xml"/><Relationship Id="rId47" Type="http://schemas.openxmlformats.org/officeDocument/2006/relationships/image" Target="../media/image32.png"/><Relationship Id="rId50" Type="http://schemas.openxmlformats.org/officeDocument/2006/relationships/image" Target="../media/image35.sv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5" Type="http://schemas.openxmlformats.org/officeDocument/2006/relationships/tags" Target="../tags/tag45.xml"/><Relationship Id="rId33" Type="http://schemas.openxmlformats.org/officeDocument/2006/relationships/tags" Target="../tags/tag53.xml"/><Relationship Id="rId38" Type="http://schemas.openxmlformats.org/officeDocument/2006/relationships/tags" Target="../tags/tag58.xml"/><Relationship Id="rId46" Type="http://schemas.openxmlformats.org/officeDocument/2006/relationships/image" Target="../media/image16.emf"/><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tags" Target="../tags/tag40.xml"/><Relationship Id="rId29" Type="http://schemas.openxmlformats.org/officeDocument/2006/relationships/tags" Target="../tags/tag49.xml"/><Relationship Id="rId41" Type="http://schemas.openxmlformats.org/officeDocument/2006/relationships/tags" Target="../tags/tag61.xml"/><Relationship Id="rId54" Type="http://schemas.openxmlformats.org/officeDocument/2006/relationships/image" Target="../media/image39.svg"/><Relationship Id="rId1" Type="http://schemas.openxmlformats.org/officeDocument/2006/relationships/vmlDrawing" Target="../drawings/vmlDrawing7.v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tags" Target="../tags/tag44.xml"/><Relationship Id="rId32" Type="http://schemas.openxmlformats.org/officeDocument/2006/relationships/tags" Target="../tags/tag52.xml"/><Relationship Id="rId37" Type="http://schemas.openxmlformats.org/officeDocument/2006/relationships/tags" Target="../tags/tag57.xml"/><Relationship Id="rId40" Type="http://schemas.openxmlformats.org/officeDocument/2006/relationships/tags" Target="../tags/tag60.xml"/><Relationship Id="rId45" Type="http://schemas.openxmlformats.org/officeDocument/2006/relationships/oleObject" Target="../embeddings/oleObject7.bin"/><Relationship Id="rId53" Type="http://schemas.openxmlformats.org/officeDocument/2006/relationships/image" Target="../media/image38.png"/><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tags" Target="../tags/tag43.xml"/><Relationship Id="rId28" Type="http://schemas.openxmlformats.org/officeDocument/2006/relationships/tags" Target="../tags/tag48.xml"/><Relationship Id="rId36" Type="http://schemas.openxmlformats.org/officeDocument/2006/relationships/tags" Target="../tags/tag56.xml"/><Relationship Id="rId49" Type="http://schemas.openxmlformats.org/officeDocument/2006/relationships/image" Target="../media/image34.png"/><Relationship Id="rId10" Type="http://schemas.openxmlformats.org/officeDocument/2006/relationships/tags" Target="../tags/tag30.xml"/><Relationship Id="rId19" Type="http://schemas.openxmlformats.org/officeDocument/2006/relationships/tags" Target="../tags/tag39.xml"/><Relationship Id="rId31" Type="http://schemas.openxmlformats.org/officeDocument/2006/relationships/tags" Target="../tags/tag51.xml"/><Relationship Id="rId44" Type="http://schemas.openxmlformats.org/officeDocument/2006/relationships/slideLayout" Target="../slideLayouts/slideLayout5.xml"/><Relationship Id="rId52" Type="http://schemas.openxmlformats.org/officeDocument/2006/relationships/image" Target="../media/image37.sv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tags" Target="../tags/tag42.xml"/><Relationship Id="rId27" Type="http://schemas.openxmlformats.org/officeDocument/2006/relationships/tags" Target="../tags/tag47.xml"/><Relationship Id="rId30" Type="http://schemas.openxmlformats.org/officeDocument/2006/relationships/tags" Target="../tags/tag50.xml"/><Relationship Id="rId35" Type="http://schemas.openxmlformats.org/officeDocument/2006/relationships/tags" Target="../tags/tag55.xml"/><Relationship Id="rId43" Type="http://schemas.openxmlformats.org/officeDocument/2006/relationships/tags" Target="../tags/tag63.xml"/><Relationship Id="rId48" Type="http://schemas.openxmlformats.org/officeDocument/2006/relationships/image" Target="../media/image33.svg"/><Relationship Id="rId8" Type="http://schemas.openxmlformats.org/officeDocument/2006/relationships/tags" Target="../tags/tag28.xml"/><Relationship Id="rId51"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5" Type="http://schemas.openxmlformats.org/officeDocument/2006/relationships/slideLayout" Target="../slideLayouts/slideLayout5.xml"/><Relationship Id="rId4"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slideLayout" Target="../slideLayouts/slideLayout6.xml"/><Relationship Id="rId7" Type="http://schemas.openxmlformats.org/officeDocument/2006/relationships/image" Target="../media/image59.jpg"/><Relationship Id="rId12" Type="http://schemas.openxmlformats.org/officeDocument/2006/relationships/image" Target="../media/image64.jpeg"/><Relationship Id="rId2" Type="http://schemas.openxmlformats.org/officeDocument/2006/relationships/tags" Target="../tags/tag64.xml"/><Relationship Id="rId1" Type="http://schemas.openxmlformats.org/officeDocument/2006/relationships/vmlDrawing" Target="../drawings/vmlDrawing8.v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16.emf"/><Relationship Id="rId10" Type="http://schemas.openxmlformats.org/officeDocument/2006/relationships/image" Target="../media/image62.png"/><Relationship Id="rId4" Type="http://schemas.openxmlformats.org/officeDocument/2006/relationships/oleObject" Target="../embeddings/oleObject8.bin"/><Relationship Id="rId9"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18" Type="http://schemas.openxmlformats.org/officeDocument/2006/relationships/image" Target="../media/image78.png"/><Relationship Id="rId3" Type="http://schemas.openxmlformats.org/officeDocument/2006/relationships/image" Target="../media/image66.png"/><Relationship Id="rId7" Type="http://schemas.openxmlformats.org/officeDocument/2006/relationships/image" Target="../media/image69.png"/><Relationship Id="rId12" Type="http://schemas.openxmlformats.org/officeDocument/2006/relationships/image" Target="../media/image73.png"/><Relationship Id="rId17" Type="http://schemas.openxmlformats.org/officeDocument/2006/relationships/image" Target="../media/image77.jpg"/><Relationship Id="rId2" Type="http://schemas.openxmlformats.org/officeDocument/2006/relationships/image" Target="../media/image62.png"/><Relationship Id="rId16" Type="http://schemas.openxmlformats.org/officeDocument/2006/relationships/image" Target="../media/image76.jpg"/><Relationship Id="rId1" Type="http://schemas.openxmlformats.org/officeDocument/2006/relationships/slideLayout" Target="../slideLayouts/slideLayout6.xml"/><Relationship Id="rId6" Type="http://schemas.openxmlformats.org/officeDocument/2006/relationships/image" Target="../media/image68.png"/><Relationship Id="rId11" Type="http://schemas.openxmlformats.org/officeDocument/2006/relationships/image" Target="../media/image72.png"/><Relationship Id="rId5" Type="http://schemas.microsoft.com/office/2007/relationships/hdphoto" Target="../media/hdphoto1.wdp"/><Relationship Id="rId15" Type="http://schemas.openxmlformats.org/officeDocument/2006/relationships/image" Target="../media/image75.jpg"/><Relationship Id="rId10" Type="http://schemas.openxmlformats.org/officeDocument/2006/relationships/image" Target="../media/image71.png"/><Relationship Id="rId19" Type="http://schemas.openxmlformats.org/officeDocument/2006/relationships/image" Target="../media/image79.png"/><Relationship Id="rId4" Type="http://schemas.openxmlformats.org/officeDocument/2006/relationships/image" Target="../media/image67.png"/><Relationship Id="rId9" Type="http://schemas.openxmlformats.org/officeDocument/2006/relationships/image" Target="../media/image70.png"/><Relationship Id="rId14" Type="http://schemas.openxmlformats.org/officeDocument/2006/relationships/image" Target="../media/image74.jpg"/></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77.jp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76.jpg"/><Relationship Id="rId2" Type="http://schemas.openxmlformats.org/officeDocument/2006/relationships/image" Target="../media/image93.png"/><Relationship Id="rId16" Type="http://schemas.openxmlformats.org/officeDocument/2006/relationships/image" Target="../media/image75.jpg"/><Relationship Id="rId1" Type="http://schemas.openxmlformats.org/officeDocument/2006/relationships/slideLayout" Target="../slideLayouts/slideLayout6.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74.jp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4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65.png"/><Relationship Id="rId7" Type="http://schemas.microsoft.com/office/2007/relationships/hdphoto" Target="../media/hdphoto4.wdp"/><Relationship Id="rId2" Type="http://schemas.openxmlformats.org/officeDocument/2006/relationships/image" Target="../media/image106.jpeg"/><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jpg"/><Relationship Id="rId4" Type="http://schemas.openxmlformats.org/officeDocument/2006/relationships/image" Target="../media/image64.jpeg"/><Relationship Id="rId9" Type="http://schemas.microsoft.com/office/2007/relationships/hdphoto" Target="../media/hdphoto5.wdp"/></Relationships>
</file>

<file path=ppt/slides/_rels/slide4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oleObject" Target="../embeddings/oleObject9.bin"/><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slideLayout" Target="../slideLayouts/slideLayout6.xml"/><Relationship Id="rId2" Type="http://schemas.openxmlformats.org/officeDocument/2006/relationships/tags" Target="../tags/tag65.xml"/><Relationship Id="rId1" Type="http://schemas.openxmlformats.org/officeDocument/2006/relationships/vmlDrawing" Target="../drawings/vmlDrawing9.v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image" Target="../media/image16.emf"/></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image" Target="../media/image112.jpeg"/><Relationship Id="rId1" Type="http://schemas.openxmlformats.org/officeDocument/2006/relationships/slideLayout" Target="../slideLayouts/slideLayout6.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46.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tags" Target="../tags/tag92.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 Type="http://schemas.openxmlformats.org/officeDocument/2006/relationships/tags" Target="../tags/tag76.xml"/><Relationship Id="rId16" Type="http://schemas.openxmlformats.org/officeDocument/2006/relationships/tags" Target="../tags/tag90.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tags" Target="../tags/tag89.xml"/><Relationship Id="rId10" Type="http://schemas.openxmlformats.org/officeDocument/2006/relationships/tags" Target="../tags/tag84.xml"/><Relationship Id="rId19" Type="http://schemas.openxmlformats.org/officeDocument/2006/relationships/slideLayout" Target="../slideLayouts/slideLayout6.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s>
</file>

<file path=ppt/slides/_rels/slide47.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tags" Target="../tags/tag11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 Type="http://schemas.openxmlformats.org/officeDocument/2006/relationships/tags" Target="../tags/tag94.xml"/><Relationship Id="rId16" Type="http://schemas.openxmlformats.org/officeDocument/2006/relationships/tags" Target="../tags/tag108.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5" Type="http://schemas.openxmlformats.org/officeDocument/2006/relationships/tags" Target="../tags/tag107.xml"/><Relationship Id="rId10" Type="http://schemas.openxmlformats.org/officeDocument/2006/relationships/tags" Target="../tags/tag102.xml"/><Relationship Id="rId19" Type="http://schemas.openxmlformats.org/officeDocument/2006/relationships/slideLayout" Target="../slideLayouts/slideLayout6.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s>
</file>

<file path=ppt/slides/_rels/slide48.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tags" Target="../tags/tag123.xml"/><Relationship Id="rId18" Type="http://schemas.openxmlformats.org/officeDocument/2006/relationships/tags" Target="../tags/tag128.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tags" Target="../tags/tag122.xml"/><Relationship Id="rId17" Type="http://schemas.openxmlformats.org/officeDocument/2006/relationships/tags" Target="../tags/tag127.xml"/><Relationship Id="rId2" Type="http://schemas.openxmlformats.org/officeDocument/2006/relationships/tags" Target="../tags/tag112.xml"/><Relationship Id="rId16" Type="http://schemas.openxmlformats.org/officeDocument/2006/relationships/tags" Target="../tags/tag126.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5" Type="http://schemas.openxmlformats.org/officeDocument/2006/relationships/tags" Target="../tags/tag115.xml"/><Relationship Id="rId15" Type="http://schemas.openxmlformats.org/officeDocument/2006/relationships/tags" Target="../tags/tag125.xml"/><Relationship Id="rId10" Type="http://schemas.openxmlformats.org/officeDocument/2006/relationships/tags" Target="../tags/tag120.xml"/><Relationship Id="rId19" Type="http://schemas.openxmlformats.org/officeDocument/2006/relationships/slideLayout" Target="../slideLayouts/slideLayout6.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tags" Target="../tags/tag1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jpeg"/><Relationship Id="rId3" Type="http://schemas.openxmlformats.org/officeDocument/2006/relationships/slideLayout" Target="../slideLayouts/slideLayout6.xml"/><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emf"/><Relationship Id="rId15" Type="http://schemas.openxmlformats.org/officeDocument/2006/relationships/image" Target="../media/image26.jpeg"/><Relationship Id="rId10" Type="http://schemas.openxmlformats.org/officeDocument/2006/relationships/image" Target="../media/image21.png"/><Relationship Id="rId4" Type="http://schemas.openxmlformats.org/officeDocument/2006/relationships/oleObject" Target="../embeddings/oleObject1.bin"/><Relationship Id="rId9" Type="http://schemas.openxmlformats.org/officeDocument/2006/relationships/image" Target="../media/image20.png"/><Relationship Id="rId14"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notesSlide" Target="../notesSlides/notesSlide10.xml"/><Relationship Id="rId5" Type="http://schemas.openxmlformats.org/officeDocument/2006/relationships/slideLayout" Target="../slideLayouts/slideLayout15.xml"/><Relationship Id="rId4" Type="http://schemas.openxmlformats.org/officeDocument/2006/relationships/tags" Target="../tags/tag132.xml"/></Relationships>
</file>

<file path=ppt/slides/_rels/slide5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tags" Target="../tags/tag7.xml"/><Relationship Id="rId7" Type="http://schemas.openxmlformats.org/officeDocument/2006/relationships/image" Target="../media/image27.emf"/><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3.xml"/><Relationship Id="rId10" Type="http://schemas.openxmlformats.org/officeDocument/2006/relationships/image" Target="../media/image30.jpeg"/><Relationship Id="rId4" Type="http://schemas.openxmlformats.org/officeDocument/2006/relationships/slideLayout" Target="../slideLayouts/slideLayout5.xml"/><Relationship Id="rId9" Type="http://schemas.openxmlformats.org/officeDocument/2006/relationships/image" Target="../media/image2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A018C30-64A8-4715-9306-7EDE693A417B}"/>
              </a:ext>
            </a:extLst>
          </p:cNvPr>
          <p:cNvSpPr>
            <a:spLocks noGrp="1"/>
          </p:cNvSpPr>
          <p:nvPr>
            <p:ph type="title"/>
          </p:nvPr>
        </p:nvSpPr>
        <p:spPr>
          <a:xfrm>
            <a:off x="2128155" y="1322614"/>
            <a:ext cx="6377670" cy="898075"/>
          </a:xfrm>
        </p:spPr>
        <p:txBody>
          <a:bodyPr/>
          <a:lstStyle/>
          <a:p>
            <a:r>
              <a:rPr lang="zh-CN" altLang="en-US" sz="5000" dirty="0"/>
              <a:t>千岛湖水基金</a:t>
            </a:r>
            <a:br>
              <a:rPr lang="en-US" altLang="zh-CN" sz="5000" dirty="0"/>
            </a:br>
            <a:r>
              <a:rPr lang="zh-CN" altLang="en-US" sz="5000" dirty="0"/>
              <a:t>品牌咨询项目</a:t>
            </a:r>
          </a:p>
        </p:txBody>
      </p:sp>
      <p:sp>
        <p:nvSpPr>
          <p:cNvPr id="9" name="文本占位符 8">
            <a:extLst>
              <a:ext uri="{FF2B5EF4-FFF2-40B4-BE49-F238E27FC236}">
                <a16:creationId xmlns:a16="http://schemas.microsoft.com/office/drawing/2014/main" id="{9672CE41-A991-4066-8158-FF6F3A75698D}"/>
              </a:ext>
            </a:extLst>
          </p:cNvPr>
          <p:cNvSpPr>
            <a:spLocks noGrp="1"/>
          </p:cNvSpPr>
          <p:nvPr>
            <p:ph type="body" sz="quarter" idx="12"/>
          </p:nvPr>
        </p:nvSpPr>
        <p:spPr/>
        <p:txBody>
          <a:bodyPr>
            <a:noAutofit/>
          </a:bodyPr>
          <a:lstStyle/>
          <a:p>
            <a:r>
              <a:rPr lang="zh-CN" altLang="en-US" sz="2600" b="1" dirty="0">
                <a:solidFill>
                  <a:schemeClr val="bg1"/>
                </a:solidFill>
              </a:rPr>
              <a:t>二阶段汇报</a:t>
            </a:r>
          </a:p>
        </p:txBody>
      </p:sp>
      <p:sp>
        <p:nvSpPr>
          <p:cNvPr id="10" name="文本占位符 9">
            <a:extLst>
              <a:ext uri="{FF2B5EF4-FFF2-40B4-BE49-F238E27FC236}">
                <a16:creationId xmlns:a16="http://schemas.microsoft.com/office/drawing/2014/main" id="{D1610597-A88C-4009-9015-00D970D8D8FB}"/>
              </a:ext>
            </a:extLst>
          </p:cNvPr>
          <p:cNvSpPr>
            <a:spLocks noGrp="1"/>
          </p:cNvSpPr>
          <p:nvPr>
            <p:ph type="body" sz="quarter" idx="13"/>
          </p:nvPr>
        </p:nvSpPr>
        <p:spPr/>
        <p:txBody>
          <a:bodyPr>
            <a:noAutofit/>
          </a:bodyPr>
          <a:lstStyle/>
          <a:p>
            <a:r>
              <a:rPr lang="en-US" altLang="zh-CN" sz="1600" dirty="0"/>
              <a:t>2020</a:t>
            </a:r>
            <a:r>
              <a:rPr lang="zh-CN" altLang="en-US" sz="1600" dirty="0"/>
              <a:t>年</a:t>
            </a:r>
            <a:r>
              <a:rPr lang="en-US" altLang="zh-CN" sz="1600" dirty="0"/>
              <a:t>5</a:t>
            </a:r>
            <a:r>
              <a:rPr lang="zh-CN" altLang="en-US" sz="1600" dirty="0"/>
              <a:t>月</a:t>
            </a:r>
          </a:p>
        </p:txBody>
      </p:sp>
      <p:sp>
        <p:nvSpPr>
          <p:cNvPr id="2" name="灯片编号占位符 1">
            <a:extLst>
              <a:ext uri="{FF2B5EF4-FFF2-40B4-BE49-F238E27FC236}">
                <a16:creationId xmlns:a16="http://schemas.microsoft.com/office/drawing/2014/main" id="{B7D2C0CD-C5A6-4AF3-815B-7A0AEA1B4749}"/>
              </a:ext>
            </a:extLst>
          </p:cNvPr>
          <p:cNvSpPr>
            <a:spLocks noGrp="1"/>
          </p:cNvSpPr>
          <p:nvPr>
            <p:ph type="sldNum" sz="quarter" idx="4294967295"/>
          </p:nvPr>
        </p:nvSpPr>
        <p:spPr>
          <a:xfrm>
            <a:off x="9448800" y="6283325"/>
            <a:ext cx="2743200" cy="365125"/>
          </a:xfrm>
          <a:prstGeom prst="rect">
            <a:avLst/>
          </a:prstGeom>
        </p:spPr>
        <p:txBody>
          <a:bodyPr/>
          <a:lstStyle/>
          <a:p>
            <a:fld id="{75FEFD6D-9859-9D45-93A4-932876573002}" type="slidenum">
              <a:rPr lang="en-US" smtClean="0"/>
              <a:t>1</a:t>
            </a:fld>
            <a:endParaRPr lang="en-US"/>
          </a:p>
        </p:txBody>
      </p:sp>
    </p:spTree>
    <p:extLst>
      <p:ext uri="{BB962C8B-B14F-4D97-AF65-F5344CB8AC3E}">
        <p14:creationId xmlns:p14="http://schemas.microsoft.com/office/powerpoint/2010/main" val="302784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F2D97E8-7F4A-4A21-8AA8-B255F6DE90A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3" name="think-cell Slide" r:id="rId10" imgW="592" imgH="591" progId="TCLayout.ActiveDocument.1">
                  <p:embed/>
                </p:oleObj>
              </mc:Choice>
              <mc:Fallback>
                <p:oleObj name="think-cell Slide" r:id="rId10" imgW="592" imgH="591" progId="TCLayout.ActiveDocument.1">
                  <p:embed/>
                  <p:pic>
                    <p:nvPicPr>
                      <p:cNvPr id="7" name="Object 6" hidden="1">
                        <a:extLst>
                          <a:ext uri="{FF2B5EF4-FFF2-40B4-BE49-F238E27FC236}">
                            <a16:creationId xmlns:a16="http://schemas.microsoft.com/office/drawing/2014/main" id="{7F2D97E8-7F4A-4A21-8AA8-B255F6DE90A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我们的核心竞争力是什么？</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10</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56" name="椭圆 55">
            <a:extLst>
              <a:ext uri="{FF2B5EF4-FFF2-40B4-BE49-F238E27FC236}">
                <a16:creationId xmlns:a16="http://schemas.microsoft.com/office/drawing/2014/main" id="{CDD7CCD7-233F-4CC3-9035-2B61704BEEB5}"/>
              </a:ext>
            </a:extLst>
          </p:cNvPr>
          <p:cNvSpPr/>
          <p:nvPr/>
        </p:nvSpPr>
        <p:spPr>
          <a:xfrm>
            <a:off x="395476" y="331862"/>
            <a:ext cx="252611" cy="252611"/>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n-ea"/>
              </a:rPr>
              <a:t>4</a:t>
            </a:r>
            <a:endParaRPr lang="ca-ES" sz="1200" b="1" dirty="0">
              <a:solidFill>
                <a:schemeClr val="bg1"/>
              </a:solidFill>
              <a:latin typeface="+mn-ea"/>
            </a:endParaRPr>
          </a:p>
        </p:txBody>
      </p:sp>
      <p:grpSp>
        <p:nvGrpSpPr>
          <p:cNvPr id="708" name="组合 707">
            <a:extLst>
              <a:ext uri="{FF2B5EF4-FFF2-40B4-BE49-F238E27FC236}">
                <a16:creationId xmlns:a16="http://schemas.microsoft.com/office/drawing/2014/main" id="{F014210A-B721-4D63-840E-23F44521437B}"/>
              </a:ext>
            </a:extLst>
          </p:cNvPr>
          <p:cNvGrpSpPr/>
          <p:nvPr/>
        </p:nvGrpSpPr>
        <p:grpSpPr>
          <a:xfrm>
            <a:off x="920152" y="923446"/>
            <a:ext cx="2350336" cy="5560593"/>
            <a:chOff x="99337" y="923446"/>
            <a:chExt cx="2350336" cy="5560593"/>
          </a:xfrm>
        </p:grpSpPr>
        <p:sp>
          <p:nvSpPr>
            <p:cNvPr id="712" name="îṡḻïdê">
              <a:extLst>
                <a:ext uri="{FF2B5EF4-FFF2-40B4-BE49-F238E27FC236}">
                  <a16:creationId xmlns:a16="http://schemas.microsoft.com/office/drawing/2014/main" id="{9E83130F-D6B6-48AE-917A-ED8709AFD8A1}"/>
                </a:ext>
              </a:extLst>
            </p:cNvPr>
            <p:cNvSpPr txBox="1"/>
            <p:nvPr/>
          </p:nvSpPr>
          <p:spPr bwMode="auto">
            <a:xfrm>
              <a:off x="394613" y="2330262"/>
              <a:ext cx="1756415" cy="6086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200" b="1" dirty="0">
                  <a:solidFill>
                    <a:srgbClr val="2D97C8"/>
                  </a:solidFill>
                  <a:latin typeface="+mn-ea"/>
                </a:rPr>
                <a:t>创新可持续的发展模式</a:t>
              </a:r>
            </a:p>
          </p:txBody>
        </p:sp>
        <p:sp>
          <p:nvSpPr>
            <p:cNvPr id="716" name="ïśļïḍè">
              <a:extLst>
                <a:ext uri="{FF2B5EF4-FFF2-40B4-BE49-F238E27FC236}">
                  <a16:creationId xmlns:a16="http://schemas.microsoft.com/office/drawing/2014/main" id="{63FECA1C-159E-46A6-81A0-3C91BCC3264E}"/>
                </a:ext>
              </a:extLst>
            </p:cNvPr>
            <p:cNvSpPr/>
            <p:nvPr/>
          </p:nvSpPr>
          <p:spPr bwMode="auto">
            <a:xfrm>
              <a:off x="394613" y="2860545"/>
              <a:ext cx="1756415" cy="111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100" dirty="0">
                  <a:latin typeface="+mn-ea"/>
                </a:rPr>
                <a:t>通过慈善信托</a:t>
              </a:r>
              <a:r>
                <a:rPr lang="en-US" altLang="zh-CN" sz="1100" dirty="0">
                  <a:latin typeface="+mn-ea"/>
                </a:rPr>
                <a:t>+</a:t>
              </a:r>
              <a:r>
                <a:rPr lang="zh-CN" altLang="en-US" sz="1100" dirty="0">
                  <a:latin typeface="+mn-ea"/>
                </a:rPr>
                <a:t>商业主体的开放架构，多方（政府、市场、民众）参与，以稳固的架构实现可持续的机构运转模式</a:t>
              </a:r>
            </a:p>
          </p:txBody>
        </p:sp>
        <p:sp>
          <p:nvSpPr>
            <p:cNvPr id="720" name="矩形 719">
              <a:extLst>
                <a:ext uri="{FF2B5EF4-FFF2-40B4-BE49-F238E27FC236}">
                  <a16:creationId xmlns:a16="http://schemas.microsoft.com/office/drawing/2014/main" id="{81009658-62F7-490D-A5A9-E80D264430D4}"/>
                </a:ext>
              </a:extLst>
            </p:cNvPr>
            <p:cNvSpPr/>
            <p:nvPr/>
          </p:nvSpPr>
          <p:spPr>
            <a:xfrm>
              <a:off x="394613" y="4262602"/>
              <a:ext cx="1756415" cy="1942737"/>
            </a:xfrm>
            <a:prstGeom prst="rect">
              <a:avLst/>
            </a:prstGeom>
            <a:solidFill>
              <a:schemeClr val="accent6">
                <a:lumMod val="95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在保护过程中，让更多利益相关方参与进来，激发内生动力</a:t>
              </a:r>
              <a:r>
                <a:rPr lang="zh-CN" altLang="en-US"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而不是简单的为了获取补贴</a:t>
              </a:r>
              <a:r>
                <a:rPr lang="zh-CN" altLang="en-US" sz="1200" kern="100" dirty="0">
                  <a:solidFill>
                    <a:srgbClr val="000000"/>
                  </a:solidFill>
                  <a:latin typeface="+mn-ea"/>
                  <a:cs typeface="Times New Roman" panose="02020603050405020304" pitchFamily="18" charset="0"/>
                </a:rPr>
                <a:t>”</a:t>
              </a:r>
              <a:endParaRPr lang="en-US" altLang="zh-CN" sz="1200" kern="100" dirty="0">
                <a:solidFill>
                  <a:srgbClr val="000000"/>
                </a:solidFill>
                <a:latin typeface="+mn-ea"/>
                <a:cs typeface="Times New Roman" panose="02020603050405020304" pitchFamily="18" charset="0"/>
              </a:endParaRPr>
            </a:p>
            <a:p>
              <a:r>
                <a:rPr lang="zh-CN" altLang="en-US"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千岛湖水基金在尝试引导政府资源，同时尽可能探索市场化机制、提高社会参与度</a:t>
              </a:r>
              <a:r>
                <a:rPr lang="zh-CN" altLang="en-US" sz="1200" kern="100" dirty="0">
                  <a:solidFill>
                    <a:srgbClr val="000000"/>
                  </a:solidFill>
                  <a:latin typeface="+mn-ea"/>
                  <a:cs typeface="Times New Roman" panose="02020603050405020304" pitchFamily="18" charset="0"/>
                </a:rPr>
                <a:t>”</a:t>
              </a:r>
            </a:p>
          </p:txBody>
        </p:sp>
        <p:sp>
          <p:nvSpPr>
            <p:cNvPr id="724" name="TextBox 125">
              <a:extLst>
                <a:ext uri="{FF2B5EF4-FFF2-40B4-BE49-F238E27FC236}">
                  <a16:creationId xmlns:a16="http://schemas.microsoft.com/office/drawing/2014/main" id="{45C5843B-A46D-4093-9011-10503FF8E57B}"/>
                </a:ext>
              </a:extLst>
            </p:cNvPr>
            <p:cNvSpPr txBox="1"/>
            <p:nvPr/>
          </p:nvSpPr>
          <p:spPr>
            <a:xfrm>
              <a:off x="99337" y="3982001"/>
              <a:ext cx="494011" cy="1015663"/>
            </a:xfrm>
            <a:prstGeom prst="rect">
              <a:avLst/>
            </a:prstGeom>
            <a:noFill/>
          </p:spPr>
          <p:txBody>
            <a:bodyPr wrap="square" rtlCol="0" anchor="ctr">
              <a:spAutoFit/>
            </a:bodyPr>
            <a:lstStyle/>
            <a:p>
              <a:pPr algn="ctr"/>
              <a:r>
                <a:rPr lang="en-US" altLang="zh-CN" sz="6000" dirty="0">
                  <a:ln w="19050">
                    <a:noFill/>
                  </a:ln>
                  <a:solidFill>
                    <a:schemeClr val="accent1"/>
                  </a:solidFill>
                  <a:latin typeface="+mn-ea"/>
                  <a:cs typeface="Arial" panose="020B0604020202020204" pitchFamily="34" charset="0"/>
                </a:rPr>
                <a:t>“</a:t>
              </a:r>
              <a:endParaRPr lang="zh-CN" altLang="en-US" sz="6000" dirty="0">
                <a:ln w="19050">
                  <a:noFill/>
                </a:ln>
                <a:solidFill>
                  <a:schemeClr val="accent1"/>
                </a:solidFill>
                <a:latin typeface="+mn-ea"/>
                <a:cs typeface="Arial" panose="020B0604020202020204" pitchFamily="34" charset="0"/>
              </a:endParaRPr>
            </a:p>
          </p:txBody>
        </p:sp>
        <p:sp>
          <p:nvSpPr>
            <p:cNvPr id="728" name="TextBox 126">
              <a:extLst>
                <a:ext uri="{FF2B5EF4-FFF2-40B4-BE49-F238E27FC236}">
                  <a16:creationId xmlns:a16="http://schemas.microsoft.com/office/drawing/2014/main" id="{DCC5ED35-391D-4001-AE5F-86D92EE319CA}"/>
                </a:ext>
              </a:extLst>
            </p:cNvPr>
            <p:cNvSpPr txBox="1"/>
            <p:nvPr/>
          </p:nvSpPr>
          <p:spPr>
            <a:xfrm rot="10800000">
              <a:off x="1955663" y="5468376"/>
              <a:ext cx="494010" cy="1015663"/>
            </a:xfrm>
            <a:prstGeom prst="rect">
              <a:avLst/>
            </a:prstGeom>
            <a:noFill/>
          </p:spPr>
          <p:txBody>
            <a:bodyPr wrap="square" rtlCol="0" anchor="ctr">
              <a:spAutoFit/>
            </a:bodyPr>
            <a:lstStyle/>
            <a:p>
              <a:pPr algn="ctr"/>
              <a:r>
                <a:rPr lang="en-US" altLang="zh-CN" sz="6000" dirty="0">
                  <a:ln w="19050">
                    <a:noFill/>
                  </a:ln>
                  <a:solidFill>
                    <a:schemeClr val="accent1"/>
                  </a:solidFill>
                  <a:latin typeface="+mn-ea"/>
                  <a:cs typeface="Arial" panose="020B0604020202020204" pitchFamily="34" charset="0"/>
                </a:rPr>
                <a:t>“</a:t>
              </a:r>
              <a:endParaRPr lang="zh-CN" altLang="en-US" sz="6000" dirty="0">
                <a:ln w="19050">
                  <a:noFill/>
                </a:ln>
                <a:solidFill>
                  <a:schemeClr val="accent1"/>
                </a:solidFill>
                <a:latin typeface="+mn-ea"/>
                <a:cs typeface="Arial" panose="020B0604020202020204" pitchFamily="34" charset="0"/>
              </a:endParaRPr>
            </a:p>
          </p:txBody>
        </p:sp>
        <p:sp>
          <p:nvSpPr>
            <p:cNvPr id="732" name="îṡļïdé">
              <a:extLst>
                <a:ext uri="{FF2B5EF4-FFF2-40B4-BE49-F238E27FC236}">
                  <a16:creationId xmlns:a16="http://schemas.microsoft.com/office/drawing/2014/main" id="{94D2A41C-A50E-47DD-8D15-1F1BBEECDC22}"/>
                </a:ext>
              </a:extLst>
            </p:cNvPr>
            <p:cNvSpPr/>
            <p:nvPr/>
          </p:nvSpPr>
          <p:spPr>
            <a:xfrm>
              <a:off x="695778" y="1074799"/>
              <a:ext cx="1154084" cy="1173786"/>
            </a:xfrm>
            <a:prstGeom prst="roundRect">
              <a:avLst>
                <a:gd name="adj" fmla="val 8264"/>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5" name="ïslîḋê">
              <a:extLst>
                <a:ext uri="{FF2B5EF4-FFF2-40B4-BE49-F238E27FC236}">
                  <a16:creationId xmlns:a16="http://schemas.microsoft.com/office/drawing/2014/main" id="{5D89385C-E675-44B8-84D9-C030D2591091}"/>
                </a:ext>
              </a:extLst>
            </p:cNvPr>
            <p:cNvSpPr/>
            <p:nvPr/>
          </p:nvSpPr>
          <p:spPr>
            <a:xfrm>
              <a:off x="1082320" y="923446"/>
              <a:ext cx="381000" cy="381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lnSpc>
                  <a:spcPct val="120000"/>
                </a:lnSpc>
              </a:pPr>
              <a:r>
                <a:rPr lang="en-US" altLang="zh-CN" sz="1400" b="1" dirty="0">
                  <a:solidFill>
                    <a:schemeClr val="tx1"/>
                  </a:solidFill>
                  <a:latin typeface="+mn-ea"/>
                </a:rPr>
                <a:t>1</a:t>
              </a:r>
            </a:p>
          </p:txBody>
        </p:sp>
        <p:grpSp>
          <p:nvGrpSpPr>
            <p:cNvPr id="738" name="fc8d3891-804d-4bbb-bf59-e05b1e38161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CB2C637-F61D-4057-9390-CCB7D822D877}"/>
                </a:ext>
              </a:extLst>
            </p:cNvPr>
            <p:cNvGrpSpPr>
              <a:grpSpLocks noChangeAspect="1"/>
            </p:cNvGrpSpPr>
            <p:nvPr>
              <p:custDataLst>
                <p:tags r:id="rId7"/>
              </p:custDataLst>
            </p:nvPr>
          </p:nvGrpSpPr>
          <p:grpSpPr>
            <a:xfrm>
              <a:off x="839577" y="1340922"/>
              <a:ext cx="866486" cy="774507"/>
              <a:chOff x="3321844" y="1184276"/>
              <a:chExt cx="5548313" cy="4959351"/>
            </a:xfrm>
          </p:grpSpPr>
          <p:sp>
            <p:nvSpPr>
              <p:cNvPr id="741" name="íŝľîḑê">
                <a:extLst>
                  <a:ext uri="{FF2B5EF4-FFF2-40B4-BE49-F238E27FC236}">
                    <a16:creationId xmlns:a16="http://schemas.microsoft.com/office/drawing/2014/main" id="{C599250C-879A-4D7F-8FA7-667785383FAB}"/>
                  </a:ext>
                </a:extLst>
              </p:cNvPr>
              <p:cNvSpPr/>
              <p:nvPr/>
            </p:nvSpPr>
            <p:spPr bwMode="auto">
              <a:xfrm>
                <a:off x="4620419" y="1195389"/>
                <a:ext cx="4054475" cy="4054475"/>
              </a:xfrm>
              <a:custGeom>
                <a:avLst/>
                <a:gdLst>
                  <a:gd name="T0" fmla="*/ 3019 w 3065"/>
                  <a:gd name="T1" fmla="*/ 1158 h 3065"/>
                  <a:gd name="T2" fmla="*/ 2991 w 3065"/>
                  <a:gd name="T3" fmla="*/ 1059 h 3065"/>
                  <a:gd name="T4" fmla="*/ 2404 w 3065"/>
                  <a:gd name="T5" fmla="*/ 272 h 3065"/>
                  <a:gd name="T6" fmla="*/ 1533 w 3065"/>
                  <a:gd name="T7" fmla="*/ 0 h 3065"/>
                  <a:gd name="T8" fmla="*/ 676 w 3065"/>
                  <a:gd name="T9" fmla="*/ 262 h 3065"/>
                  <a:gd name="T10" fmla="*/ 56 w 3065"/>
                  <a:gd name="T11" fmla="*/ 1122 h 3065"/>
                  <a:gd name="T12" fmla="*/ 0 w 3065"/>
                  <a:gd name="T13" fmla="*/ 1533 h 3065"/>
                  <a:gd name="T14" fmla="*/ 1533 w 3065"/>
                  <a:gd name="T15" fmla="*/ 3065 h 3065"/>
                  <a:gd name="T16" fmla="*/ 2720 w 3065"/>
                  <a:gd name="T17" fmla="*/ 2502 h 3065"/>
                  <a:gd name="T18" fmla="*/ 3065 w 3065"/>
                  <a:gd name="T19" fmla="*/ 1533 h 3065"/>
                  <a:gd name="T20" fmla="*/ 3019 w 3065"/>
                  <a:gd name="T21" fmla="*/ 1158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5" h="3065">
                    <a:moveTo>
                      <a:pt x="3019" y="1158"/>
                    </a:moveTo>
                    <a:cubicBezTo>
                      <a:pt x="3011" y="1125"/>
                      <a:pt x="3001" y="1092"/>
                      <a:pt x="2991" y="1059"/>
                    </a:cubicBezTo>
                    <a:cubicBezTo>
                      <a:pt x="2886" y="737"/>
                      <a:pt x="2677" y="461"/>
                      <a:pt x="2404" y="272"/>
                    </a:cubicBezTo>
                    <a:cubicBezTo>
                      <a:pt x="2157" y="101"/>
                      <a:pt x="1856" y="0"/>
                      <a:pt x="1533" y="0"/>
                    </a:cubicBezTo>
                    <a:cubicBezTo>
                      <a:pt x="1215" y="0"/>
                      <a:pt x="921" y="97"/>
                      <a:pt x="676" y="262"/>
                    </a:cubicBezTo>
                    <a:cubicBezTo>
                      <a:pt x="378" y="463"/>
                      <a:pt x="154" y="767"/>
                      <a:pt x="56" y="1122"/>
                    </a:cubicBezTo>
                    <a:cubicBezTo>
                      <a:pt x="20" y="1253"/>
                      <a:pt x="0" y="1391"/>
                      <a:pt x="0" y="1533"/>
                    </a:cubicBezTo>
                    <a:cubicBezTo>
                      <a:pt x="0" y="2379"/>
                      <a:pt x="686" y="3065"/>
                      <a:pt x="1533" y="3065"/>
                    </a:cubicBezTo>
                    <a:cubicBezTo>
                      <a:pt x="2012" y="3065"/>
                      <a:pt x="2439" y="2846"/>
                      <a:pt x="2720" y="2502"/>
                    </a:cubicBezTo>
                    <a:cubicBezTo>
                      <a:pt x="2936" y="2238"/>
                      <a:pt x="3065" y="1900"/>
                      <a:pt x="3065" y="1533"/>
                    </a:cubicBezTo>
                    <a:cubicBezTo>
                      <a:pt x="3065" y="1404"/>
                      <a:pt x="3049" y="1278"/>
                      <a:pt x="3019" y="1158"/>
                    </a:cubicBezTo>
                    <a:close/>
                  </a:path>
                </a:pathLst>
              </a:custGeom>
              <a:solidFill>
                <a:srgbClr val="1349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37" name="ïṩļíḓè">
                <a:extLst>
                  <a:ext uri="{FF2B5EF4-FFF2-40B4-BE49-F238E27FC236}">
                    <a16:creationId xmlns:a16="http://schemas.microsoft.com/office/drawing/2014/main" id="{19ACB40D-FF4C-437E-A9AF-4116B9C28599}"/>
                  </a:ext>
                </a:extLst>
              </p:cNvPr>
              <p:cNvSpPr/>
              <p:nvPr/>
            </p:nvSpPr>
            <p:spPr bwMode="auto">
              <a:xfrm>
                <a:off x="4695032" y="1330326"/>
                <a:ext cx="2814638" cy="3752850"/>
              </a:xfrm>
              <a:custGeom>
                <a:avLst/>
                <a:gdLst>
                  <a:gd name="T0" fmla="*/ 288 w 2128"/>
                  <a:gd name="T1" fmla="*/ 1217 h 2837"/>
                  <a:gd name="T2" fmla="*/ 454 w 2128"/>
                  <a:gd name="T3" fmla="*/ 1303 h 2837"/>
                  <a:gd name="T4" fmla="*/ 768 w 2128"/>
                  <a:gd name="T5" fmla="*/ 1437 h 2837"/>
                  <a:gd name="T6" fmla="*/ 928 w 2128"/>
                  <a:gd name="T7" fmla="*/ 1543 h 2837"/>
                  <a:gd name="T8" fmla="*/ 794 w 2128"/>
                  <a:gd name="T9" fmla="*/ 1870 h 2837"/>
                  <a:gd name="T10" fmla="*/ 1041 w 2128"/>
                  <a:gd name="T11" fmla="*/ 2197 h 2837"/>
                  <a:gd name="T12" fmla="*/ 1201 w 2128"/>
                  <a:gd name="T13" fmla="*/ 2450 h 2837"/>
                  <a:gd name="T14" fmla="*/ 1288 w 2128"/>
                  <a:gd name="T15" fmla="*/ 2764 h 2837"/>
                  <a:gd name="T16" fmla="*/ 1434 w 2128"/>
                  <a:gd name="T17" fmla="*/ 2724 h 2837"/>
                  <a:gd name="T18" fmla="*/ 1434 w 2128"/>
                  <a:gd name="T19" fmla="*/ 2463 h 2837"/>
                  <a:gd name="T20" fmla="*/ 1595 w 2128"/>
                  <a:gd name="T21" fmla="*/ 2277 h 2837"/>
                  <a:gd name="T22" fmla="*/ 1868 w 2128"/>
                  <a:gd name="T23" fmla="*/ 1944 h 2837"/>
                  <a:gd name="T24" fmla="*/ 1868 w 2128"/>
                  <a:gd name="T25" fmla="*/ 1637 h 2837"/>
                  <a:gd name="T26" fmla="*/ 1390 w 2128"/>
                  <a:gd name="T27" fmla="*/ 1543 h 2837"/>
                  <a:gd name="T28" fmla="*/ 1048 w 2128"/>
                  <a:gd name="T29" fmla="*/ 1370 h 2837"/>
                  <a:gd name="T30" fmla="*/ 781 w 2128"/>
                  <a:gd name="T31" fmla="*/ 1263 h 2837"/>
                  <a:gd name="T32" fmla="*/ 588 w 2128"/>
                  <a:gd name="T33" fmla="*/ 1130 h 2837"/>
                  <a:gd name="T34" fmla="*/ 448 w 2128"/>
                  <a:gd name="T35" fmla="*/ 1097 h 2837"/>
                  <a:gd name="T36" fmla="*/ 548 w 2128"/>
                  <a:gd name="T37" fmla="*/ 930 h 2837"/>
                  <a:gd name="T38" fmla="*/ 988 w 2128"/>
                  <a:gd name="T39" fmla="*/ 1130 h 2837"/>
                  <a:gd name="T40" fmla="*/ 1114 w 2128"/>
                  <a:gd name="T41" fmla="*/ 1050 h 2837"/>
                  <a:gd name="T42" fmla="*/ 1301 w 2128"/>
                  <a:gd name="T43" fmla="*/ 930 h 2837"/>
                  <a:gd name="T44" fmla="*/ 1861 w 2128"/>
                  <a:gd name="T45" fmla="*/ 777 h 2837"/>
                  <a:gd name="T46" fmla="*/ 1775 w 2128"/>
                  <a:gd name="T47" fmla="*/ 463 h 2837"/>
                  <a:gd name="T48" fmla="*/ 1548 w 2128"/>
                  <a:gd name="T49" fmla="*/ 397 h 2837"/>
                  <a:gd name="T50" fmla="*/ 1588 w 2128"/>
                  <a:gd name="T51" fmla="*/ 230 h 2837"/>
                  <a:gd name="T52" fmla="*/ 1775 w 2128"/>
                  <a:gd name="T53" fmla="*/ 317 h 2837"/>
                  <a:gd name="T54" fmla="*/ 1901 w 2128"/>
                  <a:gd name="T55" fmla="*/ 230 h 2837"/>
                  <a:gd name="T56" fmla="*/ 1635 w 2128"/>
                  <a:gd name="T57" fmla="*/ 103 h 2837"/>
                  <a:gd name="T58" fmla="*/ 1161 w 2128"/>
                  <a:gd name="T59" fmla="*/ 103 h 2837"/>
                  <a:gd name="T60" fmla="*/ 828 w 2128"/>
                  <a:gd name="T61" fmla="*/ 283 h 2837"/>
                  <a:gd name="T62" fmla="*/ 620 w 2128"/>
                  <a:gd name="T63" fmla="*/ 159 h 2837"/>
                  <a:gd name="T64" fmla="*/ 0 w 2128"/>
                  <a:gd name="T65" fmla="*/ 1019 h 2837"/>
                  <a:gd name="T66" fmla="*/ 128 w 2128"/>
                  <a:gd name="T67" fmla="*/ 1077 h 2837"/>
                  <a:gd name="T68" fmla="*/ 288 w 2128"/>
                  <a:gd name="T69" fmla="*/ 1217 h 2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8" h="2837">
                    <a:moveTo>
                      <a:pt x="288" y="1217"/>
                    </a:moveTo>
                    <a:cubicBezTo>
                      <a:pt x="348" y="1370"/>
                      <a:pt x="348" y="1270"/>
                      <a:pt x="454" y="1303"/>
                    </a:cubicBezTo>
                    <a:cubicBezTo>
                      <a:pt x="561" y="1337"/>
                      <a:pt x="678" y="1347"/>
                      <a:pt x="768" y="1437"/>
                    </a:cubicBezTo>
                    <a:cubicBezTo>
                      <a:pt x="858" y="1527"/>
                      <a:pt x="928" y="1443"/>
                      <a:pt x="928" y="1543"/>
                    </a:cubicBezTo>
                    <a:cubicBezTo>
                      <a:pt x="928" y="1643"/>
                      <a:pt x="794" y="1710"/>
                      <a:pt x="794" y="1870"/>
                    </a:cubicBezTo>
                    <a:cubicBezTo>
                      <a:pt x="794" y="2030"/>
                      <a:pt x="814" y="2110"/>
                      <a:pt x="1041" y="2197"/>
                    </a:cubicBezTo>
                    <a:cubicBezTo>
                      <a:pt x="1268" y="2283"/>
                      <a:pt x="1201" y="2223"/>
                      <a:pt x="1201" y="2450"/>
                    </a:cubicBezTo>
                    <a:cubicBezTo>
                      <a:pt x="1201" y="2677"/>
                      <a:pt x="1244" y="2720"/>
                      <a:pt x="1288" y="2764"/>
                    </a:cubicBezTo>
                    <a:cubicBezTo>
                      <a:pt x="1331" y="2807"/>
                      <a:pt x="1434" y="2837"/>
                      <a:pt x="1434" y="2724"/>
                    </a:cubicBezTo>
                    <a:cubicBezTo>
                      <a:pt x="1434" y="2610"/>
                      <a:pt x="1354" y="2543"/>
                      <a:pt x="1434" y="2463"/>
                    </a:cubicBezTo>
                    <a:cubicBezTo>
                      <a:pt x="1514" y="2383"/>
                      <a:pt x="1471" y="2400"/>
                      <a:pt x="1595" y="2277"/>
                    </a:cubicBezTo>
                    <a:cubicBezTo>
                      <a:pt x="1718" y="2153"/>
                      <a:pt x="1808" y="2092"/>
                      <a:pt x="1868" y="1944"/>
                    </a:cubicBezTo>
                    <a:cubicBezTo>
                      <a:pt x="1928" y="1797"/>
                      <a:pt x="2128" y="1730"/>
                      <a:pt x="1868" y="1637"/>
                    </a:cubicBezTo>
                    <a:cubicBezTo>
                      <a:pt x="1608" y="1543"/>
                      <a:pt x="1498" y="1651"/>
                      <a:pt x="1390" y="1543"/>
                    </a:cubicBezTo>
                    <a:cubicBezTo>
                      <a:pt x="1282" y="1436"/>
                      <a:pt x="1094" y="1370"/>
                      <a:pt x="1048" y="1370"/>
                    </a:cubicBezTo>
                    <a:cubicBezTo>
                      <a:pt x="1001" y="1370"/>
                      <a:pt x="854" y="1337"/>
                      <a:pt x="781" y="1263"/>
                    </a:cubicBezTo>
                    <a:cubicBezTo>
                      <a:pt x="708" y="1190"/>
                      <a:pt x="654" y="1063"/>
                      <a:pt x="588" y="1130"/>
                    </a:cubicBezTo>
                    <a:cubicBezTo>
                      <a:pt x="521" y="1197"/>
                      <a:pt x="448" y="1157"/>
                      <a:pt x="448" y="1097"/>
                    </a:cubicBezTo>
                    <a:cubicBezTo>
                      <a:pt x="448" y="1037"/>
                      <a:pt x="521" y="930"/>
                      <a:pt x="548" y="930"/>
                    </a:cubicBezTo>
                    <a:cubicBezTo>
                      <a:pt x="574" y="930"/>
                      <a:pt x="781" y="1130"/>
                      <a:pt x="988" y="1130"/>
                    </a:cubicBezTo>
                    <a:cubicBezTo>
                      <a:pt x="1194" y="1130"/>
                      <a:pt x="1114" y="1123"/>
                      <a:pt x="1114" y="1050"/>
                    </a:cubicBezTo>
                    <a:cubicBezTo>
                      <a:pt x="1114" y="977"/>
                      <a:pt x="1094" y="970"/>
                      <a:pt x="1301" y="930"/>
                    </a:cubicBezTo>
                    <a:cubicBezTo>
                      <a:pt x="1508" y="890"/>
                      <a:pt x="1861" y="943"/>
                      <a:pt x="1861" y="777"/>
                    </a:cubicBezTo>
                    <a:cubicBezTo>
                      <a:pt x="1861" y="610"/>
                      <a:pt x="1955" y="570"/>
                      <a:pt x="1775" y="463"/>
                    </a:cubicBezTo>
                    <a:cubicBezTo>
                      <a:pt x="1595" y="357"/>
                      <a:pt x="1715" y="470"/>
                      <a:pt x="1548" y="397"/>
                    </a:cubicBezTo>
                    <a:cubicBezTo>
                      <a:pt x="1381" y="323"/>
                      <a:pt x="1468" y="230"/>
                      <a:pt x="1588" y="230"/>
                    </a:cubicBezTo>
                    <a:cubicBezTo>
                      <a:pt x="1708" y="230"/>
                      <a:pt x="1635" y="250"/>
                      <a:pt x="1775" y="317"/>
                    </a:cubicBezTo>
                    <a:cubicBezTo>
                      <a:pt x="1915" y="383"/>
                      <a:pt x="1975" y="303"/>
                      <a:pt x="1901" y="230"/>
                    </a:cubicBezTo>
                    <a:cubicBezTo>
                      <a:pt x="1828" y="157"/>
                      <a:pt x="1821" y="103"/>
                      <a:pt x="1635" y="103"/>
                    </a:cubicBezTo>
                    <a:cubicBezTo>
                      <a:pt x="1448" y="103"/>
                      <a:pt x="1264" y="0"/>
                      <a:pt x="1161" y="103"/>
                    </a:cubicBezTo>
                    <a:cubicBezTo>
                      <a:pt x="1058" y="207"/>
                      <a:pt x="981" y="343"/>
                      <a:pt x="828" y="283"/>
                    </a:cubicBezTo>
                    <a:cubicBezTo>
                      <a:pt x="750" y="253"/>
                      <a:pt x="688" y="196"/>
                      <a:pt x="620" y="159"/>
                    </a:cubicBezTo>
                    <a:cubicBezTo>
                      <a:pt x="322" y="360"/>
                      <a:pt x="98" y="664"/>
                      <a:pt x="0" y="1019"/>
                    </a:cubicBezTo>
                    <a:cubicBezTo>
                      <a:pt x="42" y="1040"/>
                      <a:pt x="86" y="1060"/>
                      <a:pt x="128" y="1077"/>
                    </a:cubicBezTo>
                    <a:cubicBezTo>
                      <a:pt x="261" y="1130"/>
                      <a:pt x="228" y="1063"/>
                      <a:pt x="288" y="1217"/>
                    </a:cubicBezTo>
                    <a:close/>
                  </a:path>
                </a:pathLst>
              </a:custGeom>
              <a:solidFill>
                <a:srgbClr val="A8C4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38" name="í$1ídê">
                <a:extLst>
                  <a:ext uri="{FF2B5EF4-FFF2-40B4-BE49-F238E27FC236}">
                    <a16:creationId xmlns:a16="http://schemas.microsoft.com/office/drawing/2014/main" id="{60EB115B-EC4A-45DB-87D1-803DE1AEA3C3}"/>
                  </a:ext>
                </a:extLst>
              </p:cNvPr>
              <p:cNvSpPr/>
              <p:nvPr/>
            </p:nvSpPr>
            <p:spPr bwMode="auto">
              <a:xfrm>
                <a:off x="7289007" y="2574926"/>
                <a:ext cx="1385888" cy="1928813"/>
              </a:xfrm>
              <a:custGeom>
                <a:avLst/>
                <a:gdLst>
                  <a:gd name="T0" fmla="*/ 1002 w 1048"/>
                  <a:gd name="T1" fmla="*/ 115 h 1459"/>
                  <a:gd name="T2" fmla="*/ 774 w 1048"/>
                  <a:gd name="T3" fmla="*/ 107 h 1459"/>
                  <a:gd name="T4" fmla="*/ 594 w 1048"/>
                  <a:gd name="T5" fmla="*/ 20 h 1459"/>
                  <a:gd name="T6" fmla="*/ 314 w 1048"/>
                  <a:gd name="T7" fmla="*/ 124 h 1459"/>
                  <a:gd name="T8" fmla="*/ 260 w 1048"/>
                  <a:gd name="T9" fmla="*/ 553 h 1459"/>
                  <a:gd name="T10" fmla="*/ 640 w 1048"/>
                  <a:gd name="T11" fmla="*/ 740 h 1459"/>
                  <a:gd name="T12" fmla="*/ 834 w 1048"/>
                  <a:gd name="T13" fmla="*/ 756 h 1459"/>
                  <a:gd name="T14" fmla="*/ 700 w 1048"/>
                  <a:gd name="T15" fmla="*/ 1034 h 1459"/>
                  <a:gd name="T16" fmla="*/ 707 w 1048"/>
                  <a:gd name="T17" fmla="*/ 1347 h 1459"/>
                  <a:gd name="T18" fmla="*/ 703 w 1048"/>
                  <a:gd name="T19" fmla="*/ 1459 h 1459"/>
                  <a:gd name="T20" fmla="*/ 1048 w 1048"/>
                  <a:gd name="T21" fmla="*/ 490 h 1459"/>
                  <a:gd name="T22" fmla="*/ 1002 w 1048"/>
                  <a:gd name="T23" fmla="*/ 115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8" h="1459">
                    <a:moveTo>
                      <a:pt x="1002" y="115"/>
                    </a:moveTo>
                    <a:cubicBezTo>
                      <a:pt x="945" y="124"/>
                      <a:pt x="845" y="133"/>
                      <a:pt x="774" y="107"/>
                    </a:cubicBezTo>
                    <a:cubicBezTo>
                      <a:pt x="667" y="67"/>
                      <a:pt x="687" y="20"/>
                      <a:pt x="594" y="20"/>
                    </a:cubicBezTo>
                    <a:cubicBezTo>
                      <a:pt x="500" y="20"/>
                      <a:pt x="438" y="0"/>
                      <a:pt x="314" y="124"/>
                    </a:cubicBezTo>
                    <a:cubicBezTo>
                      <a:pt x="189" y="249"/>
                      <a:pt x="0" y="420"/>
                      <a:pt x="260" y="553"/>
                    </a:cubicBezTo>
                    <a:cubicBezTo>
                      <a:pt x="520" y="687"/>
                      <a:pt x="487" y="800"/>
                      <a:pt x="640" y="740"/>
                    </a:cubicBezTo>
                    <a:cubicBezTo>
                      <a:pt x="794" y="680"/>
                      <a:pt x="875" y="715"/>
                      <a:pt x="834" y="756"/>
                    </a:cubicBezTo>
                    <a:cubicBezTo>
                      <a:pt x="792" y="798"/>
                      <a:pt x="700" y="902"/>
                      <a:pt x="700" y="1034"/>
                    </a:cubicBezTo>
                    <a:cubicBezTo>
                      <a:pt x="700" y="1167"/>
                      <a:pt x="694" y="1256"/>
                      <a:pt x="707" y="1347"/>
                    </a:cubicBezTo>
                    <a:cubicBezTo>
                      <a:pt x="712" y="1380"/>
                      <a:pt x="706" y="1421"/>
                      <a:pt x="703" y="1459"/>
                    </a:cubicBezTo>
                    <a:cubicBezTo>
                      <a:pt x="919" y="1195"/>
                      <a:pt x="1048" y="857"/>
                      <a:pt x="1048" y="490"/>
                    </a:cubicBezTo>
                    <a:cubicBezTo>
                      <a:pt x="1048" y="361"/>
                      <a:pt x="1032" y="235"/>
                      <a:pt x="1002" y="115"/>
                    </a:cubicBezTo>
                    <a:close/>
                  </a:path>
                </a:pathLst>
              </a:custGeom>
              <a:solidFill>
                <a:srgbClr val="A8C4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39" name="í$lîḑê">
                <a:extLst>
                  <a:ext uri="{FF2B5EF4-FFF2-40B4-BE49-F238E27FC236}">
                    <a16:creationId xmlns:a16="http://schemas.microsoft.com/office/drawing/2014/main" id="{90078554-82EC-4319-9F6A-9B947997AF0E}"/>
                  </a:ext>
                </a:extLst>
              </p:cNvPr>
              <p:cNvSpPr/>
              <p:nvPr/>
            </p:nvSpPr>
            <p:spPr bwMode="auto">
              <a:xfrm>
                <a:off x="7554119" y="1554164"/>
                <a:ext cx="1023938" cy="1119188"/>
              </a:xfrm>
              <a:custGeom>
                <a:avLst/>
                <a:gdLst>
                  <a:gd name="T0" fmla="*/ 167 w 774"/>
                  <a:gd name="T1" fmla="*/ 131 h 846"/>
                  <a:gd name="T2" fmla="*/ 354 w 774"/>
                  <a:gd name="T3" fmla="*/ 244 h 846"/>
                  <a:gd name="T4" fmla="*/ 254 w 774"/>
                  <a:gd name="T5" fmla="*/ 337 h 846"/>
                  <a:gd name="T6" fmla="*/ 274 w 774"/>
                  <a:gd name="T7" fmla="*/ 451 h 846"/>
                  <a:gd name="T8" fmla="*/ 80 w 774"/>
                  <a:gd name="T9" fmla="*/ 484 h 846"/>
                  <a:gd name="T10" fmla="*/ 7 w 774"/>
                  <a:gd name="T11" fmla="*/ 638 h 846"/>
                  <a:gd name="T12" fmla="*/ 154 w 774"/>
                  <a:gd name="T13" fmla="*/ 699 h 846"/>
                  <a:gd name="T14" fmla="*/ 327 w 774"/>
                  <a:gd name="T15" fmla="*/ 624 h 846"/>
                  <a:gd name="T16" fmla="*/ 427 w 774"/>
                  <a:gd name="T17" fmla="*/ 751 h 846"/>
                  <a:gd name="T18" fmla="*/ 534 w 774"/>
                  <a:gd name="T19" fmla="*/ 699 h 846"/>
                  <a:gd name="T20" fmla="*/ 434 w 774"/>
                  <a:gd name="T21" fmla="*/ 584 h 846"/>
                  <a:gd name="T22" fmla="*/ 560 w 774"/>
                  <a:gd name="T23" fmla="*/ 631 h 846"/>
                  <a:gd name="T24" fmla="*/ 667 w 774"/>
                  <a:gd name="T25" fmla="*/ 790 h 846"/>
                  <a:gd name="T26" fmla="*/ 774 w 774"/>
                  <a:gd name="T27" fmla="*/ 787 h 846"/>
                  <a:gd name="T28" fmla="*/ 187 w 774"/>
                  <a:gd name="T29" fmla="*/ 0 h 846"/>
                  <a:gd name="T30" fmla="*/ 167 w 774"/>
                  <a:gd name="T31" fmla="*/ 131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4" h="846">
                    <a:moveTo>
                      <a:pt x="167" y="131"/>
                    </a:moveTo>
                    <a:cubicBezTo>
                      <a:pt x="112" y="237"/>
                      <a:pt x="354" y="184"/>
                      <a:pt x="354" y="244"/>
                    </a:cubicBezTo>
                    <a:cubicBezTo>
                      <a:pt x="354" y="304"/>
                      <a:pt x="294" y="297"/>
                      <a:pt x="254" y="337"/>
                    </a:cubicBezTo>
                    <a:cubicBezTo>
                      <a:pt x="214" y="377"/>
                      <a:pt x="274" y="418"/>
                      <a:pt x="274" y="451"/>
                    </a:cubicBezTo>
                    <a:cubicBezTo>
                      <a:pt x="274" y="484"/>
                      <a:pt x="160" y="484"/>
                      <a:pt x="80" y="484"/>
                    </a:cubicBezTo>
                    <a:cubicBezTo>
                      <a:pt x="0" y="484"/>
                      <a:pt x="7" y="578"/>
                      <a:pt x="7" y="638"/>
                    </a:cubicBezTo>
                    <a:cubicBezTo>
                      <a:pt x="7" y="698"/>
                      <a:pt x="108" y="745"/>
                      <a:pt x="154" y="699"/>
                    </a:cubicBezTo>
                    <a:cubicBezTo>
                      <a:pt x="200" y="653"/>
                      <a:pt x="247" y="624"/>
                      <a:pt x="327" y="624"/>
                    </a:cubicBezTo>
                    <a:cubicBezTo>
                      <a:pt x="407" y="624"/>
                      <a:pt x="381" y="704"/>
                      <a:pt x="427" y="751"/>
                    </a:cubicBezTo>
                    <a:cubicBezTo>
                      <a:pt x="474" y="798"/>
                      <a:pt x="534" y="731"/>
                      <a:pt x="534" y="699"/>
                    </a:cubicBezTo>
                    <a:cubicBezTo>
                      <a:pt x="534" y="667"/>
                      <a:pt x="397" y="621"/>
                      <a:pt x="434" y="584"/>
                    </a:cubicBezTo>
                    <a:cubicBezTo>
                      <a:pt x="470" y="548"/>
                      <a:pt x="527" y="631"/>
                      <a:pt x="560" y="631"/>
                    </a:cubicBezTo>
                    <a:cubicBezTo>
                      <a:pt x="594" y="631"/>
                      <a:pt x="564" y="687"/>
                      <a:pt x="667" y="790"/>
                    </a:cubicBezTo>
                    <a:cubicBezTo>
                      <a:pt x="723" y="846"/>
                      <a:pt x="756" y="821"/>
                      <a:pt x="774" y="787"/>
                    </a:cubicBezTo>
                    <a:cubicBezTo>
                      <a:pt x="669" y="465"/>
                      <a:pt x="460" y="189"/>
                      <a:pt x="187" y="0"/>
                    </a:cubicBezTo>
                    <a:cubicBezTo>
                      <a:pt x="172" y="20"/>
                      <a:pt x="203" y="61"/>
                      <a:pt x="167" y="131"/>
                    </a:cubicBezTo>
                    <a:close/>
                  </a:path>
                </a:pathLst>
              </a:custGeom>
              <a:solidFill>
                <a:srgbClr val="A8C4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40" name="îšḷiḍê">
                <a:extLst>
                  <a:ext uri="{FF2B5EF4-FFF2-40B4-BE49-F238E27FC236}">
                    <a16:creationId xmlns:a16="http://schemas.microsoft.com/office/drawing/2014/main" id="{9248739C-7998-4658-9A60-36703811C3E4}"/>
                  </a:ext>
                </a:extLst>
              </p:cNvPr>
              <p:cNvSpPr/>
              <p:nvPr/>
            </p:nvSpPr>
            <p:spPr bwMode="auto">
              <a:xfrm>
                <a:off x="5050632" y="5056189"/>
                <a:ext cx="1008063" cy="606425"/>
              </a:xfrm>
              <a:custGeom>
                <a:avLst/>
                <a:gdLst>
                  <a:gd name="T0" fmla="*/ 636 w 762"/>
                  <a:gd name="T1" fmla="*/ 43 h 459"/>
                  <a:gd name="T2" fmla="*/ 577 w 762"/>
                  <a:gd name="T3" fmla="*/ 0 h 459"/>
                  <a:gd name="T4" fmla="*/ 160 w 762"/>
                  <a:gd name="T5" fmla="*/ 0 h 459"/>
                  <a:gd name="T6" fmla="*/ 101 w 762"/>
                  <a:gd name="T7" fmla="*/ 43 h 459"/>
                  <a:gd name="T8" fmla="*/ 0 w 762"/>
                  <a:gd name="T9" fmla="*/ 416 h 459"/>
                  <a:gd name="T10" fmla="*/ 60 w 762"/>
                  <a:gd name="T11" fmla="*/ 459 h 459"/>
                  <a:gd name="T12" fmla="*/ 703 w 762"/>
                  <a:gd name="T13" fmla="*/ 459 h 459"/>
                  <a:gd name="T14" fmla="*/ 762 w 762"/>
                  <a:gd name="T15" fmla="*/ 416 h 459"/>
                  <a:gd name="T16" fmla="*/ 636 w 762"/>
                  <a:gd name="T17" fmla="*/ 4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2" h="459">
                    <a:moveTo>
                      <a:pt x="636" y="43"/>
                    </a:moveTo>
                    <a:cubicBezTo>
                      <a:pt x="636" y="19"/>
                      <a:pt x="610" y="0"/>
                      <a:pt x="577" y="0"/>
                    </a:cubicBezTo>
                    <a:cubicBezTo>
                      <a:pt x="160" y="0"/>
                      <a:pt x="160" y="0"/>
                      <a:pt x="160" y="0"/>
                    </a:cubicBezTo>
                    <a:cubicBezTo>
                      <a:pt x="128" y="0"/>
                      <a:pt x="101" y="19"/>
                      <a:pt x="101" y="43"/>
                    </a:cubicBezTo>
                    <a:cubicBezTo>
                      <a:pt x="0" y="416"/>
                      <a:pt x="0" y="416"/>
                      <a:pt x="0" y="416"/>
                    </a:cubicBezTo>
                    <a:cubicBezTo>
                      <a:pt x="0" y="440"/>
                      <a:pt x="27" y="459"/>
                      <a:pt x="60" y="459"/>
                    </a:cubicBezTo>
                    <a:cubicBezTo>
                      <a:pt x="703" y="459"/>
                      <a:pt x="703" y="459"/>
                      <a:pt x="703" y="459"/>
                    </a:cubicBezTo>
                    <a:cubicBezTo>
                      <a:pt x="736" y="459"/>
                      <a:pt x="762" y="440"/>
                      <a:pt x="762" y="416"/>
                    </a:cubicBezTo>
                    <a:cubicBezTo>
                      <a:pt x="636" y="43"/>
                      <a:pt x="636" y="43"/>
                      <a:pt x="636" y="43"/>
                    </a:cubicBezTo>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41" name="îŝlïďe">
                <a:extLst>
                  <a:ext uri="{FF2B5EF4-FFF2-40B4-BE49-F238E27FC236}">
                    <a16:creationId xmlns:a16="http://schemas.microsoft.com/office/drawing/2014/main" id="{27BBA237-ACB1-4F15-9A12-6945BC9BC025}"/>
                  </a:ext>
                </a:extLst>
              </p:cNvPr>
              <p:cNvSpPr/>
              <p:nvPr/>
            </p:nvSpPr>
            <p:spPr bwMode="auto">
              <a:xfrm>
                <a:off x="3602832" y="2393951"/>
                <a:ext cx="3973513" cy="2738438"/>
              </a:xfrm>
              <a:custGeom>
                <a:avLst/>
                <a:gdLst>
                  <a:gd name="T0" fmla="*/ 3004 w 3004"/>
                  <a:gd name="T1" fmla="*/ 2012 h 2071"/>
                  <a:gd name="T2" fmla="*/ 2944 w 3004"/>
                  <a:gd name="T3" fmla="*/ 2071 h 2071"/>
                  <a:gd name="T4" fmla="*/ 59 w 3004"/>
                  <a:gd name="T5" fmla="*/ 2071 h 2071"/>
                  <a:gd name="T6" fmla="*/ 0 w 3004"/>
                  <a:gd name="T7" fmla="*/ 2012 h 2071"/>
                  <a:gd name="T8" fmla="*/ 0 w 3004"/>
                  <a:gd name="T9" fmla="*/ 59 h 2071"/>
                  <a:gd name="T10" fmla="*/ 59 w 3004"/>
                  <a:gd name="T11" fmla="*/ 0 h 2071"/>
                  <a:gd name="T12" fmla="*/ 2944 w 3004"/>
                  <a:gd name="T13" fmla="*/ 0 h 2071"/>
                  <a:gd name="T14" fmla="*/ 3004 w 3004"/>
                  <a:gd name="T15" fmla="*/ 59 h 2071"/>
                  <a:gd name="T16" fmla="*/ 3004 w 3004"/>
                  <a:gd name="T17" fmla="*/ 2012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4" h="2071">
                    <a:moveTo>
                      <a:pt x="3004" y="2012"/>
                    </a:moveTo>
                    <a:cubicBezTo>
                      <a:pt x="3004" y="2045"/>
                      <a:pt x="2977" y="2071"/>
                      <a:pt x="2944" y="2071"/>
                    </a:cubicBezTo>
                    <a:cubicBezTo>
                      <a:pt x="59" y="2071"/>
                      <a:pt x="59" y="2071"/>
                      <a:pt x="59" y="2071"/>
                    </a:cubicBezTo>
                    <a:cubicBezTo>
                      <a:pt x="26" y="2071"/>
                      <a:pt x="0" y="2045"/>
                      <a:pt x="0" y="2012"/>
                    </a:cubicBezTo>
                    <a:cubicBezTo>
                      <a:pt x="0" y="59"/>
                      <a:pt x="0" y="59"/>
                      <a:pt x="0" y="59"/>
                    </a:cubicBezTo>
                    <a:cubicBezTo>
                      <a:pt x="0" y="26"/>
                      <a:pt x="26" y="0"/>
                      <a:pt x="59" y="0"/>
                    </a:cubicBezTo>
                    <a:cubicBezTo>
                      <a:pt x="2944" y="0"/>
                      <a:pt x="2944" y="0"/>
                      <a:pt x="2944" y="0"/>
                    </a:cubicBezTo>
                    <a:cubicBezTo>
                      <a:pt x="2977" y="0"/>
                      <a:pt x="3004" y="26"/>
                      <a:pt x="3004" y="59"/>
                    </a:cubicBezTo>
                    <a:lnTo>
                      <a:pt x="3004" y="201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42" name="iṩ1iḍe">
                <a:extLst>
                  <a:ext uri="{FF2B5EF4-FFF2-40B4-BE49-F238E27FC236}">
                    <a16:creationId xmlns:a16="http://schemas.microsoft.com/office/drawing/2014/main" id="{1833E24D-3D3B-479F-9EA8-AB8ABE625E5C}"/>
                  </a:ext>
                </a:extLst>
              </p:cNvPr>
              <p:cNvSpPr/>
              <p:nvPr/>
            </p:nvSpPr>
            <p:spPr bwMode="auto">
              <a:xfrm>
                <a:off x="3602832" y="2544764"/>
                <a:ext cx="3973513" cy="2205038"/>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43" name="ïsḷïdé">
                <a:extLst>
                  <a:ext uri="{FF2B5EF4-FFF2-40B4-BE49-F238E27FC236}">
                    <a16:creationId xmlns:a16="http://schemas.microsoft.com/office/drawing/2014/main" id="{1E13868D-5CE8-4E44-AF71-FE51D87D6A8F}"/>
                  </a:ext>
                </a:extLst>
              </p:cNvPr>
              <p:cNvSpPr/>
              <p:nvPr/>
            </p:nvSpPr>
            <p:spPr bwMode="auto">
              <a:xfrm>
                <a:off x="4675982" y="5461001"/>
                <a:ext cx="1766888" cy="234950"/>
              </a:xfrm>
              <a:custGeom>
                <a:avLst/>
                <a:gdLst>
                  <a:gd name="T0" fmla="*/ 1335 w 1335"/>
                  <a:gd name="T1" fmla="*/ 118 h 178"/>
                  <a:gd name="T2" fmla="*/ 1276 w 1335"/>
                  <a:gd name="T3" fmla="*/ 178 h 178"/>
                  <a:gd name="T4" fmla="*/ 60 w 1335"/>
                  <a:gd name="T5" fmla="*/ 178 h 178"/>
                  <a:gd name="T6" fmla="*/ 0 w 1335"/>
                  <a:gd name="T7" fmla="*/ 118 h 178"/>
                  <a:gd name="T8" fmla="*/ 0 w 1335"/>
                  <a:gd name="T9" fmla="*/ 59 h 178"/>
                  <a:gd name="T10" fmla="*/ 60 w 1335"/>
                  <a:gd name="T11" fmla="*/ 0 h 178"/>
                  <a:gd name="T12" fmla="*/ 1276 w 1335"/>
                  <a:gd name="T13" fmla="*/ 0 h 178"/>
                  <a:gd name="T14" fmla="*/ 1335 w 1335"/>
                  <a:gd name="T15" fmla="*/ 59 h 178"/>
                  <a:gd name="T16" fmla="*/ 1335 w 1335"/>
                  <a:gd name="T17" fmla="*/ 11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8">
                    <a:moveTo>
                      <a:pt x="1335" y="118"/>
                    </a:moveTo>
                    <a:cubicBezTo>
                      <a:pt x="1335" y="151"/>
                      <a:pt x="1309" y="178"/>
                      <a:pt x="1276" y="178"/>
                    </a:cubicBezTo>
                    <a:cubicBezTo>
                      <a:pt x="60" y="178"/>
                      <a:pt x="60" y="178"/>
                      <a:pt x="60" y="178"/>
                    </a:cubicBezTo>
                    <a:cubicBezTo>
                      <a:pt x="27" y="178"/>
                      <a:pt x="0" y="151"/>
                      <a:pt x="0" y="118"/>
                    </a:cubicBezTo>
                    <a:cubicBezTo>
                      <a:pt x="0" y="59"/>
                      <a:pt x="0" y="59"/>
                      <a:pt x="0" y="59"/>
                    </a:cubicBezTo>
                    <a:cubicBezTo>
                      <a:pt x="0" y="26"/>
                      <a:pt x="27" y="0"/>
                      <a:pt x="60" y="0"/>
                    </a:cubicBezTo>
                    <a:cubicBezTo>
                      <a:pt x="1276" y="0"/>
                      <a:pt x="1276" y="0"/>
                      <a:pt x="1276" y="0"/>
                    </a:cubicBezTo>
                    <a:cubicBezTo>
                      <a:pt x="1309" y="0"/>
                      <a:pt x="1335" y="26"/>
                      <a:pt x="1335" y="59"/>
                    </a:cubicBezTo>
                    <a:cubicBezTo>
                      <a:pt x="1335" y="118"/>
                      <a:pt x="1335" y="118"/>
                      <a:pt x="1335" y="118"/>
                    </a:cubicBezTo>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44" name="îŝ1ïḓê">
                <a:extLst>
                  <a:ext uri="{FF2B5EF4-FFF2-40B4-BE49-F238E27FC236}">
                    <a16:creationId xmlns:a16="http://schemas.microsoft.com/office/drawing/2014/main" id="{05FBEE80-74B0-467B-A57E-2A4E3F50F20D}"/>
                  </a:ext>
                </a:extLst>
              </p:cNvPr>
              <p:cNvSpPr/>
              <p:nvPr/>
            </p:nvSpPr>
            <p:spPr bwMode="auto">
              <a:xfrm>
                <a:off x="3602832" y="2700339"/>
                <a:ext cx="3973513" cy="1852613"/>
              </a:xfrm>
              <a:custGeom>
                <a:avLst/>
                <a:gdLst>
                  <a:gd name="T0" fmla="*/ 2470 w 2503"/>
                  <a:gd name="T1" fmla="*/ 0 h 1167"/>
                  <a:gd name="T2" fmla="*/ 0 w 2503"/>
                  <a:gd name="T3" fmla="*/ 0 h 1167"/>
                  <a:gd name="T4" fmla="*/ 0 w 2503"/>
                  <a:gd name="T5" fmla="*/ 1167 h 1167"/>
                  <a:gd name="T6" fmla="*/ 1711 w 2503"/>
                  <a:gd name="T7" fmla="*/ 1167 h 1167"/>
                  <a:gd name="T8" fmla="*/ 1960 w 2503"/>
                  <a:gd name="T9" fmla="*/ 1167 h 1167"/>
                  <a:gd name="T10" fmla="*/ 2503 w 2503"/>
                  <a:gd name="T11" fmla="*/ 1167 h 1167"/>
                  <a:gd name="T12" fmla="*/ 2503 w 2503"/>
                  <a:gd name="T13" fmla="*/ 510 h 1167"/>
                  <a:gd name="T14" fmla="*/ 2503 w 2503"/>
                  <a:gd name="T15" fmla="*/ 207 h 1167"/>
                  <a:gd name="T16" fmla="*/ 2503 w 2503"/>
                  <a:gd name="T17" fmla="*/ 117 h 1167"/>
                  <a:gd name="T18" fmla="*/ 2503 w 2503"/>
                  <a:gd name="T19" fmla="*/ 0 h 1167"/>
                  <a:gd name="T20" fmla="*/ 2470 w 2503"/>
                  <a:gd name="T21"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3" h="1167">
                    <a:moveTo>
                      <a:pt x="2470" y="0"/>
                    </a:moveTo>
                    <a:lnTo>
                      <a:pt x="0" y="0"/>
                    </a:lnTo>
                    <a:lnTo>
                      <a:pt x="0" y="1167"/>
                    </a:lnTo>
                    <a:lnTo>
                      <a:pt x="1711" y="1167"/>
                    </a:lnTo>
                    <a:lnTo>
                      <a:pt x="1960" y="1167"/>
                    </a:lnTo>
                    <a:lnTo>
                      <a:pt x="2503" y="1167"/>
                    </a:lnTo>
                    <a:lnTo>
                      <a:pt x="2503" y="510"/>
                    </a:lnTo>
                    <a:lnTo>
                      <a:pt x="2503" y="207"/>
                    </a:lnTo>
                    <a:lnTo>
                      <a:pt x="2503" y="117"/>
                    </a:lnTo>
                    <a:lnTo>
                      <a:pt x="2503" y="0"/>
                    </a:lnTo>
                    <a:lnTo>
                      <a:pt x="247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45" name="işlíďé">
                <a:extLst>
                  <a:ext uri="{FF2B5EF4-FFF2-40B4-BE49-F238E27FC236}">
                    <a16:creationId xmlns:a16="http://schemas.microsoft.com/office/drawing/2014/main" id="{9D73452F-C7F9-4593-ABBA-55B34B67587A}"/>
                  </a:ext>
                </a:extLst>
              </p:cNvPr>
              <p:cNvSpPr/>
              <p:nvPr/>
            </p:nvSpPr>
            <p:spPr bwMode="auto">
              <a:xfrm>
                <a:off x="3602832" y="2700339"/>
                <a:ext cx="3973513" cy="161925"/>
              </a:xfrm>
              <a:prstGeom prst="rect">
                <a:avLst/>
              </a:prstGeom>
              <a:solidFill>
                <a:srgbClr val="FECB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46" name="iş1îḑê">
                <a:extLst>
                  <a:ext uri="{FF2B5EF4-FFF2-40B4-BE49-F238E27FC236}">
                    <a16:creationId xmlns:a16="http://schemas.microsoft.com/office/drawing/2014/main" id="{70AB7A28-3202-4D45-9077-A67FC25F3BBD}"/>
                  </a:ext>
                </a:extLst>
              </p:cNvPr>
              <p:cNvSpPr/>
              <p:nvPr/>
            </p:nvSpPr>
            <p:spPr bwMode="auto">
              <a:xfrm>
                <a:off x="7398544" y="2747964"/>
                <a:ext cx="69850" cy="68263"/>
              </a:xfrm>
              <a:prstGeom prst="ellipse">
                <a:avLst/>
              </a:pr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47" name="iṣlïḋé">
                <a:extLst>
                  <a:ext uri="{FF2B5EF4-FFF2-40B4-BE49-F238E27FC236}">
                    <a16:creationId xmlns:a16="http://schemas.microsoft.com/office/drawing/2014/main" id="{4EE9917B-8CEC-4452-904B-D98B3E453F7D}"/>
                  </a:ext>
                </a:extLst>
              </p:cNvPr>
              <p:cNvSpPr/>
              <p:nvPr/>
            </p:nvSpPr>
            <p:spPr bwMode="auto">
              <a:xfrm>
                <a:off x="7266782" y="2747964"/>
                <a:ext cx="68263" cy="68263"/>
              </a:xfrm>
              <a:prstGeom prst="ellipse">
                <a:avLst/>
              </a:pr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48" name="ïsḷiḓè">
                <a:extLst>
                  <a:ext uri="{FF2B5EF4-FFF2-40B4-BE49-F238E27FC236}">
                    <a16:creationId xmlns:a16="http://schemas.microsoft.com/office/drawing/2014/main" id="{AA17EC4C-64A6-480B-9ADB-E0A7E2280712}"/>
                  </a:ext>
                </a:extLst>
              </p:cNvPr>
              <p:cNvSpPr/>
              <p:nvPr/>
            </p:nvSpPr>
            <p:spPr bwMode="auto">
              <a:xfrm>
                <a:off x="7133432" y="2747964"/>
                <a:ext cx="68263" cy="68263"/>
              </a:xfrm>
              <a:prstGeom prst="ellipse">
                <a:avLst/>
              </a:pr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49" name="iŝḷiḑê">
                <a:extLst>
                  <a:ext uri="{FF2B5EF4-FFF2-40B4-BE49-F238E27FC236}">
                    <a16:creationId xmlns:a16="http://schemas.microsoft.com/office/drawing/2014/main" id="{6C0B79BD-FDBE-4739-9C33-3972002EB8AA}"/>
                  </a:ext>
                </a:extLst>
              </p:cNvPr>
              <p:cNvSpPr/>
              <p:nvPr/>
            </p:nvSpPr>
            <p:spPr bwMode="auto">
              <a:xfrm>
                <a:off x="3809207" y="2747964"/>
                <a:ext cx="523875" cy="68263"/>
              </a:xfrm>
              <a:custGeom>
                <a:avLst/>
                <a:gdLst>
                  <a:gd name="T0" fmla="*/ 397 w 397"/>
                  <a:gd name="T1" fmla="*/ 26 h 52"/>
                  <a:gd name="T2" fmla="*/ 371 w 397"/>
                  <a:gd name="T3" fmla="*/ 52 h 52"/>
                  <a:gd name="T4" fmla="*/ 26 w 397"/>
                  <a:gd name="T5" fmla="*/ 52 h 52"/>
                  <a:gd name="T6" fmla="*/ 0 w 397"/>
                  <a:gd name="T7" fmla="*/ 26 h 52"/>
                  <a:gd name="T8" fmla="*/ 26 w 397"/>
                  <a:gd name="T9" fmla="*/ 0 h 52"/>
                  <a:gd name="T10" fmla="*/ 371 w 397"/>
                  <a:gd name="T11" fmla="*/ 0 h 52"/>
                  <a:gd name="T12" fmla="*/ 397 w 397"/>
                  <a:gd name="T13" fmla="*/ 26 h 52"/>
                </a:gdLst>
                <a:ahLst/>
                <a:cxnLst>
                  <a:cxn ang="0">
                    <a:pos x="T0" y="T1"/>
                  </a:cxn>
                  <a:cxn ang="0">
                    <a:pos x="T2" y="T3"/>
                  </a:cxn>
                  <a:cxn ang="0">
                    <a:pos x="T4" y="T5"/>
                  </a:cxn>
                  <a:cxn ang="0">
                    <a:pos x="T6" y="T7"/>
                  </a:cxn>
                  <a:cxn ang="0">
                    <a:pos x="T8" y="T9"/>
                  </a:cxn>
                  <a:cxn ang="0">
                    <a:pos x="T10" y="T11"/>
                  </a:cxn>
                  <a:cxn ang="0">
                    <a:pos x="T12" y="T13"/>
                  </a:cxn>
                </a:cxnLst>
                <a:rect l="0" t="0" r="r" b="b"/>
                <a:pathLst>
                  <a:path w="397" h="52">
                    <a:moveTo>
                      <a:pt x="397" y="26"/>
                    </a:moveTo>
                    <a:cubicBezTo>
                      <a:pt x="397" y="41"/>
                      <a:pt x="385" y="52"/>
                      <a:pt x="371" y="52"/>
                    </a:cubicBezTo>
                    <a:cubicBezTo>
                      <a:pt x="26" y="52"/>
                      <a:pt x="26" y="52"/>
                      <a:pt x="26" y="52"/>
                    </a:cubicBezTo>
                    <a:cubicBezTo>
                      <a:pt x="11" y="52"/>
                      <a:pt x="0" y="41"/>
                      <a:pt x="0" y="26"/>
                    </a:cubicBezTo>
                    <a:cubicBezTo>
                      <a:pt x="0" y="12"/>
                      <a:pt x="11" y="0"/>
                      <a:pt x="26" y="0"/>
                    </a:cubicBezTo>
                    <a:cubicBezTo>
                      <a:pt x="371" y="0"/>
                      <a:pt x="371" y="0"/>
                      <a:pt x="371" y="0"/>
                    </a:cubicBezTo>
                    <a:cubicBezTo>
                      <a:pt x="385" y="0"/>
                      <a:pt x="397" y="12"/>
                      <a:pt x="397" y="26"/>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50" name="ïş1íḓê">
                <a:extLst>
                  <a:ext uri="{FF2B5EF4-FFF2-40B4-BE49-F238E27FC236}">
                    <a16:creationId xmlns:a16="http://schemas.microsoft.com/office/drawing/2014/main" id="{30144C33-FAE3-4182-A742-2009816AE630}"/>
                  </a:ext>
                </a:extLst>
              </p:cNvPr>
              <p:cNvSpPr/>
              <p:nvPr/>
            </p:nvSpPr>
            <p:spPr bwMode="auto">
              <a:xfrm>
                <a:off x="3837782" y="2981326"/>
                <a:ext cx="3560763" cy="481013"/>
              </a:xfrm>
              <a:prstGeom prst="rect">
                <a:avLst/>
              </a:prstGeom>
              <a:solidFill>
                <a:srgbClr val="0653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51" name="iŝļídè">
                <a:extLst>
                  <a:ext uri="{FF2B5EF4-FFF2-40B4-BE49-F238E27FC236}">
                    <a16:creationId xmlns:a16="http://schemas.microsoft.com/office/drawing/2014/main" id="{8F5F93C7-4653-4D3E-B558-EDD5E86BBE2A}"/>
                  </a:ext>
                </a:extLst>
              </p:cNvPr>
              <p:cNvSpPr/>
              <p:nvPr/>
            </p:nvSpPr>
            <p:spPr bwMode="auto">
              <a:xfrm>
                <a:off x="6733382" y="3535364"/>
                <a:ext cx="665163" cy="425450"/>
              </a:xfrm>
              <a:prstGeom prst="rect">
                <a:avLst/>
              </a:prstGeom>
              <a:solidFill>
                <a:srgbClr val="DC632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52" name="i$ļïďè">
                <a:extLst>
                  <a:ext uri="{FF2B5EF4-FFF2-40B4-BE49-F238E27FC236}">
                    <a16:creationId xmlns:a16="http://schemas.microsoft.com/office/drawing/2014/main" id="{E03BA9D8-F632-4A26-9B9D-5BA63AF5C19E}"/>
                  </a:ext>
                </a:extLst>
              </p:cNvPr>
              <p:cNvSpPr/>
              <p:nvPr/>
            </p:nvSpPr>
            <p:spPr bwMode="auto">
              <a:xfrm>
                <a:off x="6733382" y="4035426"/>
                <a:ext cx="665163" cy="425450"/>
              </a:xfrm>
              <a:prstGeom prst="rect">
                <a:avLst/>
              </a:prstGeom>
              <a:solidFill>
                <a:srgbClr val="DC632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53" name="íṣľíďé">
                <a:extLst>
                  <a:ext uri="{FF2B5EF4-FFF2-40B4-BE49-F238E27FC236}">
                    <a16:creationId xmlns:a16="http://schemas.microsoft.com/office/drawing/2014/main" id="{21BF0AD4-FDBF-4ABE-AB18-E3BEC752BA39}"/>
                  </a:ext>
                </a:extLst>
              </p:cNvPr>
              <p:cNvSpPr/>
              <p:nvPr/>
            </p:nvSpPr>
            <p:spPr bwMode="auto">
              <a:xfrm>
                <a:off x="5872957" y="3535364"/>
                <a:ext cx="666750" cy="425450"/>
              </a:xfrm>
              <a:prstGeom prst="rect">
                <a:avLst/>
              </a:prstGeom>
              <a:solidFill>
                <a:srgbClr val="DC632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54" name="iSlîḋe">
                <a:extLst>
                  <a:ext uri="{FF2B5EF4-FFF2-40B4-BE49-F238E27FC236}">
                    <a16:creationId xmlns:a16="http://schemas.microsoft.com/office/drawing/2014/main" id="{77B307EB-33B3-469C-B7C5-D255F28EC55A}"/>
                  </a:ext>
                </a:extLst>
              </p:cNvPr>
              <p:cNvSpPr/>
              <p:nvPr/>
            </p:nvSpPr>
            <p:spPr bwMode="auto">
              <a:xfrm>
                <a:off x="5872957" y="4035426"/>
                <a:ext cx="666750" cy="425450"/>
              </a:xfrm>
              <a:prstGeom prst="rect">
                <a:avLst/>
              </a:prstGeom>
              <a:solidFill>
                <a:srgbClr val="DC632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55" name="ïSľiḑé">
                <a:extLst>
                  <a:ext uri="{FF2B5EF4-FFF2-40B4-BE49-F238E27FC236}">
                    <a16:creationId xmlns:a16="http://schemas.microsoft.com/office/drawing/2014/main" id="{694FB807-71DB-4482-886C-060BC6984629}"/>
                  </a:ext>
                </a:extLst>
              </p:cNvPr>
              <p:cNvSpPr/>
              <p:nvPr/>
            </p:nvSpPr>
            <p:spPr bwMode="auto">
              <a:xfrm>
                <a:off x="5015707" y="3535364"/>
                <a:ext cx="663575" cy="425450"/>
              </a:xfrm>
              <a:prstGeom prst="rect">
                <a:avLst/>
              </a:prstGeom>
              <a:solidFill>
                <a:srgbClr val="DC632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56" name="ïṧḻíďé">
                <a:extLst>
                  <a:ext uri="{FF2B5EF4-FFF2-40B4-BE49-F238E27FC236}">
                    <a16:creationId xmlns:a16="http://schemas.microsoft.com/office/drawing/2014/main" id="{EB82EFD8-4B13-4B2A-B62C-F7F4AB747419}"/>
                  </a:ext>
                </a:extLst>
              </p:cNvPr>
              <p:cNvSpPr/>
              <p:nvPr/>
            </p:nvSpPr>
            <p:spPr bwMode="auto">
              <a:xfrm>
                <a:off x="5015707" y="4035426"/>
                <a:ext cx="663575" cy="425450"/>
              </a:xfrm>
              <a:prstGeom prst="rect">
                <a:avLst/>
              </a:prstGeom>
              <a:solidFill>
                <a:srgbClr val="DC632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57" name="iṥ1íďè">
                <a:extLst>
                  <a:ext uri="{FF2B5EF4-FFF2-40B4-BE49-F238E27FC236}">
                    <a16:creationId xmlns:a16="http://schemas.microsoft.com/office/drawing/2014/main" id="{CE41491F-18E2-4223-A103-F082C9D4B72A}"/>
                  </a:ext>
                </a:extLst>
              </p:cNvPr>
              <p:cNvSpPr/>
              <p:nvPr/>
            </p:nvSpPr>
            <p:spPr bwMode="auto">
              <a:xfrm>
                <a:off x="3837782" y="3535364"/>
                <a:ext cx="1016000" cy="160338"/>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58" name="ïśḻíḑê">
                <a:extLst>
                  <a:ext uri="{FF2B5EF4-FFF2-40B4-BE49-F238E27FC236}">
                    <a16:creationId xmlns:a16="http://schemas.microsoft.com/office/drawing/2014/main" id="{474C61ED-028C-40B6-9664-DE392242435E}"/>
                  </a:ext>
                </a:extLst>
              </p:cNvPr>
              <p:cNvSpPr/>
              <p:nvPr/>
            </p:nvSpPr>
            <p:spPr bwMode="auto">
              <a:xfrm>
                <a:off x="3837782" y="3746501"/>
                <a:ext cx="1016000" cy="160338"/>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59" name="íṣ1ídé">
                <a:extLst>
                  <a:ext uri="{FF2B5EF4-FFF2-40B4-BE49-F238E27FC236}">
                    <a16:creationId xmlns:a16="http://schemas.microsoft.com/office/drawing/2014/main" id="{C21CCD4F-84FD-4558-AC7D-42C75AA09909}"/>
                  </a:ext>
                </a:extLst>
              </p:cNvPr>
              <p:cNvSpPr/>
              <p:nvPr/>
            </p:nvSpPr>
            <p:spPr bwMode="auto">
              <a:xfrm>
                <a:off x="3837782" y="3957639"/>
                <a:ext cx="1016000" cy="160338"/>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60" name="ïśľíḍê">
                <a:extLst>
                  <a:ext uri="{FF2B5EF4-FFF2-40B4-BE49-F238E27FC236}">
                    <a16:creationId xmlns:a16="http://schemas.microsoft.com/office/drawing/2014/main" id="{B4E52842-6FEF-4926-8ED6-2206D26FC7AC}"/>
                  </a:ext>
                </a:extLst>
              </p:cNvPr>
              <p:cNvSpPr/>
              <p:nvPr/>
            </p:nvSpPr>
            <p:spPr bwMode="auto">
              <a:xfrm>
                <a:off x="3837782" y="4170364"/>
                <a:ext cx="1016000" cy="15875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61" name="işļïďe">
                <a:extLst>
                  <a:ext uri="{FF2B5EF4-FFF2-40B4-BE49-F238E27FC236}">
                    <a16:creationId xmlns:a16="http://schemas.microsoft.com/office/drawing/2014/main" id="{0E101DF2-C29E-4EFC-A564-EE3ED769537A}"/>
                  </a:ext>
                </a:extLst>
              </p:cNvPr>
              <p:cNvSpPr/>
              <p:nvPr/>
            </p:nvSpPr>
            <p:spPr bwMode="auto">
              <a:xfrm>
                <a:off x="5850732" y="4164014"/>
                <a:ext cx="2970213" cy="1954213"/>
              </a:xfrm>
              <a:custGeom>
                <a:avLst/>
                <a:gdLst>
                  <a:gd name="T0" fmla="*/ 2245 w 2245"/>
                  <a:gd name="T1" fmla="*/ 1414 h 1478"/>
                  <a:gd name="T2" fmla="*/ 2181 w 2245"/>
                  <a:gd name="T3" fmla="*/ 1478 h 1478"/>
                  <a:gd name="T4" fmla="*/ 64 w 2245"/>
                  <a:gd name="T5" fmla="*/ 1478 h 1478"/>
                  <a:gd name="T6" fmla="*/ 0 w 2245"/>
                  <a:gd name="T7" fmla="*/ 1414 h 1478"/>
                  <a:gd name="T8" fmla="*/ 0 w 2245"/>
                  <a:gd name="T9" fmla="*/ 64 h 1478"/>
                  <a:gd name="T10" fmla="*/ 64 w 2245"/>
                  <a:gd name="T11" fmla="*/ 0 h 1478"/>
                  <a:gd name="T12" fmla="*/ 2181 w 2245"/>
                  <a:gd name="T13" fmla="*/ 0 h 1478"/>
                  <a:gd name="T14" fmla="*/ 2245 w 2245"/>
                  <a:gd name="T15" fmla="*/ 64 h 1478"/>
                  <a:gd name="T16" fmla="*/ 2245 w 2245"/>
                  <a:gd name="T17" fmla="*/ 1414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5" h="1478">
                    <a:moveTo>
                      <a:pt x="2245" y="1414"/>
                    </a:moveTo>
                    <a:cubicBezTo>
                      <a:pt x="2245" y="1449"/>
                      <a:pt x="2217" y="1478"/>
                      <a:pt x="2181" y="1478"/>
                    </a:cubicBezTo>
                    <a:cubicBezTo>
                      <a:pt x="64" y="1478"/>
                      <a:pt x="64" y="1478"/>
                      <a:pt x="64" y="1478"/>
                    </a:cubicBezTo>
                    <a:cubicBezTo>
                      <a:pt x="29" y="1478"/>
                      <a:pt x="0" y="1449"/>
                      <a:pt x="0" y="1414"/>
                    </a:cubicBezTo>
                    <a:cubicBezTo>
                      <a:pt x="0" y="64"/>
                      <a:pt x="0" y="64"/>
                      <a:pt x="0" y="64"/>
                    </a:cubicBezTo>
                    <a:cubicBezTo>
                      <a:pt x="0" y="29"/>
                      <a:pt x="29" y="0"/>
                      <a:pt x="64" y="0"/>
                    </a:cubicBezTo>
                    <a:cubicBezTo>
                      <a:pt x="2181" y="0"/>
                      <a:pt x="2181" y="0"/>
                      <a:pt x="2181" y="0"/>
                    </a:cubicBezTo>
                    <a:cubicBezTo>
                      <a:pt x="2217" y="0"/>
                      <a:pt x="2245" y="29"/>
                      <a:pt x="2245" y="64"/>
                    </a:cubicBezTo>
                    <a:cubicBezTo>
                      <a:pt x="2245" y="1414"/>
                      <a:pt x="2245" y="1414"/>
                      <a:pt x="2245" y="1414"/>
                    </a:cubicBezTo>
                  </a:path>
                </a:pathLst>
              </a:custGeom>
              <a:solidFill>
                <a:srgbClr val="432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62" name="îsḷïdè">
                <a:extLst>
                  <a:ext uri="{FF2B5EF4-FFF2-40B4-BE49-F238E27FC236}">
                    <a16:creationId xmlns:a16="http://schemas.microsoft.com/office/drawing/2014/main" id="{7FEB3348-14AC-4460-952B-E1BA5EDD7CEF}"/>
                  </a:ext>
                </a:extLst>
              </p:cNvPr>
              <p:cNvSpPr/>
              <p:nvPr/>
            </p:nvSpPr>
            <p:spPr bwMode="auto">
              <a:xfrm>
                <a:off x="6006307" y="4262439"/>
                <a:ext cx="1284288" cy="1749425"/>
              </a:xfrm>
              <a:custGeom>
                <a:avLst/>
                <a:gdLst>
                  <a:gd name="T0" fmla="*/ 971 w 971"/>
                  <a:gd name="T1" fmla="*/ 1259 h 1323"/>
                  <a:gd name="T2" fmla="*/ 907 w 971"/>
                  <a:gd name="T3" fmla="*/ 1323 h 1323"/>
                  <a:gd name="T4" fmla="*/ 64 w 971"/>
                  <a:gd name="T5" fmla="*/ 1323 h 1323"/>
                  <a:gd name="T6" fmla="*/ 0 w 971"/>
                  <a:gd name="T7" fmla="*/ 1259 h 1323"/>
                  <a:gd name="T8" fmla="*/ 0 w 971"/>
                  <a:gd name="T9" fmla="*/ 64 h 1323"/>
                  <a:gd name="T10" fmla="*/ 64 w 971"/>
                  <a:gd name="T11" fmla="*/ 0 h 1323"/>
                  <a:gd name="T12" fmla="*/ 907 w 971"/>
                  <a:gd name="T13" fmla="*/ 0 h 1323"/>
                  <a:gd name="T14" fmla="*/ 971 w 971"/>
                  <a:gd name="T15" fmla="*/ 64 h 1323"/>
                  <a:gd name="T16" fmla="*/ 971 w 971"/>
                  <a:gd name="T17" fmla="*/ 1259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1" h="1323">
                    <a:moveTo>
                      <a:pt x="971" y="1259"/>
                    </a:moveTo>
                    <a:cubicBezTo>
                      <a:pt x="971" y="1294"/>
                      <a:pt x="942" y="1323"/>
                      <a:pt x="907" y="1323"/>
                    </a:cubicBezTo>
                    <a:cubicBezTo>
                      <a:pt x="64" y="1323"/>
                      <a:pt x="64" y="1323"/>
                      <a:pt x="64" y="1323"/>
                    </a:cubicBezTo>
                    <a:cubicBezTo>
                      <a:pt x="29" y="1323"/>
                      <a:pt x="0" y="1294"/>
                      <a:pt x="0" y="1259"/>
                    </a:cubicBezTo>
                    <a:cubicBezTo>
                      <a:pt x="0" y="64"/>
                      <a:pt x="0" y="64"/>
                      <a:pt x="0" y="64"/>
                    </a:cubicBezTo>
                    <a:cubicBezTo>
                      <a:pt x="0" y="29"/>
                      <a:pt x="29" y="0"/>
                      <a:pt x="64" y="0"/>
                    </a:cubicBezTo>
                    <a:cubicBezTo>
                      <a:pt x="907" y="0"/>
                      <a:pt x="907" y="0"/>
                      <a:pt x="907" y="0"/>
                    </a:cubicBezTo>
                    <a:cubicBezTo>
                      <a:pt x="942" y="0"/>
                      <a:pt x="971" y="29"/>
                      <a:pt x="971" y="64"/>
                    </a:cubicBezTo>
                    <a:cubicBezTo>
                      <a:pt x="971" y="1259"/>
                      <a:pt x="971" y="1259"/>
                      <a:pt x="971" y="1259"/>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63" name="íšlîḓê">
                <a:extLst>
                  <a:ext uri="{FF2B5EF4-FFF2-40B4-BE49-F238E27FC236}">
                    <a16:creationId xmlns:a16="http://schemas.microsoft.com/office/drawing/2014/main" id="{30AC166A-92DA-4BBD-BC85-19C536EFC591}"/>
                  </a:ext>
                </a:extLst>
              </p:cNvPr>
              <p:cNvSpPr/>
              <p:nvPr/>
            </p:nvSpPr>
            <p:spPr bwMode="auto">
              <a:xfrm>
                <a:off x="7354094" y="4262439"/>
                <a:ext cx="1284288" cy="1749425"/>
              </a:xfrm>
              <a:custGeom>
                <a:avLst/>
                <a:gdLst>
                  <a:gd name="T0" fmla="*/ 971 w 971"/>
                  <a:gd name="T1" fmla="*/ 1259 h 1323"/>
                  <a:gd name="T2" fmla="*/ 907 w 971"/>
                  <a:gd name="T3" fmla="*/ 1323 h 1323"/>
                  <a:gd name="T4" fmla="*/ 64 w 971"/>
                  <a:gd name="T5" fmla="*/ 1323 h 1323"/>
                  <a:gd name="T6" fmla="*/ 0 w 971"/>
                  <a:gd name="T7" fmla="*/ 1259 h 1323"/>
                  <a:gd name="T8" fmla="*/ 0 w 971"/>
                  <a:gd name="T9" fmla="*/ 64 h 1323"/>
                  <a:gd name="T10" fmla="*/ 64 w 971"/>
                  <a:gd name="T11" fmla="*/ 0 h 1323"/>
                  <a:gd name="T12" fmla="*/ 907 w 971"/>
                  <a:gd name="T13" fmla="*/ 0 h 1323"/>
                  <a:gd name="T14" fmla="*/ 971 w 971"/>
                  <a:gd name="T15" fmla="*/ 64 h 1323"/>
                  <a:gd name="T16" fmla="*/ 971 w 971"/>
                  <a:gd name="T17" fmla="*/ 1259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1" h="1323">
                    <a:moveTo>
                      <a:pt x="971" y="1259"/>
                    </a:moveTo>
                    <a:cubicBezTo>
                      <a:pt x="971" y="1294"/>
                      <a:pt x="942" y="1323"/>
                      <a:pt x="907" y="1323"/>
                    </a:cubicBezTo>
                    <a:cubicBezTo>
                      <a:pt x="64" y="1323"/>
                      <a:pt x="64" y="1323"/>
                      <a:pt x="64" y="1323"/>
                    </a:cubicBezTo>
                    <a:cubicBezTo>
                      <a:pt x="29" y="1323"/>
                      <a:pt x="0" y="1294"/>
                      <a:pt x="0" y="1259"/>
                    </a:cubicBezTo>
                    <a:cubicBezTo>
                      <a:pt x="0" y="64"/>
                      <a:pt x="0" y="64"/>
                      <a:pt x="0" y="64"/>
                    </a:cubicBezTo>
                    <a:cubicBezTo>
                      <a:pt x="0" y="29"/>
                      <a:pt x="29" y="0"/>
                      <a:pt x="64" y="0"/>
                    </a:cubicBezTo>
                    <a:cubicBezTo>
                      <a:pt x="907" y="0"/>
                      <a:pt x="907" y="0"/>
                      <a:pt x="907" y="0"/>
                    </a:cubicBezTo>
                    <a:cubicBezTo>
                      <a:pt x="942" y="0"/>
                      <a:pt x="971" y="29"/>
                      <a:pt x="971" y="64"/>
                    </a:cubicBezTo>
                    <a:lnTo>
                      <a:pt x="971" y="125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64" name="íṣļîďê">
                <a:extLst>
                  <a:ext uri="{FF2B5EF4-FFF2-40B4-BE49-F238E27FC236}">
                    <a16:creationId xmlns:a16="http://schemas.microsoft.com/office/drawing/2014/main" id="{D79A8805-2893-4F40-9CAC-98D8E7CB8B6C}"/>
                  </a:ext>
                </a:extLst>
              </p:cNvPr>
              <p:cNvSpPr/>
              <p:nvPr/>
            </p:nvSpPr>
            <p:spPr bwMode="auto">
              <a:xfrm>
                <a:off x="7209632" y="4400551"/>
                <a:ext cx="222250" cy="47625"/>
              </a:xfrm>
              <a:custGeom>
                <a:avLst/>
                <a:gdLst>
                  <a:gd name="T0" fmla="*/ 168 w 168"/>
                  <a:gd name="T1" fmla="*/ 19 h 37"/>
                  <a:gd name="T2" fmla="*/ 149 w 168"/>
                  <a:gd name="T3" fmla="*/ 37 h 37"/>
                  <a:gd name="T4" fmla="*/ 18 w 168"/>
                  <a:gd name="T5" fmla="*/ 37 h 37"/>
                  <a:gd name="T6" fmla="*/ 0 w 168"/>
                  <a:gd name="T7" fmla="*/ 19 h 37"/>
                  <a:gd name="T8" fmla="*/ 18 w 168"/>
                  <a:gd name="T9" fmla="*/ 0 h 37"/>
                  <a:gd name="T10" fmla="*/ 149 w 168"/>
                  <a:gd name="T11" fmla="*/ 0 h 37"/>
                  <a:gd name="T12" fmla="*/ 168 w 168"/>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168" h="37">
                    <a:moveTo>
                      <a:pt x="168" y="19"/>
                    </a:moveTo>
                    <a:cubicBezTo>
                      <a:pt x="168" y="29"/>
                      <a:pt x="159" y="37"/>
                      <a:pt x="149" y="37"/>
                    </a:cubicBezTo>
                    <a:cubicBezTo>
                      <a:pt x="18" y="37"/>
                      <a:pt x="18" y="37"/>
                      <a:pt x="18" y="37"/>
                    </a:cubicBezTo>
                    <a:cubicBezTo>
                      <a:pt x="8" y="37"/>
                      <a:pt x="0" y="29"/>
                      <a:pt x="0" y="19"/>
                    </a:cubicBezTo>
                    <a:cubicBezTo>
                      <a:pt x="0" y="8"/>
                      <a:pt x="8" y="0"/>
                      <a:pt x="18" y="0"/>
                    </a:cubicBezTo>
                    <a:cubicBezTo>
                      <a:pt x="149" y="0"/>
                      <a:pt x="149" y="0"/>
                      <a:pt x="149" y="0"/>
                    </a:cubicBezTo>
                    <a:cubicBezTo>
                      <a:pt x="159" y="0"/>
                      <a:pt x="168" y="8"/>
                      <a:pt x="168" y="19"/>
                    </a:cubicBez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65" name="îṩļíḑé">
                <a:extLst>
                  <a:ext uri="{FF2B5EF4-FFF2-40B4-BE49-F238E27FC236}">
                    <a16:creationId xmlns:a16="http://schemas.microsoft.com/office/drawing/2014/main" id="{505741D3-99BD-41C5-94FB-5ACC44C07A28}"/>
                  </a:ext>
                </a:extLst>
              </p:cNvPr>
              <p:cNvSpPr/>
              <p:nvPr/>
            </p:nvSpPr>
            <p:spPr bwMode="auto">
              <a:xfrm>
                <a:off x="7209632" y="4541839"/>
                <a:ext cx="222250" cy="49213"/>
              </a:xfrm>
              <a:custGeom>
                <a:avLst/>
                <a:gdLst>
                  <a:gd name="T0" fmla="*/ 168 w 168"/>
                  <a:gd name="T1" fmla="*/ 18 h 37"/>
                  <a:gd name="T2" fmla="*/ 149 w 168"/>
                  <a:gd name="T3" fmla="*/ 37 h 37"/>
                  <a:gd name="T4" fmla="*/ 18 w 168"/>
                  <a:gd name="T5" fmla="*/ 37 h 37"/>
                  <a:gd name="T6" fmla="*/ 0 w 168"/>
                  <a:gd name="T7" fmla="*/ 18 h 37"/>
                  <a:gd name="T8" fmla="*/ 18 w 168"/>
                  <a:gd name="T9" fmla="*/ 0 h 37"/>
                  <a:gd name="T10" fmla="*/ 149 w 168"/>
                  <a:gd name="T11" fmla="*/ 0 h 37"/>
                  <a:gd name="T12" fmla="*/ 168 w 168"/>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168" h="37">
                    <a:moveTo>
                      <a:pt x="168" y="18"/>
                    </a:moveTo>
                    <a:cubicBezTo>
                      <a:pt x="168" y="29"/>
                      <a:pt x="159" y="37"/>
                      <a:pt x="149" y="37"/>
                    </a:cubicBezTo>
                    <a:cubicBezTo>
                      <a:pt x="18" y="37"/>
                      <a:pt x="18" y="37"/>
                      <a:pt x="18" y="37"/>
                    </a:cubicBezTo>
                    <a:cubicBezTo>
                      <a:pt x="8" y="37"/>
                      <a:pt x="0" y="29"/>
                      <a:pt x="0" y="18"/>
                    </a:cubicBezTo>
                    <a:cubicBezTo>
                      <a:pt x="0" y="8"/>
                      <a:pt x="8" y="0"/>
                      <a:pt x="18" y="0"/>
                    </a:cubicBezTo>
                    <a:cubicBezTo>
                      <a:pt x="149" y="0"/>
                      <a:pt x="149" y="0"/>
                      <a:pt x="149" y="0"/>
                    </a:cubicBezTo>
                    <a:cubicBezTo>
                      <a:pt x="159" y="0"/>
                      <a:pt x="168" y="8"/>
                      <a:pt x="168" y="18"/>
                    </a:cubicBez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66" name="išliḋê">
                <a:extLst>
                  <a:ext uri="{FF2B5EF4-FFF2-40B4-BE49-F238E27FC236}">
                    <a16:creationId xmlns:a16="http://schemas.microsoft.com/office/drawing/2014/main" id="{F3EBF599-9AB9-42A8-BBEF-F0C94569B1FA}"/>
                  </a:ext>
                </a:extLst>
              </p:cNvPr>
              <p:cNvSpPr/>
              <p:nvPr/>
            </p:nvSpPr>
            <p:spPr bwMode="auto">
              <a:xfrm>
                <a:off x="7209632" y="4681539"/>
                <a:ext cx="222250" cy="50800"/>
              </a:xfrm>
              <a:custGeom>
                <a:avLst/>
                <a:gdLst>
                  <a:gd name="T0" fmla="*/ 168 w 168"/>
                  <a:gd name="T1" fmla="*/ 19 h 38"/>
                  <a:gd name="T2" fmla="*/ 149 w 168"/>
                  <a:gd name="T3" fmla="*/ 38 h 38"/>
                  <a:gd name="T4" fmla="*/ 18 w 168"/>
                  <a:gd name="T5" fmla="*/ 38 h 38"/>
                  <a:gd name="T6" fmla="*/ 0 w 168"/>
                  <a:gd name="T7" fmla="*/ 19 h 38"/>
                  <a:gd name="T8" fmla="*/ 18 w 168"/>
                  <a:gd name="T9" fmla="*/ 0 h 38"/>
                  <a:gd name="T10" fmla="*/ 149 w 168"/>
                  <a:gd name="T11" fmla="*/ 0 h 38"/>
                  <a:gd name="T12" fmla="*/ 168 w 168"/>
                  <a:gd name="T13" fmla="*/ 19 h 38"/>
                </a:gdLst>
                <a:ahLst/>
                <a:cxnLst>
                  <a:cxn ang="0">
                    <a:pos x="T0" y="T1"/>
                  </a:cxn>
                  <a:cxn ang="0">
                    <a:pos x="T2" y="T3"/>
                  </a:cxn>
                  <a:cxn ang="0">
                    <a:pos x="T4" y="T5"/>
                  </a:cxn>
                  <a:cxn ang="0">
                    <a:pos x="T6" y="T7"/>
                  </a:cxn>
                  <a:cxn ang="0">
                    <a:pos x="T8" y="T9"/>
                  </a:cxn>
                  <a:cxn ang="0">
                    <a:pos x="T10" y="T11"/>
                  </a:cxn>
                  <a:cxn ang="0">
                    <a:pos x="T12" y="T13"/>
                  </a:cxn>
                </a:cxnLst>
                <a:rect l="0" t="0" r="r" b="b"/>
                <a:pathLst>
                  <a:path w="168" h="38">
                    <a:moveTo>
                      <a:pt x="168" y="19"/>
                    </a:moveTo>
                    <a:cubicBezTo>
                      <a:pt x="168" y="29"/>
                      <a:pt x="159" y="38"/>
                      <a:pt x="149" y="38"/>
                    </a:cubicBezTo>
                    <a:cubicBezTo>
                      <a:pt x="18" y="38"/>
                      <a:pt x="18" y="38"/>
                      <a:pt x="18" y="38"/>
                    </a:cubicBezTo>
                    <a:cubicBezTo>
                      <a:pt x="8" y="38"/>
                      <a:pt x="0" y="29"/>
                      <a:pt x="0" y="19"/>
                    </a:cubicBezTo>
                    <a:cubicBezTo>
                      <a:pt x="0" y="9"/>
                      <a:pt x="8" y="0"/>
                      <a:pt x="18" y="0"/>
                    </a:cubicBezTo>
                    <a:cubicBezTo>
                      <a:pt x="149" y="0"/>
                      <a:pt x="149" y="0"/>
                      <a:pt x="149" y="0"/>
                    </a:cubicBezTo>
                    <a:cubicBezTo>
                      <a:pt x="159" y="0"/>
                      <a:pt x="168" y="9"/>
                      <a:pt x="168" y="19"/>
                    </a:cubicBez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67" name="ïSľïḓè">
                <a:extLst>
                  <a:ext uri="{FF2B5EF4-FFF2-40B4-BE49-F238E27FC236}">
                    <a16:creationId xmlns:a16="http://schemas.microsoft.com/office/drawing/2014/main" id="{E5100926-DFD2-48A7-B533-42B0AE2BE8DB}"/>
                  </a:ext>
                </a:extLst>
              </p:cNvPr>
              <p:cNvSpPr/>
              <p:nvPr/>
            </p:nvSpPr>
            <p:spPr bwMode="auto">
              <a:xfrm>
                <a:off x="7209632" y="5507039"/>
                <a:ext cx="222250" cy="50800"/>
              </a:xfrm>
              <a:custGeom>
                <a:avLst/>
                <a:gdLst>
                  <a:gd name="T0" fmla="*/ 168 w 168"/>
                  <a:gd name="T1" fmla="*/ 19 h 38"/>
                  <a:gd name="T2" fmla="*/ 149 w 168"/>
                  <a:gd name="T3" fmla="*/ 38 h 38"/>
                  <a:gd name="T4" fmla="*/ 18 w 168"/>
                  <a:gd name="T5" fmla="*/ 38 h 38"/>
                  <a:gd name="T6" fmla="*/ 0 w 168"/>
                  <a:gd name="T7" fmla="*/ 19 h 38"/>
                  <a:gd name="T8" fmla="*/ 18 w 168"/>
                  <a:gd name="T9" fmla="*/ 0 h 38"/>
                  <a:gd name="T10" fmla="*/ 149 w 168"/>
                  <a:gd name="T11" fmla="*/ 0 h 38"/>
                  <a:gd name="T12" fmla="*/ 168 w 168"/>
                  <a:gd name="T13" fmla="*/ 19 h 38"/>
                </a:gdLst>
                <a:ahLst/>
                <a:cxnLst>
                  <a:cxn ang="0">
                    <a:pos x="T0" y="T1"/>
                  </a:cxn>
                  <a:cxn ang="0">
                    <a:pos x="T2" y="T3"/>
                  </a:cxn>
                  <a:cxn ang="0">
                    <a:pos x="T4" y="T5"/>
                  </a:cxn>
                  <a:cxn ang="0">
                    <a:pos x="T6" y="T7"/>
                  </a:cxn>
                  <a:cxn ang="0">
                    <a:pos x="T8" y="T9"/>
                  </a:cxn>
                  <a:cxn ang="0">
                    <a:pos x="T10" y="T11"/>
                  </a:cxn>
                  <a:cxn ang="0">
                    <a:pos x="T12" y="T13"/>
                  </a:cxn>
                </a:cxnLst>
                <a:rect l="0" t="0" r="r" b="b"/>
                <a:pathLst>
                  <a:path w="168" h="38">
                    <a:moveTo>
                      <a:pt x="168" y="19"/>
                    </a:moveTo>
                    <a:cubicBezTo>
                      <a:pt x="168" y="29"/>
                      <a:pt x="159" y="38"/>
                      <a:pt x="149" y="38"/>
                    </a:cubicBezTo>
                    <a:cubicBezTo>
                      <a:pt x="18" y="38"/>
                      <a:pt x="18" y="38"/>
                      <a:pt x="18" y="38"/>
                    </a:cubicBezTo>
                    <a:cubicBezTo>
                      <a:pt x="8" y="38"/>
                      <a:pt x="0" y="29"/>
                      <a:pt x="0" y="19"/>
                    </a:cubicBezTo>
                    <a:cubicBezTo>
                      <a:pt x="0" y="9"/>
                      <a:pt x="8" y="0"/>
                      <a:pt x="18" y="0"/>
                    </a:cubicBezTo>
                    <a:cubicBezTo>
                      <a:pt x="149" y="0"/>
                      <a:pt x="149" y="0"/>
                      <a:pt x="149" y="0"/>
                    </a:cubicBezTo>
                    <a:cubicBezTo>
                      <a:pt x="159" y="0"/>
                      <a:pt x="168" y="9"/>
                      <a:pt x="168" y="19"/>
                    </a:cubicBez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68" name="iṩļîdè">
                <a:extLst>
                  <a:ext uri="{FF2B5EF4-FFF2-40B4-BE49-F238E27FC236}">
                    <a16:creationId xmlns:a16="http://schemas.microsoft.com/office/drawing/2014/main" id="{909E1746-3D67-42CE-B757-0A1D2B9D9916}"/>
                  </a:ext>
                </a:extLst>
              </p:cNvPr>
              <p:cNvSpPr/>
              <p:nvPr/>
            </p:nvSpPr>
            <p:spPr bwMode="auto">
              <a:xfrm>
                <a:off x="7209632" y="5648326"/>
                <a:ext cx="222250" cy="49213"/>
              </a:xfrm>
              <a:custGeom>
                <a:avLst/>
                <a:gdLst>
                  <a:gd name="T0" fmla="*/ 168 w 168"/>
                  <a:gd name="T1" fmla="*/ 19 h 37"/>
                  <a:gd name="T2" fmla="*/ 149 w 168"/>
                  <a:gd name="T3" fmla="*/ 37 h 37"/>
                  <a:gd name="T4" fmla="*/ 18 w 168"/>
                  <a:gd name="T5" fmla="*/ 37 h 37"/>
                  <a:gd name="T6" fmla="*/ 0 w 168"/>
                  <a:gd name="T7" fmla="*/ 19 h 37"/>
                  <a:gd name="T8" fmla="*/ 18 w 168"/>
                  <a:gd name="T9" fmla="*/ 0 h 37"/>
                  <a:gd name="T10" fmla="*/ 149 w 168"/>
                  <a:gd name="T11" fmla="*/ 0 h 37"/>
                  <a:gd name="T12" fmla="*/ 168 w 168"/>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168" h="37">
                    <a:moveTo>
                      <a:pt x="168" y="19"/>
                    </a:moveTo>
                    <a:cubicBezTo>
                      <a:pt x="168" y="29"/>
                      <a:pt x="159" y="37"/>
                      <a:pt x="149" y="37"/>
                    </a:cubicBezTo>
                    <a:cubicBezTo>
                      <a:pt x="18" y="37"/>
                      <a:pt x="18" y="37"/>
                      <a:pt x="18" y="37"/>
                    </a:cubicBezTo>
                    <a:cubicBezTo>
                      <a:pt x="8" y="37"/>
                      <a:pt x="0" y="29"/>
                      <a:pt x="0" y="19"/>
                    </a:cubicBezTo>
                    <a:cubicBezTo>
                      <a:pt x="0" y="8"/>
                      <a:pt x="8" y="0"/>
                      <a:pt x="18" y="0"/>
                    </a:cubicBezTo>
                    <a:cubicBezTo>
                      <a:pt x="149" y="0"/>
                      <a:pt x="149" y="0"/>
                      <a:pt x="149" y="0"/>
                    </a:cubicBezTo>
                    <a:cubicBezTo>
                      <a:pt x="159" y="0"/>
                      <a:pt x="168" y="8"/>
                      <a:pt x="168" y="19"/>
                    </a:cubicBez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69" name="íSľídé">
                <a:extLst>
                  <a:ext uri="{FF2B5EF4-FFF2-40B4-BE49-F238E27FC236}">
                    <a16:creationId xmlns:a16="http://schemas.microsoft.com/office/drawing/2014/main" id="{4B70D639-9996-4E55-B185-A1CB5A11AB95}"/>
                  </a:ext>
                </a:extLst>
              </p:cNvPr>
              <p:cNvSpPr/>
              <p:nvPr/>
            </p:nvSpPr>
            <p:spPr bwMode="auto">
              <a:xfrm>
                <a:off x="7209632" y="5789614"/>
                <a:ext cx="222250" cy="49213"/>
              </a:xfrm>
              <a:custGeom>
                <a:avLst/>
                <a:gdLst>
                  <a:gd name="T0" fmla="*/ 168 w 168"/>
                  <a:gd name="T1" fmla="*/ 18 h 37"/>
                  <a:gd name="T2" fmla="*/ 149 w 168"/>
                  <a:gd name="T3" fmla="*/ 37 h 37"/>
                  <a:gd name="T4" fmla="*/ 18 w 168"/>
                  <a:gd name="T5" fmla="*/ 37 h 37"/>
                  <a:gd name="T6" fmla="*/ 0 w 168"/>
                  <a:gd name="T7" fmla="*/ 18 h 37"/>
                  <a:gd name="T8" fmla="*/ 18 w 168"/>
                  <a:gd name="T9" fmla="*/ 0 h 37"/>
                  <a:gd name="T10" fmla="*/ 149 w 168"/>
                  <a:gd name="T11" fmla="*/ 0 h 37"/>
                  <a:gd name="T12" fmla="*/ 168 w 168"/>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168" h="37">
                    <a:moveTo>
                      <a:pt x="168" y="18"/>
                    </a:moveTo>
                    <a:cubicBezTo>
                      <a:pt x="168" y="29"/>
                      <a:pt x="159" y="37"/>
                      <a:pt x="149" y="37"/>
                    </a:cubicBezTo>
                    <a:cubicBezTo>
                      <a:pt x="18" y="37"/>
                      <a:pt x="18" y="37"/>
                      <a:pt x="18" y="37"/>
                    </a:cubicBezTo>
                    <a:cubicBezTo>
                      <a:pt x="8" y="37"/>
                      <a:pt x="0" y="29"/>
                      <a:pt x="0" y="18"/>
                    </a:cubicBezTo>
                    <a:cubicBezTo>
                      <a:pt x="0" y="8"/>
                      <a:pt x="8" y="0"/>
                      <a:pt x="18" y="0"/>
                    </a:cubicBezTo>
                    <a:cubicBezTo>
                      <a:pt x="149" y="0"/>
                      <a:pt x="149" y="0"/>
                      <a:pt x="149" y="0"/>
                    </a:cubicBezTo>
                    <a:cubicBezTo>
                      <a:pt x="159" y="0"/>
                      <a:pt x="168" y="8"/>
                      <a:pt x="168" y="18"/>
                    </a:cubicBez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70" name="íṥ1îḋè">
                <a:extLst>
                  <a:ext uri="{FF2B5EF4-FFF2-40B4-BE49-F238E27FC236}">
                    <a16:creationId xmlns:a16="http://schemas.microsoft.com/office/drawing/2014/main" id="{DCA7F71F-460B-4894-96A4-F93A6250F4A9}"/>
                  </a:ext>
                </a:extLst>
              </p:cNvPr>
              <p:cNvSpPr/>
              <p:nvPr/>
            </p:nvSpPr>
            <p:spPr bwMode="auto">
              <a:xfrm>
                <a:off x="6128544" y="4424364"/>
                <a:ext cx="992188" cy="49213"/>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71" name="í$ļiḓe">
                <a:extLst>
                  <a:ext uri="{FF2B5EF4-FFF2-40B4-BE49-F238E27FC236}">
                    <a16:creationId xmlns:a16="http://schemas.microsoft.com/office/drawing/2014/main" id="{442CDC88-44D0-4D37-A915-521A207AF909}"/>
                  </a:ext>
                </a:extLst>
              </p:cNvPr>
              <p:cNvSpPr/>
              <p:nvPr/>
            </p:nvSpPr>
            <p:spPr bwMode="auto">
              <a:xfrm>
                <a:off x="6128544" y="4510089"/>
                <a:ext cx="992188" cy="49213"/>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72" name="i$ļíďê">
                <a:extLst>
                  <a:ext uri="{FF2B5EF4-FFF2-40B4-BE49-F238E27FC236}">
                    <a16:creationId xmlns:a16="http://schemas.microsoft.com/office/drawing/2014/main" id="{994EFEF1-383D-440F-A6A2-B28B09CDE905}"/>
                  </a:ext>
                </a:extLst>
              </p:cNvPr>
              <p:cNvSpPr/>
              <p:nvPr/>
            </p:nvSpPr>
            <p:spPr bwMode="auto">
              <a:xfrm>
                <a:off x="6128544" y="4586289"/>
                <a:ext cx="992188" cy="50800"/>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73" name="îṩḻiḍè">
                <a:extLst>
                  <a:ext uri="{FF2B5EF4-FFF2-40B4-BE49-F238E27FC236}">
                    <a16:creationId xmlns:a16="http://schemas.microsoft.com/office/drawing/2014/main" id="{EC4FCD08-1FEE-4CA8-A177-F832FE69D52E}"/>
                  </a:ext>
                </a:extLst>
              </p:cNvPr>
              <p:cNvSpPr/>
              <p:nvPr/>
            </p:nvSpPr>
            <p:spPr bwMode="auto">
              <a:xfrm>
                <a:off x="6128544" y="4918076"/>
                <a:ext cx="992188" cy="49213"/>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74" name="íṧľíďè">
                <a:extLst>
                  <a:ext uri="{FF2B5EF4-FFF2-40B4-BE49-F238E27FC236}">
                    <a16:creationId xmlns:a16="http://schemas.microsoft.com/office/drawing/2014/main" id="{1CDC468C-60AA-4CD5-8D5A-0D79DF3031BC}"/>
                  </a:ext>
                </a:extLst>
              </p:cNvPr>
              <p:cNvSpPr/>
              <p:nvPr/>
            </p:nvSpPr>
            <p:spPr bwMode="auto">
              <a:xfrm>
                <a:off x="6128544" y="5003801"/>
                <a:ext cx="715963" cy="47625"/>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75" name="iŝḻíḓé">
                <a:extLst>
                  <a:ext uri="{FF2B5EF4-FFF2-40B4-BE49-F238E27FC236}">
                    <a16:creationId xmlns:a16="http://schemas.microsoft.com/office/drawing/2014/main" id="{D2466AA8-1CF5-4633-84A6-42B54A2541E9}"/>
                  </a:ext>
                </a:extLst>
              </p:cNvPr>
              <p:cNvSpPr/>
              <p:nvPr/>
            </p:nvSpPr>
            <p:spPr bwMode="auto">
              <a:xfrm>
                <a:off x="6128544" y="5081589"/>
                <a:ext cx="866775" cy="49213"/>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76" name="ï$ḷïḍé">
                <a:extLst>
                  <a:ext uri="{FF2B5EF4-FFF2-40B4-BE49-F238E27FC236}">
                    <a16:creationId xmlns:a16="http://schemas.microsoft.com/office/drawing/2014/main" id="{ACB0EFC4-5D41-4A8F-B506-37F5CB71D6A1}"/>
                  </a:ext>
                </a:extLst>
              </p:cNvPr>
              <p:cNvSpPr/>
              <p:nvPr/>
            </p:nvSpPr>
            <p:spPr bwMode="auto">
              <a:xfrm>
                <a:off x="6128544" y="5411789"/>
                <a:ext cx="750888" cy="50800"/>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77" name="ïšḷíḑê">
                <a:extLst>
                  <a:ext uri="{FF2B5EF4-FFF2-40B4-BE49-F238E27FC236}">
                    <a16:creationId xmlns:a16="http://schemas.microsoft.com/office/drawing/2014/main" id="{43E2B4E3-906E-40A0-BC0F-62DB0C7E6D67}"/>
                  </a:ext>
                </a:extLst>
              </p:cNvPr>
              <p:cNvSpPr/>
              <p:nvPr/>
            </p:nvSpPr>
            <p:spPr bwMode="auto">
              <a:xfrm>
                <a:off x="6128544" y="5495926"/>
                <a:ext cx="912813" cy="50800"/>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78" name="îslîḓé">
                <a:extLst>
                  <a:ext uri="{FF2B5EF4-FFF2-40B4-BE49-F238E27FC236}">
                    <a16:creationId xmlns:a16="http://schemas.microsoft.com/office/drawing/2014/main" id="{E1DB7454-1865-4D7D-BB6F-14B55A976230}"/>
                  </a:ext>
                </a:extLst>
              </p:cNvPr>
              <p:cNvSpPr/>
              <p:nvPr/>
            </p:nvSpPr>
            <p:spPr bwMode="auto">
              <a:xfrm>
                <a:off x="6128544" y="5575301"/>
                <a:ext cx="665163" cy="47625"/>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79" name="ïṡ1îḋè">
                <a:extLst>
                  <a:ext uri="{FF2B5EF4-FFF2-40B4-BE49-F238E27FC236}">
                    <a16:creationId xmlns:a16="http://schemas.microsoft.com/office/drawing/2014/main" id="{7AD6EE8C-A618-4B5F-BFFC-8BFB1B8BB267}"/>
                  </a:ext>
                </a:extLst>
              </p:cNvPr>
              <p:cNvSpPr/>
              <p:nvPr/>
            </p:nvSpPr>
            <p:spPr bwMode="auto">
              <a:xfrm>
                <a:off x="7539832" y="4424364"/>
                <a:ext cx="992188" cy="49213"/>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80" name="islidê">
                <a:extLst>
                  <a:ext uri="{FF2B5EF4-FFF2-40B4-BE49-F238E27FC236}">
                    <a16:creationId xmlns:a16="http://schemas.microsoft.com/office/drawing/2014/main" id="{C6B72A9A-ADAA-42AF-8EF6-9A03015C17A1}"/>
                  </a:ext>
                </a:extLst>
              </p:cNvPr>
              <p:cNvSpPr/>
              <p:nvPr/>
            </p:nvSpPr>
            <p:spPr bwMode="auto">
              <a:xfrm>
                <a:off x="7539832" y="4510089"/>
                <a:ext cx="749300" cy="49213"/>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81" name="íŝľïḍé">
                <a:extLst>
                  <a:ext uri="{FF2B5EF4-FFF2-40B4-BE49-F238E27FC236}">
                    <a16:creationId xmlns:a16="http://schemas.microsoft.com/office/drawing/2014/main" id="{CFF4DDF0-38C5-4144-8C1F-5C11B52AFACC}"/>
                  </a:ext>
                </a:extLst>
              </p:cNvPr>
              <p:cNvSpPr/>
              <p:nvPr/>
            </p:nvSpPr>
            <p:spPr bwMode="auto">
              <a:xfrm>
                <a:off x="7539832" y="4586289"/>
                <a:ext cx="893763" cy="50800"/>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882" name="iṧ1idé">
                <a:extLst>
                  <a:ext uri="{FF2B5EF4-FFF2-40B4-BE49-F238E27FC236}">
                    <a16:creationId xmlns:a16="http://schemas.microsoft.com/office/drawing/2014/main" id="{CE18FF78-FD49-4E08-B65A-AF0AE92B1709}"/>
                  </a:ext>
                </a:extLst>
              </p:cNvPr>
              <p:cNvSpPr/>
              <p:nvPr/>
            </p:nvSpPr>
            <p:spPr bwMode="auto">
              <a:xfrm>
                <a:off x="7787482" y="3422651"/>
                <a:ext cx="331788" cy="419100"/>
              </a:xfrm>
              <a:custGeom>
                <a:avLst/>
                <a:gdLst>
                  <a:gd name="T0" fmla="*/ 87 w 251"/>
                  <a:gd name="T1" fmla="*/ 303 h 317"/>
                  <a:gd name="T2" fmla="*/ 171 w 251"/>
                  <a:gd name="T3" fmla="*/ 270 h 317"/>
                  <a:gd name="T4" fmla="*/ 237 w 251"/>
                  <a:gd name="T5" fmla="*/ 115 h 317"/>
                  <a:gd name="T6" fmla="*/ 203 w 251"/>
                  <a:gd name="T7" fmla="*/ 31 h 317"/>
                  <a:gd name="T8" fmla="*/ 163 w 251"/>
                  <a:gd name="T9" fmla="*/ 14 h 317"/>
                  <a:gd name="T10" fmla="*/ 80 w 251"/>
                  <a:gd name="T11" fmla="*/ 47 h 317"/>
                  <a:gd name="T12" fmla="*/ 13 w 251"/>
                  <a:gd name="T13" fmla="*/ 202 h 317"/>
                  <a:gd name="T14" fmla="*/ 47 w 251"/>
                  <a:gd name="T15" fmla="*/ 286 h 317"/>
                  <a:gd name="T16" fmla="*/ 87 w 251"/>
                  <a:gd name="T17" fmla="*/ 30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317">
                    <a:moveTo>
                      <a:pt x="87" y="303"/>
                    </a:moveTo>
                    <a:cubicBezTo>
                      <a:pt x="119" y="317"/>
                      <a:pt x="157" y="302"/>
                      <a:pt x="171" y="270"/>
                    </a:cubicBezTo>
                    <a:cubicBezTo>
                      <a:pt x="237" y="115"/>
                      <a:pt x="237" y="115"/>
                      <a:pt x="237" y="115"/>
                    </a:cubicBezTo>
                    <a:cubicBezTo>
                      <a:pt x="251" y="82"/>
                      <a:pt x="236" y="45"/>
                      <a:pt x="203" y="31"/>
                    </a:cubicBezTo>
                    <a:cubicBezTo>
                      <a:pt x="163" y="14"/>
                      <a:pt x="163" y="14"/>
                      <a:pt x="163" y="14"/>
                    </a:cubicBezTo>
                    <a:cubicBezTo>
                      <a:pt x="131" y="0"/>
                      <a:pt x="93" y="15"/>
                      <a:pt x="80" y="47"/>
                    </a:cubicBezTo>
                    <a:cubicBezTo>
                      <a:pt x="13" y="202"/>
                      <a:pt x="13" y="202"/>
                      <a:pt x="13" y="202"/>
                    </a:cubicBezTo>
                    <a:cubicBezTo>
                      <a:pt x="0" y="235"/>
                      <a:pt x="15" y="272"/>
                      <a:pt x="47" y="286"/>
                    </a:cubicBezTo>
                    <a:lnTo>
                      <a:pt x="87" y="303"/>
                    </a:lnTo>
                    <a:close/>
                  </a:path>
                </a:pathLst>
              </a:custGeom>
              <a:solidFill>
                <a:srgbClr val="352F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83" name="îşlíḑê">
                <a:extLst>
                  <a:ext uri="{FF2B5EF4-FFF2-40B4-BE49-F238E27FC236}">
                    <a16:creationId xmlns:a16="http://schemas.microsoft.com/office/drawing/2014/main" id="{AE5148C7-76A3-4FAF-B0AE-7D7A4B464365}"/>
                  </a:ext>
                </a:extLst>
              </p:cNvPr>
              <p:cNvSpPr/>
              <p:nvPr/>
            </p:nvSpPr>
            <p:spPr bwMode="auto">
              <a:xfrm>
                <a:off x="7025482" y="3633789"/>
                <a:ext cx="1033463" cy="1981200"/>
              </a:xfrm>
              <a:custGeom>
                <a:avLst/>
                <a:gdLst>
                  <a:gd name="T0" fmla="*/ 17 w 781"/>
                  <a:gd name="T1" fmla="*/ 1313 h 1497"/>
                  <a:gd name="T2" fmla="*/ 22 w 781"/>
                  <a:gd name="T3" fmla="*/ 1292 h 1497"/>
                  <a:gd name="T4" fmla="*/ 502 w 781"/>
                  <a:gd name="T5" fmla="*/ 171 h 1497"/>
                  <a:gd name="T6" fmla="*/ 530 w 781"/>
                  <a:gd name="T7" fmla="*/ 105 h 1497"/>
                  <a:gd name="T8" fmla="*/ 555 w 781"/>
                  <a:gd name="T9" fmla="*/ 47 h 1497"/>
                  <a:gd name="T10" fmla="*/ 557 w 781"/>
                  <a:gd name="T11" fmla="*/ 43 h 1497"/>
                  <a:gd name="T12" fmla="*/ 639 w 781"/>
                  <a:gd name="T13" fmla="*/ 13 h 1497"/>
                  <a:gd name="T14" fmla="*/ 734 w 781"/>
                  <a:gd name="T15" fmla="*/ 54 h 1497"/>
                  <a:gd name="T16" fmla="*/ 767 w 781"/>
                  <a:gd name="T17" fmla="*/ 137 h 1497"/>
                  <a:gd name="T18" fmla="*/ 742 w 781"/>
                  <a:gd name="T19" fmla="*/ 196 h 1497"/>
                  <a:gd name="T20" fmla="*/ 714 w 781"/>
                  <a:gd name="T21" fmla="*/ 262 h 1497"/>
                  <a:gd name="T22" fmla="*/ 234 w 781"/>
                  <a:gd name="T23" fmla="*/ 1383 h 1497"/>
                  <a:gd name="T24" fmla="*/ 222 w 781"/>
                  <a:gd name="T25" fmla="*/ 1402 h 1497"/>
                  <a:gd name="T26" fmla="*/ 216 w 781"/>
                  <a:gd name="T27" fmla="*/ 1409 h 1497"/>
                  <a:gd name="T28" fmla="*/ 63 w 781"/>
                  <a:gd name="T29" fmla="*/ 1490 h 1497"/>
                  <a:gd name="T30" fmla="*/ 17 w 781"/>
                  <a:gd name="T31" fmla="*/ 1313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1" h="1497">
                    <a:moveTo>
                      <a:pt x="17" y="1313"/>
                    </a:moveTo>
                    <a:cubicBezTo>
                      <a:pt x="18" y="1306"/>
                      <a:pt x="19" y="1299"/>
                      <a:pt x="22" y="1292"/>
                    </a:cubicBezTo>
                    <a:cubicBezTo>
                      <a:pt x="502" y="171"/>
                      <a:pt x="502" y="171"/>
                      <a:pt x="502" y="171"/>
                    </a:cubicBezTo>
                    <a:cubicBezTo>
                      <a:pt x="530" y="105"/>
                      <a:pt x="530" y="105"/>
                      <a:pt x="530" y="105"/>
                    </a:cubicBezTo>
                    <a:cubicBezTo>
                      <a:pt x="555" y="47"/>
                      <a:pt x="555" y="47"/>
                      <a:pt x="555" y="47"/>
                    </a:cubicBezTo>
                    <a:cubicBezTo>
                      <a:pt x="556" y="45"/>
                      <a:pt x="556" y="44"/>
                      <a:pt x="557" y="43"/>
                    </a:cubicBezTo>
                    <a:cubicBezTo>
                      <a:pt x="572" y="13"/>
                      <a:pt x="607" y="0"/>
                      <a:pt x="639" y="13"/>
                    </a:cubicBezTo>
                    <a:cubicBezTo>
                      <a:pt x="734" y="54"/>
                      <a:pt x="734" y="54"/>
                      <a:pt x="734" y="54"/>
                    </a:cubicBezTo>
                    <a:cubicBezTo>
                      <a:pt x="766" y="68"/>
                      <a:pt x="781" y="105"/>
                      <a:pt x="767" y="137"/>
                    </a:cubicBezTo>
                    <a:cubicBezTo>
                      <a:pt x="742" y="196"/>
                      <a:pt x="742" y="196"/>
                      <a:pt x="742" y="196"/>
                    </a:cubicBezTo>
                    <a:cubicBezTo>
                      <a:pt x="714" y="262"/>
                      <a:pt x="714" y="262"/>
                      <a:pt x="714" y="262"/>
                    </a:cubicBezTo>
                    <a:cubicBezTo>
                      <a:pt x="234" y="1383"/>
                      <a:pt x="234" y="1383"/>
                      <a:pt x="234" y="1383"/>
                    </a:cubicBezTo>
                    <a:cubicBezTo>
                      <a:pt x="231" y="1390"/>
                      <a:pt x="227" y="1397"/>
                      <a:pt x="222" y="1402"/>
                    </a:cubicBezTo>
                    <a:cubicBezTo>
                      <a:pt x="220" y="1404"/>
                      <a:pt x="218" y="1407"/>
                      <a:pt x="216" y="1409"/>
                    </a:cubicBezTo>
                    <a:cubicBezTo>
                      <a:pt x="166" y="1472"/>
                      <a:pt x="80" y="1497"/>
                      <a:pt x="63" y="1490"/>
                    </a:cubicBezTo>
                    <a:cubicBezTo>
                      <a:pt x="42" y="1480"/>
                      <a:pt x="0" y="1395"/>
                      <a:pt x="17" y="1313"/>
                    </a:cubicBezTo>
                    <a:close/>
                  </a:path>
                </a:pathLst>
              </a:custGeom>
              <a:solidFill>
                <a:srgbClr val="DC6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84" name="íṡḻiḑè">
                <a:extLst>
                  <a:ext uri="{FF2B5EF4-FFF2-40B4-BE49-F238E27FC236}">
                    <a16:creationId xmlns:a16="http://schemas.microsoft.com/office/drawing/2014/main" id="{9BCD3AFD-9EFF-45F8-B3FC-1B8AE026A727}"/>
                  </a:ext>
                </a:extLst>
              </p:cNvPr>
              <p:cNvSpPr/>
              <p:nvPr/>
            </p:nvSpPr>
            <p:spPr bwMode="auto">
              <a:xfrm>
                <a:off x="7044532" y="5503864"/>
                <a:ext cx="120650" cy="198438"/>
              </a:xfrm>
              <a:custGeom>
                <a:avLst/>
                <a:gdLst>
                  <a:gd name="T0" fmla="*/ 15 w 91"/>
                  <a:gd name="T1" fmla="*/ 145 h 150"/>
                  <a:gd name="T2" fmla="*/ 43 w 91"/>
                  <a:gd name="T3" fmla="*/ 134 h 150"/>
                  <a:gd name="T4" fmla="*/ 87 w 91"/>
                  <a:gd name="T5" fmla="*/ 33 h 150"/>
                  <a:gd name="T6" fmla="*/ 75 w 91"/>
                  <a:gd name="T7" fmla="*/ 5 h 150"/>
                  <a:gd name="T8" fmla="*/ 48 w 91"/>
                  <a:gd name="T9" fmla="*/ 16 h 150"/>
                  <a:gd name="T10" fmla="*/ 4 w 91"/>
                  <a:gd name="T11" fmla="*/ 117 h 150"/>
                  <a:gd name="T12" fmla="*/ 15 w 91"/>
                  <a:gd name="T13" fmla="*/ 145 h 150"/>
                </a:gdLst>
                <a:ahLst/>
                <a:cxnLst>
                  <a:cxn ang="0">
                    <a:pos x="T0" y="T1"/>
                  </a:cxn>
                  <a:cxn ang="0">
                    <a:pos x="T2" y="T3"/>
                  </a:cxn>
                  <a:cxn ang="0">
                    <a:pos x="T4" y="T5"/>
                  </a:cxn>
                  <a:cxn ang="0">
                    <a:pos x="T6" y="T7"/>
                  </a:cxn>
                  <a:cxn ang="0">
                    <a:pos x="T8" y="T9"/>
                  </a:cxn>
                  <a:cxn ang="0">
                    <a:pos x="T10" y="T11"/>
                  </a:cxn>
                  <a:cxn ang="0">
                    <a:pos x="T12" y="T13"/>
                  </a:cxn>
                </a:cxnLst>
                <a:rect l="0" t="0" r="r" b="b"/>
                <a:pathLst>
                  <a:path w="91" h="150">
                    <a:moveTo>
                      <a:pt x="15" y="145"/>
                    </a:moveTo>
                    <a:cubicBezTo>
                      <a:pt x="26" y="150"/>
                      <a:pt x="39" y="145"/>
                      <a:pt x="43" y="134"/>
                    </a:cubicBezTo>
                    <a:cubicBezTo>
                      <a:pt x="87" y="33"/>
                      <a:pt x="87" y="33"/>
                      <a:pt x="87" y="33"/>
                    </a:cubicBezTo>
                    <a:cubicBezTo>
                      <a:pt x="91" y="22"/>
                      <a:pt x="86" y="10"/>
                      <a:pt x="75" y="5"/>
                    </a:cubicBezTo>
                    <a:cubicBezTo>
                      <a:pt x="65" y="0"/>
                      <a:pt x="52" y="5"/>
                      <a:pt x="48" y="16"/>
                    </a:cubicBezTo>
                    <a:cubicBezTo>
                      <a:pt x="4" y="117"/>
                      <a:pt x="4" y="117"/>
                      <a:pt x="4" y="117"/>
                    </a:cubicBezTo>
                    <a:cubicBezTo>
                      <a:pt x="0" y="128"/>
                      <a:pt x="5" y="141"/>
                      <a:pt x="15" y="145"/>
                    </a:cubicBezTo>
                    <a:close/>
                  </a:path>
                </a:pathLst>
              </a:custGeom>
              <a:solidFill>
                <a:srgbClr val="352F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85" name="îṡḻiḓe">
                <a:extLst>
                  <a:ext uri="{FF2B5EF4-FFF2-40B4-BE49-F238E27FC236}">
                    <a16:creationId xmlns:a16="http://schemas.microsoft.com/office/drawing/2014/main" id="{AA6C268F-DFB6-430B-BCC2-3C7057409472}"/>
                  </a:ext>
                </a:extLst>
              </p:cNvPr>
              <p:cNvSpPr/>
              <p:nvPr/>
            </p:nvSpPr>
            <p:spPr bwMode="auto">
              <a:xfrm>
                <a:off x="7025482" y="3690939"/>
                <a:ext cx="736600" cy="1924050"/>
              </a:xfrm>
              <a:custGeom>
                <a:avLst/>
                <a:gdLst>
                  <a:gd name="T0" fmla="*/ 63 w 557"/>
                  <a:gd name="T1" fmla="*/ 1447 h 1454"/>
                  <a:gd name="T2" fmla="*/ 17 w 557"/>
                  <a:gd name="T3" fmla="*/ 1270 h 1454"/>
                  <a:gd name="T4" fmla="*/ 22 w 557"/>
                  <a:gd name="T5" fmla="*/ 1249 h 1454"/>
                  <a:gd name="T6" fmla="*/ 502 w 557"/>
                  <a:gd name="T7" fmla="*/ 128 h 1454"/>
                  <a:gd name="T8" fmla="*/ 530 w 557"/>
                  <a:gd name="T9" fmla="*/ 62 h 1454"/>
                  <a:gd name="T10" fmla="*/ 555 w 557"/>
                  <a:gd name="T11" fmla="*/ 4 h 1454"/>
                  <a:gd name="T12" fmla="*/ 557 w 557"/>
                  <a:gd name="T13" fmla="*/ 0 h 1454"/>
                  <a:gd name="T14" fmla="*/ 216 w 557"/>
                  <a:gd name="T15" fmla="*/ 1366 h 1454"/>
                  <a:gd name="T16" fmla="*/ 63 w 557"/>
                  <a:gd name="T17" fmla="*/ 1447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1454">
                    <a:moveTo>
                      <a:pt x="63" y="1447"/>
                    </a:moveTo>
                    <a:cubicBezTo>
                      <a:pt x="42" y="1437"/>
                      <a:pt x="0" y="1352"/>
                      <a:pt x="17" y="1270"/>
                    </a:cubicBezTo>
                    <a:cubicBezTo>
                      <a:pt x="18" y="1263"/>
                      <a:pt x="19" y="1256"/>
                      <a:pt x="22" y="1249"/>
                    </a:cubicBezTo>
                    <a:cubicBezTo>
                      <a:pt x="502" y="128"/>
                      <a:pt x="502" y="128"/>
                      <a:pt x="502" y="128"/>
                    </a:cubicBezTo>
                    <a:cubicBezTo>
                      <a:pt x="530" y="62"/>
                      <a:pt x="530" y="62"/>
                      <a:pt x="530" y="62"/>
                    </a:cubicBezTo>
                    <a:cubicBezTo>
                      <a:pt x="555" y="4"/>
                      <a:pt x="555" y="4"/>
                      <a:pt x="555" y="4"/>
                    </a:cubicBezTo>
                    <a:cubicBezTo>
                      <a:pt x="556" y="2"/>
                      <a:pt x="556" y="1"/>
                      <a:pt x="557" y="0"/>
                    </a:cubicBezTo>
                    <a:cubicBezTo>
                      <a:pt x="216" y="1366"/>
                      <a:pt x="216" y="1366"/>
                      <a:pt x="216" y="1366"/>
                    </a:cubicBezTo>
                    <a:cubicBezTo>
                      <a:pt x="166" y="1429"/>
                      <a:pt x="80" y="1454"/>
                      <a:pt x="63" y="1447"/>
                    </a:cubicBezTo>
                    <a:close/>
                  </a:path>
                </a:pathLst>
              </a:custGeom>
              <a:solidFill>
                <a:srgbClr val="F47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86" name="íšḷïdê">
                <a:extLst>
                  <a:ext uri="{FF2B5EF4-FFF2-40B4-BE49-F238E27FC236}">
                    <a16:creationId xmlns:a16="http://schemas.microsoft.com/office/drawing/2014/main" id="{B3951CE2-FAA8-40F6-A321-89FF96E06F72}"/>
                  </a:ext>
                </a:extLst>
              </p:cNvPr>
              <p:cNvSpPr/>
              <p:nvPr/>
            </p:nvSpPr>
            <p:spPr bwMode="auto">
              <a:xfrm>
                <a:off x="7690644" y="3773489"/>
                <a:ext cx="317500" cy="207963"/>
              </a:xfrm>
              <a:custGeom>
                <a:avLst/>
                <a:gdLst>
                  <a:gd name="T0" fmla="*/ 23 w 200"/>
                  <a:gd name="T1" fmla="*/ 0 h 131"/>
                  <a:gd name="T2" fmla="*/ 200 w 200"/>
                  <a:gd name="T3" fmla="*/ 76 h 131"/>
                  <a:gd name="T4" fmla="*/ 176 w 200"/>
                  <a:gd name="T5" fmla="*/ 131 h 131"/>
                  <a:gd name="T6" fmla="*/ 0 w 200"/>
                  <a:gd name="T7" fmla="*/ 55 h 131"/>
                  <a:gd name="T8" fmla="*/ 23 w 200"/>
                  <a:gd name="T9" fmla="*/ 0 h 131"/>
                </a:gdLst>
                <a:ahLst/>
                <a:cxnLst>
                  <a:cxn ang="0">
                    <a:pos x="T0" y="T1"/>
                  </a:cxn>
                  <a:cxn ang="0">
                    <a:pos x="T2" y="T3"/>
                  </a:cxn>
                  <a:cxn ang="0">
                    <a:pos x="T4" y="T5"/>
                  </a:cxn>
                  <a:cxn ang="0">
                    <a:pos x="T6" y="T7"/>
                  </a:cxn>
                  <a:cxn ang="0">
                    <a:pos x="T8" y="T9"/>
                  </a:cxn>
                </a:cxnLst>
                <a:rect l="0" t="0" r="r" b="b"/>
                <a:pathLst>
                  <a:path w="200" h="131">
                    <a:moveTo>
                      <a:pt x="23" y="0"/>
                    </a:moveTo>
                    <a:lnTo>
                      <a:pt x="200" y="76"/>
                    </a:lnTo>
                    <a:lnTo>
                      <a:pt x="176" y="131"/>
                    </a:lnTo>
                    <a:lnTo>
                      <a:pt x="0" y="55"/>
                    </a:lnTo>
                    <a:lnTo>
                      <a:pt x="23" y="0"/>
                    </a:lnTo>
                    <a:close/>
                  </a:path>
                </a:pathLst>
              </a:custGeom>
              <a:solidFill>
                <a:srgbClr val="352F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87" name="íṧḷîḑe">
                <a:extLst>
                  <a:ext uri="{FF2B5EF4-FFF2-40B4-BE49-F238E27FC236}">
                    <a16:creationId xmlns:a16="http://schemas.microsoft.com/office/drawing/2014/main" id="{9B05B9FE-F11A-48AF-A0CE-36731E012C99}"/>
                  </a:ext>
                </a:extLst>
              </p:cNvPr>
              <p:cNvSpPr/>
              <p:nvPr/>
            </p:nvSpPr>
            <p:spPr bwMode="auto">
              <a:xfrm>
                <a:off x="7579519" y="3719514"/>
                <a:ext cx="320675" cy="642938"/>
              </a:xfrm>
              <a:custGeom>
                <a:avLst/>
                <a:gdLst>
                  <a:gd name="T0" fmla="*/ 20 w 242"/>
                  <a:gd name="T1" fmla="*/ 481 h 486"/>
                  <a:gd name="T2" fmla="*/ 54 w 242"/>
                  <a:gd name="T3" fmla="*/ 467 h 486"/>
                  <a:gd name="T4" fmla="*/ 236 w 242"/>
                  <a:gd name="T5" fmla="*/ 40 h 486"/>
                  <a:gd name="T6" fmla="*/ 223 w 242"/>
                  <a:gd name="T7" fmla="*/ 6 h 486"/>
                  <a:gd name="T8" fmla="*/ 189 w 242"/>
                  <a:gd name="T9" fmla="*/ 20 h 486"/>
                  <a:gd name="T10" fmla="*/ 6 w 242"/>
                  <a:gd name="T11" fmla="*/ 446 h 486"/>
                  <a:gd name="T12" fmla="*/ 20 w 242"/>
                  <a:gd name="T13" fmla="*/ 481 h 486"/>
                </a:gdLst>
                <a:ahLst/>
                <a:cxnLst>
                  <a:cxn ang="0">
                    <a:pos x="T0" y="T1"/>
                  </a:cxn>
                  <a:cxn ang="0">
                    <a:pos x="T2" y="T3"/>
                  </a:cxn>
                  <a:cxn ang="0">
                    <a:pos x="T4" y="T5"/>
                  </a:cxn>
                  <a:cxn ang="0">
                    <a:pos x="T6" y="T7"/>
                  </a:cxn>
                  <a:cxn ang="0">
                    <a:pos x="T8" y="T9"/>
                  </a:cxn>
                  <a:cxn ang="0">
                    <a:pos x="T10" y="T11"/>
                  </a:cxn>
                  <a:cxn ang="0">
                    <a:pos x="T12" y="T13"/>
                  </a:cxn>
                </a:cxnLst>
                <a:rect l="0" t="0" r="r" b="b"/>
                <a:pathLst>
                  <a:path w="242" h="486">
                    <a:moveTo>
                      <a:pt x="20" y="481"/>
                    </a:moveTo>
                    <a:cubicBezTo>
                      <a:pt x="33" y="486"/>
                      <a:pt x="48" y="480"/>
                      <a:pt x="54" y="467"/>
                    </a:cubicBezTo>
                    <a:cubicBezTo>
                      <a:pt x="236" y="40"/>
                      <a:pt x="236" y="40"/>
                      <a:pt x="236" y="40"/>
                    </a:cubicBezTo>
                    <a:cubicBezTo>
                      <a:pt x="242" y="27"/>
                      <a:pt x="236" y="12"/>
                      <a:pt x="223" y="6"/>
                    </a:cubicBezTo>
                    <a:cubicBezTo>
                      <a:pt x="210" y="0"/>
                      <a:pt x="194" y="6"/>
                      <a:pt x="189" y="20"/>
                    </a:cubicBezTo>
                    <a:cubicBezTo>
                      <a:pt x="6" y="446"/>
                      <a:pt x="6" y="446"/>
                      <a:pt x="6" y="446"/>
                    </a:cubicBezTo>
                    <a:cubicBezTo>
                      <a:pt x="0" y="460"/>
                      <a:pt x="6" y="475"/>
                      <a:pt x="20" y="481"/>
                    </a:cubicBezTo>
                    <a:close/>
                  </a:path>
                </a:pathLst>
              </a:custGeom>
              <a:solidFill>
                <a:srgbClr val="352F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88" name="íṣlîḓè">
                <a:extLst>
                  <a:ext uri="{FF2B5EF4-FFF2-40B4-BE49-F238E27FC236}">
                    <a16:creationId xmlns:a16="http://schemas.microsoft.com/office/drawing/2014/main" id="{1405F773-C6DF-4B92-94C6-EDB7E557A3AA}"/>
                  </a:ext>
                </a:extLst>
              </p:cNvPr>
              <p:cNvSpPr/>
              <p:nvPr/>
            </p:nvSpPr>
            <p:spPr bwMode="auto">
              <a:xfrm>
                <a:off x="3321844" y="5884864"/>
                <a:ext cx="877888" cy="258763"/>
              </a:xfrm>
              <a:custGeom>
                <a:avLst/>
                <a:gdLst>
                  <a:gd name="T0" fmla="*/ 58 w 664"/>
                  <a:gd name="T1" fmla="*/ 196 h 196"/>
                  <a:gd name="T2" fmla="*/ 17 w 664"/>
                  <a:gd name="T3" fmla="*/ 169 h 196"/>
                  <a:gd name="T4" fmla="*/ 24 w 664"/>
                  <a:gd name="T5" fmla="*/ 55 h 196"/>
                  <a:gd name="T6" fmla="*/ 131 w 664"/>
                  <a:gd name="T7" fmla="*/ 0 h 196"/>
                  <a:gd name="T8" fmla="*/ 619 w 664"/>
                  <a:gd name="T9" fmla="*/ 3 h 196"/>
                  <a:gd name="T10" fmla="*/ 663 w 664"/>
                  <a:gd name="T11" fmla="*/ 48 h 196"/>
                  <a:gd name="T12" fmla="*/ 619 w 664"/>
                  <a:gd name="T13" fmla="*/ 92 h 196"/>
                  <a:gd name="T14" fmla="*/ 618 w 664"/>
                  <a:gd name="T15" fmla="*/ 92 h 196"/>
                  <a:gd name="T16" fmla="*/ 131 w 664"/>
                  <a:gd name="T17" fmla="*/ 90 h 196"/>
                  <a:gd name="T18" fmla="*/ 99 w 664"/>
                  <a:gd name="T19" fmla="*/ 104 h 196"/>
                  <a:gd name="T20" fmla="*/ 100 w 664"/>
                  <a:gd name="T21" fmla="*/ 134 h 196"/>
                  <a:gd name="T22" fmla="*/ 76 w 664"/>
                  <a:gd name="T23" fmla="*/ 193 h 196"/>
                  <a:gd name="T24" fmla="*/ 58 w 664"/>
                  <a:gd name="T2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4" h="196">
                    <a:moveTo>
                      <a:pt x="58" y="196"/>
                    </a:moveTo>
                    <a:cubicBezTo>
                      <a:pt x="41" y="196"/>
                      <a:pt x="24" y="186"/>
                      <a:pt x="17" y="169"/>
                    </a:cubicBezTo>
                    <a:cubicBezTo>
                      <a:pt x="0" y="128"/>
                      <a:pt x="3" y="88"/>
                      <a:pt x="24" y="55"/>
                    </a:cubicBezTo>
                    <a:cubicBezTo>
                      <a:pt x="47" y="21"/>
                      <a:pt x="88" y="0"/>
                      <a:pt x="131" y="0"/>
                    </a:cubicBezTo>
                    <a:cubicBezTo>
                      <a:pt x="348" y="0"/>
                      <a:pt x="617" y="3"/>
                      <a:pt x="619" y="3"/>
                    </a:cubicBezTo>
                    <a:cubicBezTo>
                      <a:pt x="644" y="3"/>
                      <a:pt x="664" y="23"/>
                      <a:pt x="663" y="48"/>
                    </a:cubicBezTo>
                    <a:cubicBezTo>
                      <a:pt x="663" y="72"/>
                      <a:pt x="643" y="92"/>
                      <a:pt x="619" y="92"/>
                    </a:cubicBezTo>
                    <a:cubicBezTo>
                      <a:pt x="618" y="92"/>
                      <a:pt x="618" y="92"/>
                      <a:pt x="618" y="92"/>
                    </a:cubicBezTo>
                    <a:cubicBezTo>
                      <a:pt x="616" y="92"/>
                      <a:pt x="348" y="90"/>
                      <a:pt x="131" y="90"/>
                    </a:cubicBezTo>
                    <a:cubicBezTo>
                      <a:pt x="118" y="90"/>
                      <a:pt x="105" y="96"/>
                      <a:pt x="99" y="104"/>
                    </a:cubicBezTo>
                    <a:cubicBezTo>
                      <a:pt x="94" y="112"/>
                      <a:pt x="94" y="121"/>
                      <a:pt x="100" y="134"/>
                    </a:cubicBezTo>
                    <a:cubicBezTo>
                      <a:pt x="109" y="157"/>
                      <a:pt x="98" y="183"/>
                      <a:pt x="76" y="193"/>
                    </a:cubicBezTo>
                    <a:cubicBezTo>
                      <a:pt x="70" y="195"/>
                      <a:pt x="64" y="196"/>
                      <a:pt x="58" y="196"/>
                    </a:cubicBezTo>
                  </a:path>
                </a:pathLst>
              </a:custGeom>
              <a:solidFill>
                <a:srgbClr val="2C37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89" name="íŝļîḓê">
                <a:extLst>
                  <a:ext uri="{FF2B5EF4-FFF2-40B4-BE49-F238E27FC236}">
                    <a16:creationId xmlns:a16="http://schemas.microsoft.com/office/drawing/2014/main" id="{5A0E99DD-55E2-4F60-A21D-48E616A18B14}"/>
                  </a:ext>
                </a:extLst>
              </p:cNvPr>
              <p:cNvSpPr/>
              <p:nvPr/>
            </p:nvSpPr>
            <p:spPr bwMode="auto">
              <a:xfrm>
                <a:off x="3607594" y="5500689"/>
                <a:ext cx="1066800" cy="520700"/>
              </a:xfrm>
              <a:custGeom>
                <a:avLst/>
                <a:gdLst>
                  <a:gd name="T0" fmla="*/ 757 w 806"/>
                  <a:gd name="T1" fmla="*/ 40 h 394"/>
                  <a:gd name="T2" fmla="*/ 689 w 806"/>
                  <a:gd name="T3" fmla="*/ 4 h 394"/>
                  <a:gd name="T4" fmla="*/ 656 w 806"/>
                  <a:gd name="T5" fmla="*/ 0 h 394"/>
                  <a:gd name="T6" fmla="*/ 641 w 806"/>
                  <a:gd name="T7" fmla="*/ 0 h 394"/>
                  <a:gd name="T8" fmla="*/ 490 w 806"/>
                  <a:gd name="T9" fmla="*/ 0 h 394"/>
                  <a:gd name="T10" fmla="*/ 150 w 806"/>
                  <a:gd name="T11" fmla="*/ 0 h 394"/>
                  <a:gd name="T12" fmla="*/ 0 w 806"/>
                  <a:gd name="T13" fmla="*/ 150 h 394"/>
                  <a:gd name="T14" fmla="*/ 0 w 806"/>
                  <a:gd name="T15" fmla="*/ 244 h 394"/>
                  <a:gd name="T16" fmla="*/ 150 w 806"/>
                  <a:gd name="T17" fmla="*/ 394 h 394"/>
                  <a:gd name="T18" fmla="*/ 656 w 806"/>
                  <a:gd name="T19" fmla="*/ 394 h 394"/>
                  <a:gd name="T20" fmla="*/ 806 w 806"/>
                  <a:gd name="T21" fmla="*/ 244 h 394"/>
                  <a:gd name="T22" fmla="*/ 806 w 806"/>
                  <a:gd name="T23" fmla="*/ 150 h 394"/>
                  <a:gd name="T24" fmla="*/ 757 w 806"/>
                  <a:gd name="T25" fmla="*/ 4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394">
                    <a:moveTo>
                      <a:pt x="757" y="40"/>
                    </a:moveTo>
                    <a:cubicBezTo>
                      <a:pt x="738" y="22"/>
                      <a:pt x="715" y="10"/>
                      <a:pt x="689" y="4"/>
                    </a:cubicBezTo>
                    <a:cubicBezTo>
                      <a:pt x="678" y="1"/>
                      <a:pt x="667" y="0"/>
                      <a:pt x="656" y="0"/>
                    </a:cubicBezTo>
                    <a:cubicBezTo>
                      <a:pt x="641" y="0"/>
                      <a:pt x="641" y="0"/>
                      <a:pt x="641" y="0"/>
                    </a:cubicBezTo>
                    <a:cubicBezTo>
                      <a:pt x="490" y="0"/>
                      <a:pt x="490" y="0"/>
                      <a:pt x="490" y="0"/>
                    </a:cubicBezTo>
                    <a:cubicBezTo>
                      <a:pt x="150" y="0"/>
                      <a:pt x="150" y="0"/>
                      <a:pt x="150" y="0"/>
                    </a:cubicBezTo>
                    <a:cubicBezTo>
                      <a:pt x="67" y="0"/>
                      <a:pt x="0" y="67"/>
                      <a:pt x="0" y="150"/>
                    </a:cubicBezTo>
                    <a:cubicBezTo>
                      <a:pt x="0" y="244"/>
                      <a:pt x="0" y="244"/>
                      <a:pt x="0" y="244"/>
                    </a:cubicBezTo>
                    <a:cubicBezTo>
                      <a:pt x="0" y="327"/>
                      <a:pt x="67" y="394"/>
                      <a:pt x="150" y="394"/>
                    </a:cubicBezTo>
                    <a:cubicBezTo>
                      <a:pt x="656" y="394"/>
                      <a:pt x="656" y="394"/>
                      <a:pt x="656" y="394"/>
                    </a:cubicBezTo>
                    <a:cubicBezTo>
                      <a:pt x="739" y="394"/>
                      <a:pt x="806" y="327"/>
                      <a:pt x="806" y="244"/>
                    </a:cubicBezTo>
                    <a:cubicBezTo>
                      <a:pt x="806" y="150"/>
                      <a:pt x="806" y="150"/>
                      <a:pt x="806" y="150"/>
                    </a:cubicBezTo>
                    <a:cubicBezTo>
                      <a:pt x="806" y="106"/>
                      <a:pt x="787" y="67"/>
                      <a:pt x="757" y="40"/>
                    </a:cubicBezTo>
                  </a:path>
                </a:pathLst>
              </a:custGeom>
              <a:solidFill>
                <a:srgbClr val="8FEA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90" name="is1iḍe">
                <a:extLst>
                  <a:ext uri="{FF2B5EF4-FFF2-40B4-BE49-F238E27FC236}">
                    <a16:creationId xmlns:a16="http://schemas.microsoft.com/office/drawing/2014/main" id="{9E7FBA8F-609F-41A1-9247-AC745F14FE67}"/>
                  </a:ext>
                </a:extLst>
              </p:cNvPr>
              <p:cNvSpPr/>
              <p:nvPr/>
            </p:nvSpPr>
            <p:spPr bwMode="auto">
              <a:xfrm>
                <a:off x="3928269" y="5500689"/>
                <a:ext cx="527050" cy="401638"/>
              </a:xfrm>
              <a:custGeom>
                <a:avLst/>
                <a:gdLst>
                  <a:gd name="T0" fmla="*/ 398 w 398"/>
                  <a:gd name="T1" fmla="*/ 0 h 304"/>
                  <a:gd name="T2" fmla="*/ 247 w 398"/>
                  <a:gd name="T3" fmla="*/ 0 h 304"/>
                  <a:gd name="T4" fmla="*/ 26 w 398"/>
                  <a:gd name="T5" fmla="*/ 203 h 304"/>
                  <a:gd name="T6" fmla="*/ 22 w 398"/>
                  <a:gd name="T7" fmla="*/ 285 h 304"/>
                  <a:gd name="T8" fmla="*/ 65 w 398"/>
                  <a:gd name="T9" fmla="*/ 304 h 304"/>
                  <a:gd name="T10" fmla="*/ 105 w 398"/>
                  <a:gd name="T11" fmla="*/ 289 h 304"/>
                  <a:gd name="T12" fmla="*/ 379 w 398"/>
                  <a:gd name="T13" fmla="*/ 38 h 304"/>
                  <a:gd name="T14" fmla="*/ 398 w 398"/>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8" h="304">
                    <a:moveTo>
                      <a:pt x="398" y="0"/>
                    </a:moveTo>
                    <a:cubicBezTo>
                      <a:pt x="247" y="0"/>
                      <a:pt x="247" y="0"/>
                      <a:pt x="247" y="0"/>
                    </a:cubicBezTo>
                    <a:cubicBezTo>
                      <a:pt x="26" y="203"/>
                      <a:pt x="26" y="203"/>
                      <a:pt x="26" y="203"/>
                    </a:cubicBezTo>
                    <a:cubicBezTo>
                      <a:pt x="2" y="224"/>
                      <a:pt x="0" y="261"/>
                      <a:pt x="22" y="285"/>
                    </a:cubicBezTo>
                    <a:cubicBezTo>
                      <a:pt x="34" y="298"/>
                      <a:pt x="49" y="304"/>
                      <a:pt x="65" y="304"/>
                    </a:cubicBezTo>
                    <a:cubicBezTo>
                      <a:pt x="79" y="304"/>
                      <a:pt x="93" y="299"/>
                      <a:pt x="105" y="289"/>
                    </a:cubicBezTo>
                    <a:cubicBezTo>
                      <a:pt x="379" y="38"/>
                      <a:pt x="379" y="38"/>
                      <a:pt x="379" y="38"/>
                    </a:cubicBezTo>
                    <a:cubicBezTo>
                      <a:pt x="390" y="28"/>
                      <a:pt x="396" y="14"/>
                      <a:pt x="398" y="0"/>
                    </a:cubicBezTo>
                  </a:path>
                </a:pathLst>
              </a:custGeom>
              <a:solidFill>
                <a:srgbClr val="AEF4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91" name="ïš1ïďe">
                <a:extLst>
                  <a:ext uri="{FF2B5EF4-FFF2-40B4-BE49-F238E27FC236}">
                    <a16:creationId xmlns:a16="http://schemas.microsoft.com/office/drawing/2014/main" id="{41A5FA81-3AD1-4251-BE70-980811F09C3B}"/>
                  </a:ext>
                </a:extLst>
              </p:cNvPr>
              <p:cNvSpPr/>
              <p:nvPr/>
            </p:nvSpPr>
            <p:spPr bwMode="auto">
              <a:xfrm>
                <a:off x="4309269" y="5505451"/>
                <a:ext cx="300038" cy="255588"/>
              </a:xfrm>
              <a:custGeom>
                <a:avLst/>
                <a:gdLst>
                  <a:gd name="T0" fmla="*/ 159 w 227"/>
                  <a:gd name="T1" fmla="*/ 0 h 193"/>
                  <a:gd name="T2" fmla="*/ 16 w 227"/>
                  <a:gd name="T3" fmla="*/ 130 h 193"/>
                  <a:gd name="T4" fmla="*/ 14 w 227"/>
                  <a:gd name="T5" fmla="*/ 181 h 193"/>
                  <a:gd name="T6" fmla="*/ 41 w 227"/>
                  <a:gd name="T7" fmla="*/ 193 h 193"/>
                  <a:gd name="T8" fmla="*/ 65 w 227"/>
                  <a:gd name="T9" fmla="*/ 184 h 193"/>
                  <a:gd name="T10" fmla="*/ 227 w 227"/>
                  <a:gd name="T11" fmla="*/ 36 h 193"/>
                  <a:gd name="T12" fmla="*/ 159 w 227"/>
                  <a:gd name="T13" fmla="*/ 0 h 193"/>
                  <a:gd name="T14" fmla="*/ 159 w 227"/>
                  <a:gd name="T15" fmla="*/ 0 h 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193">
                    <a:moveTo>
                      <a:pt x="159" y="0"/>
                    </a:moveTo>
                    <a:cubicBezTo>
                      <a:pt x="16" y="130"/>
                      <a:pt x="16" y="130"/>
                      <a:pt x="16" y="130"/>
                    </a:cubicBezTo>
                    <a:cubicBezTo>
                      <a:pt x="1" y="144"/>
                      <a:pt x="0" y="167"/>
                      <a:pt x="14" y="181"/>
                    </a:cubicBezTo>
                    <a:cubicBezTo>
                      <a:pt x="21" y="189"/>
                      <a:pt x="31" y="193"/>
                      <a:pt x="41" y="193"/>
                    </a:cubicBezTo>
                    <a:cubicBezTo>
                      <a:pt x="50" y="193"/>
                      <a:pt x="58" y="190"/>
                      <a:pt x="65" y="184"/>
                    </a:cubicBezTo>
                    <a:cubicBezTo>
                      <a:pt x="227" y="36"/>
                      <a:pt x="227" y="36"/>
                      <a:pt x="227" y="36"/>
                    </a:cubicBezTo>
                    <a:cubicBezTo>
                      <a:pt x="208" y="18"/>
                      <a:pt x="185" y="6"/>
                      <a:pt x="159" y="0"/>
                    </a:cubicBezTo>
                    <a:cubicBezTo>
                      <a:pt x="159" y="0"/>
                      <a:pt x="159" y="0"/>
                      <a:pt x="159" y="0"/>
                    </a:cubicBezTo>
                  </a:path>
                </a:pathLst>
              </a:custGeom>
              <a:solidFill>
                <a:srgbClr val="AEF4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92" name="ïşḻíďê">
                <a:extLst>
                  <a:ext uri="{FF2B5EF4-FFF2-40B4-BE49-F238E27FC236}">
                    <a16:creationId xmlns:a16="http://schemas.microsoft.com/office/drawing/2014/main" id="{49F2596B-9D4A-4957-AE24-E000ED892CC7}"/>
                  </a:ext>
                </a:extLst>
              </p:cNvPr>
              <p:cNvSpPr/>
              <p:nvPr/>
            </p:nvSpPr>
            <p:spPr bwMode="auto">
              <a:xfrm>
                <a:off x="5507832" y="5884864"/>
                <a:ext cx="877888" cy="258763"/>
              </a:xfrm>
              <a:custGeom>
                <a:avLst/>
                <a:gdLst>
                  <a:gd name="T0" fmla="*/ 605 w 664"/>
                  <a:gd name="T1" fmla="*/ 196 h 196"/>
                  <a:gd name="T2" fmla="*/ 647 w 664"/>
                  <a:gd name="T3" fmla="*/ 169 h 196"/>
                  <a:gd name="T4" fmla="*/ 640 w 664"/>
                  <a:gd name="T5" fmla="*/ 55 h 196"/>
                  <a:gd name="T6" fmla="*/ 533 w 664"/>
                  <a:gd name="T7" fmla="*/ 0 h 196"/>
                  <a:gd name="T8" fmla="*/ 45 w 664"/>
                  <a:gd name="T9" fmla="*/ 3 h 196"/>
                  <a:gd name="T10" fmla="*/ 0 w 664"/>
                  <a:gd name="T11" fmla="*/ 48 h 196"/>
                  <a:gd name="T12" fmla="*/ 45 w 664"/>
                  <a:gd name="T13" fmla="*/ 92 h 196"/>
                  <a:gd name="T14" fmla="*/ 45 w 664"/>
                  <a:gd name="T15" fmla="*/ 92 h 196"/>
                  <a:gd name="T16" fmla="*/ 533 w 664"/>
                  <a:gd name="T17" fmla="*/ 90 h 196"/>
                  <a:gd name="T18" fmla="*/ 565 w 664"/>
                  <a:gd name="T19" fmla="*/ 104 h 196"/>
                  <a:gd name="T20" fmla="*/ 564 w 664"/>
                  <a:gd name="T21" fmla="*/ 134 h 196"/>
                  <a:gd name="T22" fmla="*/ 588 w 664"/>
                  <a:gd name="T23" fmla="*/ 193 h 196"/>
                  <a:gd name="T24" fmla="*/ 605 w 664"/>
                  <a:gd name="T2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4" h="196">
                    <a:moveTo>
                      <a:pt x="605" y="196"/>
                    </a:moveTo>
                    <a:cubicBezTo>
                      <a:pt x="623" y="196"/>
                      <a:pt x="639" y="186"/>
                      <a:pt x="647" y="169"/>
                    </a:cubicBezTo>
                    <a:cubicBezTo>
                      <a:pt x="664" y="128"/>
                      <a:pt x="661" y="88"/>
                      <a:pt x="640" y="55"/>
                    </a:cubicBezTo>
                    <a:cubicBezTo>
                      <a:pt x="617" y="21"/>
                      <a:pt x="576" y="0"/>
                      <a:pt x="533" y="0"/>
                    </a:cubicBezTo>
                    <a:cubicBezTo>
                      <a:pt x="316" y="0"/>
                      <a:pt x="47" y="3"/>
                      <a:pt x="45" y="3"/>
                    </a:cubicBezTo>
                    <a:cubicBezTo>
                      <a:pt x="20" y="3"/>
                      <a:pt x="0" y="23"/>
                      <a:pt x="0" y="48"/>
                    </a:cubicBezTo>
                    <a:cubicBezTo>
                      <a:pt x="1" y="72"/>
                      <a:pt x="21" y="92"/>
                      <a:pt x="45" y="92"/>
                    </a:cubicBezTo>
                    <a:cubicBezTo>
                      <a:pt x="45" y="92"/>
                      <a:pt x="45" y="92"/>
                      <a:pt x="45" y="92"/>
                    </a:cubicBezTo>
                    <a:cubicBezTo>
                      <a:pt x="48" y="92"/>
                      <a:pt x="316" y="90"/>
                      <a:pt x="533" y="90"/>
                    </a:cubicBezTo>
                    <a:cubicBezTo>
                      <a:pt x="546" y="90"/>
                      <a:pt x="559" y="96"/>
                      <a:pt x="565" y="104"/>
                    </a:cubicBezTo>
                    <a:cubicBezTo>
                      <a:pt x="570" y="112"/>
                      <a:pt x="570" y="121"/>
                      <a:pt x="564" y="134"/>
                    </a:cubicBezTo>
                    <a:cubicBezTo>
                      <a:pt x="555" y="157"/>
                      <a:pt x="565" y="183"/>
                      <a:pt x="588" y="193"/>
                    </a:cubicBezTo>
                    <a:cubicBezTo>
                      <a:pt x="594" y="195"/>
                      <a:pt x="600" y="196"/>
                      <a:pt x="605" y="196"/>
                    </a:cubicBezTo>
                    <a:close/>
                  </a:path>
                </a:pathLst>
              </a:custGeom>
              <a:solidFill>
                <a:srgbClr val="2C37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93" name="ïŝḷïḓê">
                <a:extLst>
                  <a:ext uri="{FF2B5EF4-FFF2-40B4-BE49-F238E27FC236}">
                    <a16:creationId xmlns:a16="http://schemas.microsoft.com/office/drawing/2014/main" id="{3AFD63A8-0A56-4160-8409-542322260DA6}"/>
                  </a:ext>
                </a:extLst>
              </p:cNvPr>
              <p:cNvSpPr/>
              <p:nvPr/>
            </p:nvSpPr>
            <p:spPr bwMode="auto">
              <a:xfrm>
                <a:off x="5041107" y="5500689"/>
                <a:ext cx="1068388" cy="520700"/>
              </a:xfrm>
              <a:custGeom>
                <a:avLst/>
                <a:gdLst>
                  <a:gd name="T0" fmla="*/ 758 w 807"/>
                  <a:gd name="T1" fmla="*/ 40 h 394"/>
                  <a:gd name="T2" fmla="*/ 690 w 807"/>
                  <a:gd name="T3" fmla="*/ 4 h 394"/>
                  <a:gd name="T4" fmla="*/ 656 w 807"/>
                  <a:gd name="T5" fmla="*/ 0 h 394"/>
                  <a:gd name="T6" fmla="*/ 641 w 807"/>
                  <a:gd name="T7" fmla="*/ 0 h 394"/>
                  <a:gd name="T8" fmla="*/ 491 w 807"/>
                  <a:gd name="T9" fmla="*/ 0 h 394"/>
                  <a:gd name="T10" fmla="*/ 150 w 807"/>
                  <a:gd name="T11" fmla="*/ 0 h 394"/>
                  <a:gd name="T12" fmla="*/ 0 w 807"/>
                  <a:gd name="T13" fmla="*/ 150 h 394"/>
                  <a:gd name="T14" fmla="*/ 0 w 807"/>
                  <a:gd name="T15" fmla="*/ 244 h 394"/>
                  <a:gd name="T16" fmla="*/ 150 w 807"/>
                  <a:gd name="T17" fmla="*/ 394 h 394"/>
                  <a:gd name="T18" fmla="*/ 656 w 807"/>
                  <a:gd name="T19" fmla="*/ 394 h 394"/>
                  <a:gd name="T20" fmla="*/ 807 w 807"/>
                  <a:gd name="T21" fmla="*/ 244 h 394"/>
                  <a:gd name="T22" fmla="*/ 807 w 807"/>
                  <a:gd name="T23" fmla="*/ 150 h 394"/>
                  <a:gd name="T24" fmla="*/ 758 w 807"/>
                  <a:gd name="T25" fmla="*/ 4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7" h="394">
                    <a:moveTo>
                      <a:pt x="758" y="40"/>
                    </a:moveTo>
                    <a:cubicBezTo>
                      <a:pt x="739" y="22"/>
                      <a:pt x="716" y="10"/>
                      <a:pt x="690" y="4"/>
                    </a:cubicBezTo>
                    <a:cubicBezTo>
                      <a:pt x="679" y="1"/>
                      <a:pt x="668" y="0"/>
                      <a:pt x="656" y="0"/>
                    </a:cubicBezTo>
                    <a:cubicBezTo>
                      <a:pt x="641" y="0"/>
                      <a:pt x="641" y="0"/>
                      <a:pt x="641" y="0"/>
                    </a:cubicBezTo>
                    <a:cubicBezTo>
                      <a:pt x="491" y="0"/>
                      <a:pt x="491" y="0"/>
                      <a:pt x="491" y="0"/>
                    </a:cubicBezTo>
                    <a:cubicBezTo>
                      <a:pt x="150" y="0"/>
                      <a:pt x="150" y="0"/>
                      <a:pt x="150" y="0"/>
                    </a:cubicBezTo>
                    <a:cubicBezTo>
                      <a:pt x="67" y="0"/>
                      <a:pt x="0" y="67"/>
                      <a:pt x="0" y="150"/>
                    </a:cubicBezTo>
                    <a:cubicBezTo>
                      <a:pt x="0" y="244"/>
                      <a:pt x="0" y="244"/>
                      <a:pt x="0" y="244"/>
                    </a:cubicBezTo>
                    <a:cubicBezTo>
                      <a:pt x="0" y="327"/>
                      <a:pt x="67" y="394"/>
                      <a:pt x="150" y="394"/>
                    </a:cubicBezTo>
                    <a:cubicBezTo>
                      <a:pt x="656" y="394"/>
                      <a:pt x="656" y="394"/>
                      <a:pt x="656" y="394"/>
                    </a:cubicBezTo>
                    <a:cubicBezTo>
                      <a:pt x="739" y="394"/>
                      <a:pt x="807" y="327"/>
                      <a:pt x="807" y="244"/>
                    </a:cubicBezTo>
                    <a:cubicBezTo>
                      <a:pt x="807" y="150"/>
                      <a:pt x="807" y="150"/>
                      <a:pt x="807" y="150"/>
                    </a:cubicBezTo>
                    <a:cubicBezTo>
                      <a:pt x="807" y="106"/>
                      <a:pt x="788" y="67"/>
                      <a:pt x="758" y="40"/>
                    </a:cubicBezTo>
                  </a:path>
                </a:pathLst>
              </a:custGeom>
              <a:solidFill>
                <a:srgbClr val="8FEA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94" name="işļîďê">
                <a:extLst>
                  <a:ext uri="{FF2B5EF4-FFF2-40B4-BE49-F238E27FC236}">
                    <a16:creationId xmlns:a16="http://schemas.microsoft.com/office/drawing/2014/main" id="{63292032-6F62-458F-80E7-209D9CDF909C}"/>
                  </a:ext>
                </a:extLst>
              </p:cNvPr>
              <p:cNvSpPr/>
              <p:nvPr/>
            </p:nvSpPr>
            <p:spPr bwMode="auto">
              <a:xfrm>
                <a:off x="5744369" y="5505451"/>
                <a:ext cx="300038" cy="255588"/>
              </a:xfrm>
              <a:custGeom>
                <a:avLst/>
                <a:gdLst>
                  <a:gd name="T0" fmla="*/ 159 w 227"/>
                  <a:gd name="T1" fmla="*/ 0 h 193"/>
                  <a:gd name="T2" fmla="*/ 16 w 227"/>
                  <a:gd name="T3" fmla="*/ 130 h 193"/>
                  <a:gd name="T4" fmla="*/ 14 w 227"/>
                  <a:gd name="T5" fmla="*/ 181 h 193"/>
                  <a:gd name="T6" fmla="*/ 40 w 227"/>
                  <a:gd name="T7" fmla="*/ 193 h 193"/>
                  <a:gd name="T8" fmla="*/ 65 w 227"/>
                  <a:gd name="T9" fmla="*/ 184 h 193"/>
                  <a:gd name="T10" fmla="*/ 227 w 227"/>
                  <a:gd name="T11" fmla="*/ 36 h 193"/>
                  <a:gd name="T12" fmla="*/ 198 w 227"/>
                  <a:gd name="T13" fmla="*/ 15 h 193"/>
                  <a:gd name="T14" fmla="*/ 159 w 227"/>
                  <a:gd name="T15" fmla="*/ 0 h 193"/>
                  <a:gd name="T16" fmla="*/ 159 w 227"/>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93">
                    <a:moveTo>
                      <a:pt x="159" y="0"/>
                    </a:moveTo>
                    <a:cubicBezTo>
                      <a:pt x="16" y="130"/>
                      <a:pt x="16" y="130"/>
                      <a:pt x="16" y="130"/>
                    </a:cubicBezTo>
                    <a:cubicBezTo>
                      <a:pt x="1" y="144"/>
                      <a:pt x="0" y="167"/>
                      <a:pt x="14" y="181"/>
                    </a:cubicBezTo>
                    <a:cubicBezTo>
                      <a:pt x="21" y="189"/>
                      <a:pt x="31" y="193"/>
                      <a:pt x="40" y="193"/>
                    </a:cubicBezTo>
                    <a:cubicBezTo>
                      <a:pt x="49" y="193"/>
                      <a:pt x="58" y="190"/>
                      <a:pt x="65" y="184"/>
                    </a:cubicBezTo>
                    <a:cubicBezTo>
                      <a:pt x="227" y="36"/>
                      <a:pt x="227" y="36"/>
                      <a:pt x="227" y="36"/>
                    </a:cubicBezTo>
                    <a:cubicBezTo>
                      <a:pt x="218" y="28"/>
                      <a:pt x="209" y="21"/>
                      <a:pt x="198" y="15"/>
                    </a:cubicBezTo>
                    <a:cubicBezTo>
                      <a:pt x="186" y="8"/>
                      <a:pt x="173" y="3"/>
                      <a:pt x="159" y="0"/>
                    </a:cubicBezTo>
                    <a:cubicBezTo>
                      <a:pt x="159" y="0"/>
                      <a:pt x="159" y="0"/>
                      <a:pt x="159" y="0"/>
                    </a:cubicBezTo>
                  </a:path>
                </a:pathLst>
              </a:custGeom>
              <a:solidFill>
                <a:srgbClr val="AEF4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95" name="îš1ïḑê">
                <a:extLst>
                  <a:ext uri="{FF2B5EF4-FFF2-40B4-BE49-F238E27FC236}">
                    <a16:creationId xmlns:a16="http://schemas.microsoft.com/office/drawing/2014/main" id="{C11C132F-6EBB-4376-86EF-B907B850B775}"/>
                  </a:ext>
                </a:extLst>
              </p:cNvPr>
              <p:cNvSpPr/>
              <p:nvPr/>
            </p:nvSpPr>
            <p:spPr bwMode="auto">
              <a:xfrm>
                <a:off x="3539332" y="5432426"/>
                <a:ext cx="2635250" cy="658813"/>
              </a:xfrm>
              <a:custGeom>
                <a:avLst/>
                <a:gdLst>
                  <a:gd name="T0" fmla="*/ 1794 w 1992"/>
                  <a:gd name="T1" fmla="*/ 7 h 498"/>
                  <a:gd name="T2" fmla="*/ 1289 w 1992"/>
                  <a:gd name="T3" fmla="*/ 0 h 498"/>
                  <a:gd name="T4" fmla="*/ 1286 w 1992"/>
                  <a:gd name="T5" fmla="*/ 0 h 498"/>
                  <a:gd name="T6" fmla="*/ 1088 w 1992"/>
                  <a:gd name="T7" fmla="*/ 183 h 498"/>
                  <a:gd name="T8" fmla="*/ 992 w 1992"/>
                  <a:gd name="T9" fmla="*/ 170 h 498"/>
                  <a:gd name="T10" fmla="*/ 904 w 1992"/>
                  <a:gd name="T11" fmla="*/ 180 h 498"/>
                  <a:gd name="T12" fmla="*/ 710 w 1992"/>
                  <a:gd name="T13" fmla="*/ 7 h 498"/>
                  <a:gd name="T14" fmla="*/ 204 w 1992"/>
                  <a:gd name="T15" fmla="*/ 0 h 498"/>
                  <a:gd name="T16" fmla="*/ 201 w 1992"/>
                  <a:gd name="T17" fmla="*/ 0 h 498"/>
                  <a:gd name="T18" fmla="*/ 3 w 1992"/>
                  <a:gd name="T19" fmla="*/ 197 h 498"/>
                  <a:gd name="T20" fmla="*/ 2 w 1992"/>
                  <a:gd name="T21" fmla="*/ 291 h 498"/>
                  <a:gd name="T22" fmla="*/ 198 w 1992"/>
                  <a:gd name="T23" fmla="*/ 492 h 498"/>
                  <a:gd name="T24" fmla="*/ 704 w 1992"/>
                  <a:gd name="T25" fmla="*/ 498 h 498"/>
                  <a:gd name="T26" fmla="*/ 706 w 1992"/>
                  <a:gd name="T27" fmla="*/ 498 h 498"/>
                  <a:gd name="T28" fmla="*/ 905 w 1992"/>
                  <a:gd name="T29" fmla="*/ 302 h 498"/>
                  <a:gd name="T30" fmla="*/ 905 w 1992"/>
                  <a:gd name="T31" fmla="*/ 286 h 498"/>
                  <a:gd name="T32" fmla="*/ 992 w 1992"/>
                  <a:gd name="T33" fmla="*/ 272 h 498"/>
                  <a:gd name="T34" fmla="*/ 1086 w 1992"/>
                  <a:gd name="T35" fmla="*/ 288 h 498"/>
                  <a:gd name="T36" fmla="*/ 1086 w 1992"/>
                  <a:gd name="T37" fmla="*/ 291 h 498"/>
                  <a:gd name="T38" fmla="*/ 1282 w 1992"/>
                  <a:gd name="T39" fmla="*/ 492 h 498"/>
                  <a:gd name="T40" fmla="*/ 1788 w 1992"/>
                  <a:gd name="T41" fmla="*/ 498 h 498"/>
                  <a:gd name="T42" fmla="*/ 1791 w 1992"/>
                  <a:gd name="T43" fmla="*/ 498 h 498"/>
                  <a:gd name="T44" fmla="*/ 1990 w 1992"/>
                  <a:gd name="T45" fmla="*/ 302 h 498"/>
                  <a:gd name="T46" fmla="*/ 1991 w 1992"/>
                  <a:gd name="T47" fmla="*/ 208 h 498"/>
                  <a:gd name="T48" fmla="*/ 1794 w 1992"/>
                  <a:gd name="T49" fmla="*/ 7 h 498"/>
                  <a:gd name="T50" fmla="*/ 808 w 1992"/>
                  <a:gd name="T51" fmla="*/ 301 h 498"/>
                  <a:gd name="T52" fmla="*/ 706 w 1992"/>
                  <a:gd name="T53" fmla="*/ 401 h 498"/>
                  <a:gd name="T54" fmla="*/ 199 w 1992"/>
                  <a:gd name="T55" fmla="*/ 395 h 498"/>
                  <a:gd name="T56" fmla="*/ 99 w 1992"/>
                  <a:gd name="T57" fmla="*/ 292 h 498"/>
                  <a:gd name="T58" fmla="*/ 100 w 1992"/>
                  <a:gd name="T59" fmla="*/ 198 h 498"/>
                  <a:gd name="T60" fmla="*/ 201 w 1992"/>
                  <a:gd name="T61" fmla="*/ 97 h 498"/>
                  <a:gd name="T62" fmla="*/ 709 w 1992"/>
                  <a:gd name="T63" fmla="*/ 104 h 498"/>
                  <a:gd name="T64" fmla="*/ 809 w 1992"/>
                  <a:gd name="T65" fmla="*/ 207 h 498"/>
                  <a:gd name="T66" fmla="*/ 808 w 1992"/>
                  <a:gd name="T67" fmla="*/ 301 h 498"/>
                  <a:gd name="T68" fmla="*/ 1893 w 1992"/>
                  <a:gd name="T69" fmla="*/ 301 h 498"/>
                  <a:gd name="T70" fmla="*/ 1791 w 1992"/>
                  <a:gd name="T71" fmla="*/ 401 h 498"/>
                  <a:gd name="T72" fmla="*/ 1284 w 1992"/>
                  <a:gd name="T73" fmla="*/ 395 h 498"/>
                  <a:gd name="T74" fmla="*/ 1183 w 1992"/>
                  <a:gd name="T75" fmla="*/ 292 h 498"/>
                  <a:gd name="T76" fmla="*/ 1184 w 1992"/>
                  <a:gd name="T77" fmla="*/ 198 h 498"/>
                  <a:gd name="T78" fmla="*/ 1286 w 1992"/>
                  <a:gd name="T79" fmla="*/ 97 h 498"/>
                  <a:gd name="T80" fmla="*/ 1793 w 1992"/>
                  <a:gd name="T81" fmla="*/ 104 h 498"/>
                  <a:gd name="T82" fmla="*/ 1894 w 1992"/>
                  <a:gd name="T83" fmla="*/ 207 h 498"/>
                  <a:gd name="T84" fmla="*/ 1893 w 1992"/>
                  <a:gd name="T85" fmla="*/ 30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2" h="498">
                    <a:moveTo>
                      <a:pt x="1794" y="7"/>
                    </a:moveTo>
                    <a:cubicBezTo>
                      <a:pt x="1289" y="0"/>
                      <a:pt x="1289" y="0"/>
                      <a:pt x="1289" y="0"/>
                    </a:cubicBezTo>
                    <a:cubicBezTo>
                      <a:pt x="1286" y="0"/>
                      <a:pt x="1286" y="0"/>
                      <a:pt x="1286" y="0"/>
                    </a:cubicBezTo>
                    <a:cubicBezTo>
                      <a:pt x="1183" y="0"/>
                      <a:pt x="1097" y="81"/>
                      <a:pt x="1088" y="183"/>
                    </a:cubicBezTo>
                    <a:cubicBezTo>
                      <a:pt x="1062" y="176"/>
                      <a:pt x="1028" y="170"/>
                      <a:pt x="992" y="170"/>
                    </a:cubicBezTo>
                    <a:cubicBezTo>
                      <a:pt x="957" y="170"/>
                      <a:pt x="928" y="174"/>
                      <a:pt x="904" y="180"/>
                    </a:cubicBezTo>
                    <a:cubicBezTo>
                      <a:pt x="892" y="83"/>
                      <a:pt x="810" y="8"/>
                      <a:pt x="710" y="7"/>
                    </a:cubicBezTo>
                    <a:cubicBezTo>
                      <a:pt x="204" y="0"/>
                      <a:pt x="204" y="0"/>
                      <a:pt x="204" y="0"/>
                    </a:cubicBezTo>
                    <a:cubicBezTo>
                      <a:pt x="201" y="0"/>
                      <a:pt x="201" y="0"/>
                      <a:pt x="201" y="0"/>
                    </a:cubicBezTo>
                    <a:cubicBezTo>
                      <a:pt x="93" y="0"/>
                      <a:pt x="4" y="88"/>
                      <a:pt x="3" y="197"/>
                    </a:cubicBezTo>
                    <a:cubicBezTo>
                      <a:pt x="2" y="291"/>
                      <a:pt x="2" y="291"/>
                      <a:pt x="2" y="291"/>
                    </a:cubicBezTo>
                    <a:cubicBezTo>
                      <a:pt x="0" y="400"/>
                      <a:pt x="88" y="490"/>
                      <a:pt x="198" y="492"/>
                    </a:cubicBezTo>
                    <a:cubicBezTo>
                      <a:pt x="704" y="498"/>
                      <a:pt x="704" y="498"/>
                      <a:pt x="704" y="498"/>
                    </a:cubicBezTo>
                    <a:cubicBezTo>
                      <a:pt x="706" y="498"/>
                      <a:pt x="706" y="498"/>
                      <a:pt x="706" y="498"/>
                    </a:cubicBezTo>
                    <a:cubicBezTo>
                      <a:pt x="814" y="498"/>
                      <a:pt x="904" y="410"/>
                      <a:pt x="905" y="302"/>
                    </a:cubicBezTo>
                    <a:cubicBezTo>
                      <a:pt x="905" y="286"/>
                      <a:pt x="905" y="286"/>
                      <a:pt x="905" y="286"/>
                    </a:cubicBezTo>
                    <a:cubicBezTo>
                      <a:pt x="920" y="280"/>
                      <a:pt x="949" y="272"/>
                      <a:pt x="992" y="272"/>
                    </a:cubicBezTo>
                    <a:cubicBezTo>
                      <a:pt x="1030" y="272"/>
                      <a:pt x="1064" y="281"/>
                      <a:pt x="1086" y="288"/>
                    </a:cubicBezTo>
                    <a:cubicBezTo>
                      <a:pt x="1086" y="291"/>
                      <a:pt x="1086" y="291"/>
                      <a:pt x="1086" y="291"/>
                    </a:cubicBezTo>
                    <a:cubicBezTo>
                      <a:pt x="1085" y="400"/>
                      <a:pt x="1173" y="490"/>
                      <a:pt x="1282" y="492"/>
                    </a:cubicBezTo>
                    <a:cubicBezTo>
                      <a:pt x="1788" y="498"/>
                      <a:pt x="1788" y="498"/>
                      <a:pt x="1788" y="498"/>
                    </a:cubicBezTo>
                    <a:cubicBezTo>
                      <a:pt x="1791" y="498"/>
                      <a:pt x="1791" y="498"/>
                      <a:pt x="1791" y="498"/>
                    </a:cubicBezTo>
                    <a:cubicBezTo>
                      <a:pt x="1899" y="498"/>
                      <a:pt x="1988" y="410"/>
                      <a:pt x="1990" y="302"/>
                    </a:cubicBezTo>
                    <a:cubicBezTo>
                      <a:pt x="1991" y="208"/>
                      <a:pt x="1991" y="208"/>
                      <a:pt x="1991" y="208"/>
                    </a:cubicBezTo>
                    <a:cubicBezTo>
                      <a:pt x="1992" y="98"/>
                      <a:pt x="1904" y="8"/>
                      <a:pt x="1794" y="7"/>
                    </a:cubicBezTo>
                    <a:close/>
                    <a:moveTo>
                      <a:pt x="808" y="301"/>
                    </a:moveTo>
                    <a:cubicBezTo>
                      <a:pt x="807" y="356"/>
                      <a:pt x="762" y="401"/>
                      <a:pt x="706" y="401"/>
                    </a:cubicBezTo>
                    <a:cubicBezTo>
                      <a:pt x="199" y="395"/>
                      <a:pt x="199" y="395"/>
                      <a:pt x="199" y="395"/>
                    </a:cubicBezTo>
                    <a:cubicBezTo>
                      <a:pt x="143" y="394"/>
                      <a:pt x="98" y="348"/>
                      <a:pt x="99" y="292"/>
                    </a:cubicBezTo>
                    <a:cubicBezTo>
                      <a:pt x="100" y="198"/>
                      <a:pt x="100" y="198"/>
                      <a:pt x="100" y="198"/>
                    </a:cubicBezTo>
                    <a:cubicBezTo>
                      <a:pt x="100" y="142"/>
                      <a:pt x="146" y="97"/>
                      <a:pt x="201" y="97"/>
                    </a:cubicBezTo>
                    <a:cubicBezTo>
                      <a:pt x="709" y="104"/>
                      <a:pt x="709" y="104"/>
                      <a:pt x="709" y="104"/>
                    </a:cubicBezTo>
                    <a:cubicBezTo>
                      <a:pt x="765" y="104"/>
                      <a:pt x="810" y="151"/>
                      <a:pt x="809" y="207"/>
                    </a:cubicBezTo>
                    <a:lnTo>
                      <a:pt x="808" y="301"/>
                    </a:lnTo>
                    <a:close/>
                    <a:moveTo>
                      <a:pt x="1893" y="301"/>
                    </a:moveTo>
                    <a:cubicBezTo>
                      <a:pt x="1892" y="356"/>
                      <a:pt x="1846" y="401"/>
                      <a:pt x="1791" y="401"/>
                    </a:cubicBezTo>
                    <a:cubicBezTo>
                      <a:pt x="1284" y="395"/>
                      <a:pt x="1284" y="395"/>
                      <a:pt x="1284" y="395"/>
                    </a:cubicBezTo>
                    <a:cubicBezTo>
                      <a:pt x="1228" y="394"/>
                      <a:pt x="1182" y="348"/>
                      <a:pt x="1183" y="292"/>
                    </a:cubicBezTo>
                    <a:cubicBezTo>
                      <a:pt x="1184" y="198"/>
                      <a:pt x="1184" y="198"/>
                      <a:pt x="1184" y="198"/>
                    </a:cubicBezTo>
                    <a:cubicBezTo>
                      <a:pt x="1185" y="142"/>
                      <a:pt x="1231" y="97"/>
                      <a:pt x="1286" y="97"/>
                    </a:cubicBezTo>
                    <a:cubicBezTo>
                      <a:pt x="1793" y="104"/>
                      <a:pt x="1793" y="104"/>
                      <a:pt x="1793" y="104"/>
                    </a:cubicBezTo>
                    <a:cubicBezTo>
                      <a:pt x="1849" y="104"/>
                      <a:pt x="1894" y="151"/>
                      <a:pt x="1894" y="207"/>
                    </a:cubicBezTo>
                    <a:lnTo>
                      <a:pt x="1893" y="301"/>
                    </a:lnTo>
                    <a:close/>
                  </a:path>
                </a:pathLst>
              </a:custGeom>
              <a:solidFill>
                <a:srgbClr val="2C37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96" name="ïṩľîḓê">
                <a:extLst>
                  <a:ext uri="{FF2B5EF4-FFF2-40B4-BE49-F238E27FC236}">
                    <a16:creationId xmlns:a16="http://schemas.microsoft.com/office/drawing/2014/main" id="{901333A1-639D-43C4-84A9-E7EC17BDF7A5}"/>
                  </a:ext>
                </a:extLst>
              </p:cNvPr>
              <p:cNvSpPr/>
              <p:nvPr/>
            </p:nvSpPr>
            <p:spPr bwMode="auto">
              <a:xfrm>
                <a:off x="4593432" y="5876926"/>
                <a:ext cx="520700" cy="107950"/>
              </a:xfrm>
              <a:custGeom>
                <a:avLst/>
                <a:gdLst>
                  <a:gd name="T0" fmla="*/ 354 w 394"/>
                  <a:gd name="T1" fmla="*/ 81 h 81"/>
                  <a:gd name="T2" fmla="*/ 40 w 394"/>
                  <a:gd name="T3" fmla="*/ 81 h 81"/>
                  <a:gd name="T4" fmla="*/ 0 w 394"/>
                  <a:gd name="T5" fmla="*/ 40 h 81"/>
                  <a:gd name="T6" fmla="*/ 40 w 394"/>
                  <a:gd name="T7" fmla="*/ 0 h 81"/>
                  <a:gd name="T8" fmla="*/ 354 w 394"/>
                  <a:gd name="T9" fmla="*/ 0 h 81"/>
                  <a:gd name="T10" fmla="*/ 394 w 394"/>
                  <a:gd name="T11" fmla="*/ 40 h 81"/>
                  <a:gd name="T12" fmla="*/ 354 w 3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94" h="81">
                    <a:moveTo>
                      <a:pt x="354" y="81"/>
                    </a:moveTo>
                    <a:cubicBezTo>
                      <a:pt x="40" y="81"/>
                      <a:pt x="40" y="81"/>
                      <a:pt x="40" y="81"/>
                    </a:cubicBezTo>
                    <a:cubicBezTo>
                      <a:pt x="18" y="81"/>
                      <a:pt x="0" y="62"/>
                      <a:pt x="0" y="40"/>
                    </a:cubicBezTo>
                    <a:cubicBezTo>
                      <a:pt x="0" y="18"/>
                      <a:pt x="18" y="0"/>
                      <a:pt x="40" y="0"/>
                    </a:cubicBezTo>
                    <a:cubicBezTo>
                      <a:pt x="354" y="0"/>
                      <a:pt x="354" y="0"/>
                      <a:pt x="354" y="0"/>
                    </a:cubicBezTo>
                    <a:cubicBezTo>
                      <a:pt x="376" y="0"/>
                      <a:pt x="394" y="18"/>
                      <a:pt x="394" y="40"/>
                    </a:cubicBezTo>
                    <a:cubicBezTo>
                      <a:pt x="394" y="62"/>
                      <a:pt x="376" y="81"/>
                      <a:pt x="354" y="81"/>
                    </a:cubicBezTo>
                    <a:close/>
                  </a:path>
                </a:pathLst>
              </a:custGeom>
              <a:solidFill>
                <a:srgbClr val="2C37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97" name="ïṣḷiḓê">
                <a:extLst>
                  <a:ext uri="{FF2B5EF4-FFF2-40B4-BE49-F238E27FC236}">
                    <a16:creationId xmlns:a16="http://schemas.microsoft.com/office/drawing/2014/main" id="{6720EEE3-F8A1-4A79-9975-BC6529B0B2F8}"/>
                  </a:ext>
                </a:extLst>
              </p:cNvPr>
              <p:cNvSpPr/>
              <p:nvPr/>
            </p:nvSpPr>
            <p:spPr bwMode="auto">
              <a:xfrm>
                <a:off x="5747544" y="5345114"/>
                <a:ext cx="484188" cy="484188"/>
              </a:xfrm>
              <a:custGeom>
                <a:avLst/>
                <a:gdLst>
                  <a:gd name="T0" fmla="*/ 179 w 366"/>
                  <a:gd name="T1" fmla="*/ 365 h 366"/>
                  <a:gd name="T2" fmla="*/ 151 w 366"/>
                  <a:gd name="T3" fmla="*/ 216 h 366"/>
                  <a:gd name="T4" fmla="*/ 1 w 366"/>
                  <a:gd name="T5" fmla="*/ 187 h 366"/>
                  <a:gd name="T6" fmla="*/ 145 w 366"/>
                  <a:gd name="T7" fmla="*/ 145 h 366"/>
                  <a:gd name="T8" fmla="*/ 188 w 366"/>
                  <a:gd name="T9" fmla="*/ 1 h 366"/>
                  <a:gd name="T10" fmla="*/ 221 w 366"/>
                  <a:gd name="T11" fmla="*/ 146 h 366"/>
                  <a:gd name="T12" fmla="*/ 365 w 366"/>
                  <a:gd name="T13" fmla="*/ 178 h 366"/>
                  <a:gd name="T14" fmla="*/ 218 w 366"/>
                  <a:gd name="T15" fmla="*/ 219 h 366"/>
                  <a:gd name="T16" fmla="*/ 179 w 366"/>
                  <a:gd name="T17" fmla="*/ 36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366">
                    <a:moveTo>
                      <a:pt x="179" y="365"/>
                    </a:moveTo>
                    <a:cubicBezTo>
                      <a:pt x="168" y="366"/>
                      <a:pt x="174" y="239"/>
                      <a:pt x="151" y="216"/>
                    </a:cubicBezTo>
                    <a:cubicBezTo>
                      <a:pt x="127" y="192"/>
                      <a:pt x="0" y="198"/>
                      <a:pt x="1" y="187"/>
                    </a:cubicBezTo>
                    <a:cubicBezTo>
                      <a:pt x="2" y="177"/>
                      <a:pt x="121" y="169"/>
                      <a:pt x="145" y="145"/>
                    </a:cubicBezTo>
                    <a:cubicBezTo>
                      <a:pt x="169" y="121"/>
                      <a:pt x="178" y="2"/>
                      <a:pt x="188" y="1"/>
                    </a:cubicBezTo>
                    <a:cubicBezTo>
                      <a:pt x="199" y="0"/>
                      <a:pt x="198" y="123"/>
                      <a:pt x="221" y="146"/>
                    </a:cubicBezTo>
                    <a:cubicBezTo>
                      <a:pt x="243" y="169"/>
                      <a:pt x="366" y="167"/>
                      <a:pt x="365" y="178"/>
                    </a:cubicBezTo>
                    <a:cubicBezTo>
                      <a:pt x="365" y="188"/>
                      <a:pt x="243" y="194"/>
                      <a:pt x="218" y="219"/>
                    </a:cubicBezTo>
                    <a:cubicBezTo>
                      <a:pt x="194" y="243"/>
                      <a:pt x="189" y="364"/>
                      <a:pt x="179" y="36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98" name="íšḷîḑe">
                <a:extLst>
                  <a:ext uri="{FF2B5EF4-FFF2-40B4-BE49-F238E27FC236}">
                    <a16:creationId xmlns:a16="http://schemas.microsoft.com/office/drawing/2014/main" id="{836D39CC-2BE7-4A27-9053-AEDB82C286E0}"/>
                  </a:ext>
                </a:extLst>
              </p:cNvPr>
              <p:cNvSpPr/>
              <p:nvPr/>
            </p:nvSpPr>
            <p:spPr bwMode="auto">
              <a:xfrm>
                <a:off x="6447632" y="2065339"/>
                <a:ext cx="1671638" cy="1171575"/>
              </a:xfrm>
              <a:custGeom>
                <a:avLst/>
                <a:gdLst>
                  <a:gd name="T0" fmla="*/ 184 w 1263"/>
                  <a:gd name="T1" fmla="*/ 744 h 886"/>
                  <a:gd name="T2" fmla="*/ 0 w 1263"/>
                  <a:gd name="T3" fmla="*/ 437 h 886"/>
                  <a:gd name="T4" fmla="*/ 632 w 1263"/>
                  <a:gd name="T5" fmla="*/ 0 h 886"/>
                  <a:gd name="T6" fmla="*/ 1263 w 1263"/>
                  <a:gd name="T7" fmla="*/ 437 h 886"/>
                  <a:gd name="T8" fmla="*/ 632 w 1263"/>
                  <a:gd name="T9" fmla="*/ 873 h 886"/>
                  <a:gd name="T10" fmla="*/ 300 w 1263"/>
                  <a:gd name="T11" fmla="*/ 808 h 886"/>
                  <a:gd name="T12" fmla="*/ 53 w 1263"/>
                  <a:gd name="T13" fmla="*/ 812 h 886"/>
                  <a:gd name="T14" fmla="*/ 184 w 1263"/>
                  <a:gd name="T15" fmla="*/ 744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3" h="886">
                    <a:moveTo>
                      <a:pt x="184" y="744"/>
                    </a:moveTo>
                    <a:cubicBezTo>
                      <a:pt x="70" y="665"/>
                      <a:pt x="0" y="557"/>
                      <a:pt x="0" y="437"/>
                    </a:cubicBezTo>
                    <a:cubicBezTo>
                      <a:pt x="0" y="195"/>
                      <a:pt x="283" y="0"/>
                      <a:pt x="632" y="0"/>
                    </a:cubicBezTo>
                    <a:cubicBezTo>
                      <a:pt x="980" y="0"/>
                      <a:pt x="1263" y="195"/>
                      <a:pt x="1263" y="437"/>
                    </a:cubicBezTo>
                    <a:cubicBezTo>
                      <a:pt x="1263" y="678"/>
                      <a:pt x="980" y="873"/>
                      <a:pt x="632" y="873"/>
                    </a:cubicBezTo>
                    <a:cubicBezTo>
                      <a:pt x="510" y="873"/>
                      <a:pt x="396" y="849"/>
                      <a:pt x="300" y="808"/>
                    </a:cubicBezTo>
                    <a:cubicBezTo>
                      <a:pt x="175" y="886"/>
                      <a:pt x="53" y="812"/>
                      <a:pt x="53" y="812"/>
                    </a:cubicBezTo>
                    <a:cubicBezTo>
                      <a:pt x="135" y="812"/>
                      <a:pt x="169" y="774"/>
                      <a:pt x="184" y="744"/>
                    </a:cubicBezTo>
                    <a:close/>
                  </a:path>
                </a:pathLst>
              </a:custGeom>
              <a:solidFill>
                <a:srgbClr val="BFE2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899" name="ï$ľiďè">
                <a:extLst>
                  <a:ext uri="{FF2B5EF4-FFF2-40B4-BE49-F238E27FC236}">
                    <a16:creationId xmlns:a16="http://schemas.microsoft.com/office/drawing/2014/main" id="{5B0D0B74-33F2-44FC-AD9E-2508CE80076C}"/>
                  </a:ext>
                </a:extLst>
              </p:cNvPr>
              <p:cNvSpPr/>
              <p:nvPr/>
            </p:nvSpPr>
            <p:spPr bwMode="auto">
              <a:xfrm>
                <a:off x="7500144" y="2508251"/>
                <a:ext cx="219075" cy="219075"/>
              </a:xfrm>
              <a:prstGeom prst="ellipse">
                <a:avLst/>
              </a:pr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00" name="î$ḻidê">
                <a:extLst>
                  <a:ext uri="{FF2B5EF4-FFF2-40B4-BE49-F238E27FC236}">
                    <a16:creationId xmlns:a16="http://schemas.microsoft.com/office/drawing/2014/main" id="{FFA90A6E-CF8C-4582-BA0E-23464EED1DB3}"/>
                  </a:ext>
                </a:extLst>
              </p:cNvPr>
              <p:cNvSpPr/>
              <p:nvPr/>
            </p:nvSpPr>
            <p:spPr bwMode="auto">
              <a:xfrm>
                <a:off x="7133432" y="2508251"/>
                <a:ext cx="219075" cy="219075"/>
              </a:xfrm>
              <a:prstGeom prst="ellipse">
                <a:avLst/>
              </a:pr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01" name="iṧliḑé">
                <a:extLst>
                  <a:ext uri="{FF2B5EF4-FFF2-40B4-BE49-F238E27FC236}">
                    <a16:creationId xmlns:a16="http://schemas.microsoft.com/office/drawing/2014/main" id="{314DA088-C4EF-441A-B506-B322E927A4B1}"/>
                  </a:ext>
                </a:extLst>
              </p:cNvPr>
              <p:cNvSpPr/>
              <p:nvPr/>
            </p:nvSpPr>
            <p:spPr bwMode="auto">
              <a:xfrm>
                <a:off x="6766719" y="2508251"/>
                <a:ext cx="219075" cy="219075"/>
              </a:xfrm>
              <a:prstGeom prst="ellipse">
                <a:avLst/>
              </a:pr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02" name="î$ḻïďe">
                <a:extLst>
                  <a:ext uri="{FF2B5EF4-FFF2-40B4-BE49-F238E27FC236}">
                    <a16:creationId xmlns:a16="http://schemas.microsoft.com/office/drawing/2014/main" id="{F0F8A9D5-0F33-4A3E-A50F-0432DE624EED}"/>
                  </a:ext>
                </a:extLst>
              </p:cNvPr>
              <p:cNvSpPr/>
              <p:nvPr/>
            </p:nvSpPr>
            <p:spPr bwMode="auto">
              <a:xfrm>
                <a:off x="7131844" y="1565276"/>
                <a:ext cx="1738313" cy="1220788"/>
              </a:xfrm>
              <a:custGeom>
                <a:avLst/>
                <a:gdLst>
                  <a:gd name="T0" fmla="*/ 1123 w 1314"/>
                  <a:gd name="T1" fmla="*/ 775 h 923"/>
                  <a:gd name="T2" fmla="*/ 1314 w 1314"/>
                  <a:gd name="T3" fmla="*/ 454 h 923"/>
                  <a:gd name="T4" fmla="*/ 657 w 1314"/>
                  <a:gd name="T5" fmla="*/ 0 h 923"/>
                  <a:gd name="T6" fmla="*/ 0 w 1314"/>
                  <a:gd name="T7" fmla="*/ 454 h 923"/>
                  <a:gd name="T8" fmla="*/ 657 w 1314"/>
                  <a:gd name="T9" fmla="*/ 909 h 923"/>
                  <a:gd name="T10" fmla="*/ 1002 w 1314"/>
                  <a:gd name="T11" fmla="*/ 841 h 923"/>
                  <a:gd name="T12" fmla="*/ 1259 w 1314"/>
                  <a:gd name="T13" fmla="*/ 846 h 923"/>
                  <a:gd name="T14" fmla="*/ 1123 w 1314"/>
                  <a:gd name="T15" fmla="*/ 775 h 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4" h="923">
                    <a:moveTo>
                      <a:pt x="1123" y="775"/>
                    </a:moveTo>
                    <a:cubicBezTo>
                      <a:pt x="1241" y="692"/>
                      <a:pt x="1314" y="579"/>
                      <a:pt x="1314" y="454"/>
                    </a:cubicBezTo>
                    <a:cubicBezTo>
                      <a:pt x="1314" y="203"/>
                      <a:pt x="1020" y="0"/>
                      <a:pt x="657" y="0"/>
                    </a:cubicBezTo>
                    <a:cubicBezTo>
                      <a:pt x="294" y="0"/>
                      <a:pt x="0" y="203"/>
                      <a:pt x="0" y="454"/>
                    </a:cubicBezTo>
                    <a:cubicBezTo>
                      <a:pt x="0" y="705"/>
                      <a:pt x="294" y="909"/>
                      <a:pt x="657" y="909"/>
                    </a:cubicBezTo>
                    <a:cubicBezTo>
                      <a:pt x="784" y="909"/>
                      <a:pt x="902" y="884"/>
                      <a:pt x="1002" y="841"/>
                    </a:cubicBezTo>
                    <a:cubicBezTo>
                      <a:pt x="1133" y="923"/>
                      <a:pt x="1259" y="846"/>
                      <a:pt x="1259" y="846"/>
                    </a:cubicBezTo>
                    <a:cubicBezTo>
                      <a:pt x="1174" y="846"/>
                      <a:pt x="1139" y="806"/>
                      <a:pt x="1123" y="775"/>
                    </a:cubicBezTo>
                    <a:close/>
                  </a:path>
                </a:pathLst>
              </a:custGeom>
              <a:solidFill>
                <a:srgbClr val="EF840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03" name="iş1îde">
                <a:extLst>
                  <a:ext uri="{FF2B5EF4-FFF2-40B4-BE49-F238E27FC236}">
                    <a16:creationId xmlns:a16="http://schemas.microsoft.com/office/drawing/2014/main" id="{B8EA7379-151E-4D90-8991-16597517477A}"/>
                  </a:ext>
                </a:extLst>
              </p:cNvPr>
              <p:cNvSpPr/>
              <p:nvPr/>
            </p:nvSpPr>
            <p:spPr bwMode="auto">
              <a:xfrm>
                <a:off x="7547769" y="2027239"/>
                <a:ext cx="228600" cy="228600"/>
              </a:xfrm>
              <a:prstGeom prst="ellipse">
                <a:avLst/>
              </a:pr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04" name="íslïďè">
                <a:extLst>
                  <a:ext uri="{FF2B5EF4-FFF2-40B4-BE49-F238E27FC236}">
                    <a16:creationId xmlns:a16="http://schemas.microsoft.com/office/drawing/2014/main" id="{4505D02C-E653-4784-B575-C13E7D632F69}"/>
                  </a:ext>
                </a:extLst>
              </p:cNvPr>
              <p:cNvSpPr/>
              <p:nvPr/>
            </p:nvSpPr>
            <p:spPr bwMode="auto">
              <a:xfrm>
                <a:off x="7928769" y="2027239"/>
                <a:ext cx="230188" cy="228600"/>
              </a:xfrm>
              <a:prstGeom prst="ellipse">
                <a:avLst/>
              </a:pr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05" name="îṥľïḋé">
                <a:extLst>
                  <a:ext uri="{FF2B5EF4-FFF2-40B4-BE49-F238E27FC236}">
                    <a16:creationId xmlns:a16="http://schemas.microsoft.com/office/drawing/2014/main" id="{275D57D3-E8BE-4AD4-B1A2-22C32E274811}"/>
                  </a:ext>
                </a:extLst>
              </p:cNvPr>
              <p:cNvSpPr/>
              <p:nvPr/>
            </p:nvSpPr>
            <p:spPr bwMode="auto">
              <a:xfrm>
                <a:off x="8309769" y="2027239"/>
                <a:ext cx="230188" cy="228600"/>
              </a:xfrm>
              <a:prstGeom prst="ellipse">
                <a:avLst/>
              </a:pr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06" name="ïšľïďê">
                <a:extLst>
                  <a:ext uri="{FF2B5EF4-FFF2-40B4-BE49-F238E27FC236}">
                    <a16:creationId xmlns:a16="http://schemas.microsoft.com/office/drawing/2014/main" id="{BC1BC2D1-107C-4F61-96F4-EE97ED40388C}"/>
                  </a:ext>
                </a:extLst>
              </p:cNvPr>
              <p:cNvSpPr/>
              <p:nvPr/>
            </p:nvSpPr>
            <p:spPr bwMode="auto">
              <a:xfrm>
                <a:off x="3729832" y="1184276"/>
                <a:ext cx="1081088" cy="1085850"/>
              </a:xfrm>
              <a:custGeom>
                <a:avLst/>
                <a:gdLst>
                  <a:gd name="T0" fmla="*/ 570 w 818"/>
                  <a:gd name="T1" fmla="*/ 788 h 821"/>
                  <a:gd name="T2" fmla="*/ 608 w 818"/>
                  <a:gd name="T3" fmla="*/ 770 h 821"/>
                  <a:gd name="T4" fmla="*/ 644 w 818"/>
                  <a:gd name="T5" fmla="*/ 747 h 821"/>
                  <a:gd name="T6" fmla="*/ 632 w 818"/>
                  <a:gd name="T7" fmla="*/ 654 h 821"/>
                  <a:gd name="T8" fmla="*/ 667 w 818"/>
                  <a:gd name="T9" fmla="*/ 617 h 821"/>
                  <a:gd name="T10" fmla="*/ 761 w 818"/>
                  <a:gd name="T11" fmla="*/ 622 h 821"/>
                  <a:gd name="T12" fmla="*/ 797 w 818"/>
                  <a:gd name="T13" fmla="*/ 545 h 821"/>
                  <a:gd name="T14" fmla="*/ 732 w 818"/>
                  <a:gd name="T15" fmla="*/ 476 h 821"/>
                  <a:gd name="T16" fmla="*/ 739 w 818"/>
                  <a:gd name="T17" fmla="*/ 426 h 821"/>
                  <a:gd name="T18" fmla="*/ 818 w 818"/>
                  <a:gd name="T19" fmla="*/ 375 h 821"/>
                  <a:gd name="T20" fmla="*/ 802 w 818"/>
                  <a:gd name="T21" fmla="*/ 292 h 821"/>
                  <a:gd name="T22" fmla="*/ 709 w 818"/>
                  <a:gd name="T23" fmla="*/ 274 h 821"/>
                  <a:gd name="T24" fmla="*/ 698 w 818"/>
                  <a:gd name="T25" fmla="*/ 251 h 821"/>
                  <a:gd name="T26" fmla="*/ 685 w 818"/>
                  <a:gd name="T27" fmla="*/ 229 h 821"/>
                  <a:gd name="T28" fmla="*/ 719 w 818"/>
                  <a:gd name="T29" fmla="*/ 141 h 821"/>
                  <a:gd name="T30" fmla="*/ 657 w 818"/>
                  <a:gd name="T31" fmla="*/ 83 h 821"/>
                  <a:gd name="T32" fmla="*/ 571 w 818"/>
                  <a:gd name="T33" fmla="*/ 124 h 821"/>
                  <a:gd name="T34" fmla="*/ 525 w 818"/>
                  <a:gd name="T35" fmla="*/ 102 h 821"/>
                  <a:gd name="T36" fmla="*/ 501 w 818"/>
                  <a:gd name="T37" fmla="*/ 11 h 821"/>
                  <a:gd name="T38" fmla="*/ 417 w 818"/>
                  <a:gd name="T39" fmla="*/ 0 h 821"/>
                  <a:gd name="T40" fmla="*/ 372 w 818"/>
                  <a:gd name="T41" fmla="*/ 83 h 821"/>
                  <a:gd name="T42" fmla="*/ 322 w 818"/>
                  <a:gd name="T43" fmla="*/ 93 h 821"/>
                  <a:gd name="T44" fmla="*/ 249 w 818"/>
                  <a:gd name="T45" fmla="*/ 33 h 821"/>
                  <a:gd name="T46" fmla="*/ 210 w 818"/>
                  <a:gd name="T47" fmla="*/ 52 h 821"/>
                  <a:gd name="T48" fmla="*/ 174 w 818"/>
                  <a:gd name="T49" fmla="*/ 74 h 821"/>
                  <a:gd name="T50" fmla="*/ 186 w 818"/>
                  <a:gd name="T51" fmla="*/ 168 h 821"/>
                  <a:gd name="T52" fmla="*/ 151 w 818"/>
                  <a:gd name="T53" fmla="*/ 205 h 821"/>
                  <a:gd name="T54" fmla="*/ 57 w 818"/>
                  <a:gd name="T55" fmla="*/ 200 h 821"/>
                  <a:gd name="T56" fmla="*/ 21 w 818"/>
                  <a:gd name="T57" fmla="*/ 276 h 821"/>
                  <a:gd name="T58" fmla="*/ 86 w 818"/>
                  <a:gd name="T59" fmla="*/ 345 h 821"/>
                  <a:gd name="T60" fmla="*/ 80 w 818"/>
                  <a:gd name="T61" fmla="*/ 396 h 821"/>
                  <a:gd name="T62" fmla="*/ 0 w 818"/>
                  <a:gd name="T63" fmla="*/ 447 h 821"/>
                  <a:gd name="T64" fmla="*/ 16 w 818"/>
                  <a:gd name="T65" fmla="*/ 530 h 821"/>
                  <a:gd name="T66" fmla="*/ 109 w 818"/>
                  <a:gd name="T67" fmla="*/ 548 h 821"/>
                  <a:gd name="T68" fmla="*/ 121 w 818"/>
                  <a:gd name="T69" fmla="*/ 570 h 821"/>
                  <a:gd name="T70" fmla="*/ 134 w 818"/>
                  <a:gd name="T71" fmla="*/ 592 h 821"/>
                  <a:gd name="T72" fmla="*/ 100 w 818"/>
                  <a:gd name="T73" fmla="*/ 680 h 821"/>
                  <a:gd name="T74" fmla="*/ 161 w 818"/>
                  <a:gd name="T75" fmla="*/ 738 h 821"/>
                  <a:gd name="T76" fmla="*/ 247 w 818"/>
                  <a:gd name="T77" fmla="*/ 698 h 821"/>
                  <a:gd name="T78" fmla="*/ 293 w 818"/>
                  <a:gd name="T79" fmla="*/ 719 h 821"/>
                  <a:gd name="T80" fmla="*/ 317 w 818"/>
                  <a:gd name="T81" fmla="*/ 811 h 821"/>
                  <a:gd name="T82" fmla="*/ 401 w 818"/>
                  <a:gd name="T83" fmla="*/ 821 h 821"/>
                  <a:gd name="T84" fmla="*/ 447 w 818"/>
                  <a:gd name="T85" fmla="*/ 738 h 821"/>
                  <a:gd name="T86" fmla="*/ 496 w 818"/>
                  <a:gd name="T87" fmla="*/ 729 h 821"/>
                  <a:gd name="T88" fmla="*/ 570 w 818"/>
                  <a:gd name="T89" fmla="*/ 78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8" h="821">
                    <a:moveTo>
                      <a:pt x="570" y="788"/>
                    </a:moveTo>
                    <a:cubicBezTo>
                      <a:pt x="583" y="783"/>
                      <a:pt x="595" y="777"/>
                      <a:pt x="608" y="770"/>
                    </a:cubicBezTo>
                    <a:cubicBezTo>
                      <a:pt x="620" y="763"/>
                      <a:pt x="632" y="755"/>
                      <a:pt x="644" y="747"/>
                    </a:cubicBezTo>
                    <a:cubicBezTo>
                      <a:pt x="632" y="654"/>
                      <a:pt x="632" y="654"/>
                      <a:pt x="632" y="654"/>
                    </a:cubicBezTo>
                    <a:cubicBezTo>
                      <a:pt x="645" y="642"/>
                      <a:pt x="656" y="630"/>
                      <a:pt x="667" y="617"/>
                    </a:cubicBezTo>
                    <a:cubicBezTo>
                      <a:pt x="761" y="622"/>
                      <a:pt x="761" y="622"/>
                      <a:pt x="761" y="622"/>
                    </a:cubicBezTo>
                    <a:cubicBezTo>
                      <a:pt x="776" y="597"/>
                      <a:pt x="788" y="572"/>
                      <a:pt x="797" y="545"/>
                    </a:cubicBezTo>
                    <a:cubicBezTo>
                      <a:pt x="732" y="476"/>
                      <a:pt x="732" y="476"/>
                      <a:pt x="732" y="476"/>
                    </a:cubicBezTo>
                    <a:cubicBezTo>
                      <a:pt x="736" y="460"/>
                      <a:pt x="738" y="443"/>
                      <a:pt x="739" y="426"/>
                    </a:cubicBezTo>
                    <a:cubicBezTo>
                      <a:pt x="818" y="375"/>
                      <a:pt x="818" y="375"/>
                      <a:pt x="818" y="375"/>
                    </a:cubicBezTo>
                    <a:cubicBezTo>
                      <a:pt x="816" y="347"/>
                      <a:pt x="810" y="319"/>
                      <a:pt x="802" y="292"/>
                    </a:cubicBezTo>
                    <a:cubicBezTo>
                      <a:pt x="709" y="274"/>
                      <a:pt x="709" y="274"/>
                      <a:pt x="709" y="274"/>
                    </a:cubicBezTo>
                    <a:cubicBezTo>
                      <a:pt x="706" y="266"/>
                      <a:pt x="702" y="258"/>
                      <a:pt x="698" y="251"/>
                    </a:cubicBezTo>
                    <a:cubicBezTo>
                      <a:pt x="694" y="244"/>
                      <a:pt x="689" y="236"/>
                      <a:pt x="685" y="229"/>
                    </a:cubicBezTo>
                    <a:cubicBezTo>
                      <a:pt x="719" y="141"/>
                      <a:pt x="719" y="141"/>
                      <a:pt x="719" y="141"/>
                    </a:cubicBezTo>
                    <a:cubicBezTo>
                      <a:pt x="700" y="120"/>
                      <a:pt x="679" y="100"/>
                      <a:pt x="657" y="83"/>
                    </a:cubicBezTo>
                    <a:cubicBezTo>
                      <a:pt x="571" y="124"/>
                      <a:pt x="571" y="124"/>
                      <a:pt x="571" y="124"/>
                    </a:cubicBezTo>
                    <a:cubicBezTo>
                      <a:pt x="557" y="115"/>
                      <a:pt x="541" y="108"/>
                      <a:pt x="525" y="102"/>
                    </a:cubicBezTo>
                    <a:cubicBezTo>
                      <a:pt x="501" y="11"/>
                      <a:pt x="501" y="11"/>
                      <a:pt x="501" y="11"/>
                    </a:cubicBezTo>
                    <a:cubicBezTo>
                      <a:pt x="474" y="4"/>
                      <a:pt x="446" y="1"/>
                      <a:pt x="417" y="0"/>
                    </a:cubicBezTo>
                    <a:cubicBezTo>
                      <a:pt x="372" y="83"/>
                      <a:pt x="372" y="83"/>
                      <a:pt x="372" y="83"/>
                    </a:cubicBezTo>
                    <a:cubicBezTo>
                      <a:pt x="355" y="85"/>
                      <a:pt x="338" y="88"/>
                      <a:pt x="322" y="93"/>
                    </a:cubicBezTo>
                    <a:cubicBezTo>
                      <a:pt x="249" y="33"/>
                      <a:pt x="249" y="33"/>
                      <a:pt x="249" y="33"/>
                    </a:cubicBezTo>
                    <a:cubicBezTo>
                      <a:pt x="236" y="39"/>
                      <a:pt x="223" y="45"/>
                      <a:pt x="210" y="52"/>
                    </a:cubicBezTo>
                    <a:cubicBezTo>
                      <a:pt x="198" y="59"/>
                      <a:pt x="186" y="66"/>
                      <a:pt x="174" y="74"/>
                    </a:cubicBezTo>
                    <a:cubicBezTo>
                      <a:pt x="186" y="168"/>
                      <a:pt x="186" y="168"/>
                      <a:pt x="186" y="168"/>
                    </a:cubicBezTo>
                    <a:cubicBezTo>
                      <a:pt x="174" y="179"/>
                      <a:pt x="162" y="192"/>
                      <a:pt x="151" y="205"/>
                    </a:cubicBezTo>
                    <a:cubicBezTo>
                      <a:pt x="57" y="200"/>
                      <a:pt x="57" y="200"/>
                      <a:pt x="57" y="200"/>
                    </a:cubicBezTo>
                    <a:cubicBezTo>
                      <a:pt x="43" y="224"/>
                      <a:pt x="31" y="250"/>
                      <a:pt x="21" y="276"/>
                    </a:cubicBezTo>
                    <a:cubicBezTo>
                      <a:pt x="86" y="345"/>
                      <a:pt x="86" y="345"/>
                      <a:pt x="86" y="345"/>
                    </a:cubicBezTo>
                    <a:cubicBezTo>
                      <a:pt x="83" y="362"/>
                      <a:pt x="80" y="379"/>
                      <a:pt x="80" y="396"/>
                    </a:cubicBezTo>
                    <a:cubicBezTo>
                      <a:pt x="0" y="447"/>
                      <a:pt x="0" y="447"/>
                      <a:pt x="0" y="447"/>
                    </a:cubicBezTo>
                    <a:cubicBezTo>
                      <a:pt x="3" y="475"/>
                      <a:pt x="8" y="502"/>
                      <a:pt x="16" y="530"/>
                    </a:cubicBezTo>
                    <a:cubicBezTo>
                      <a:pt x="109" y="548"/>
                      <a:pt x="109" y="548"/>
                      <a:pt x="109" y="548"/>
                    </a:cubicBezTo>
                    <a:cubicBezTo>
                      <a:pt x="113" y="555"/>
                      <a:pt x="116" y="563"/>
                      <a:pt x="121" y="570"/>
                    </a:cubicBezTo>
                    <a:cubicBezTo>
                      <a:pt x="125" y="578"/>
                      <a:pt x="129" y="585"/>
                      <a:pt x="134" y="592"/>
                    </a:cubicBezTo>
                    <a:cubicBezTo>
                      <a:pt x="100" y="680"/>
                      <a:pt x="100" y="680"/>
                      <a:pt x="100" y="680"/>
                    </a:cubicBezTo>
                    <a:cubicBezTo>
                      <a:pt x="118" y="702"/>
                      <a:pt x="139" y="721"/>
                      <a:pt x="161" y="738"/>
                    </a:cubicBezTo>
                    <a:cubicBezTo>
                      <a:pt x="247" y="698"/>
                      <a:pt x="247" y="698"/>
                      <a:pt x="247" y="698"/>
                    </a:cubicBezTo>
                    <a:cubicBezTo>
                      <a:pt x="262" y="706"/>
                      <a:pt x="277" y="713"/>
                      <a:pt x="293" y="719"/>
                    </a:cubicBezTo>
                    <a:cubicBezTo>
                      <a:pt x="317" y="811"/>
                      <a:pt x="317" y="811"/>
                      <a:pt x="317" y="811"/>
                    </a:cubicBezTo>
                    <a:cubicBezTo>
                      <a:pt x="344" y="817"/>
                      <a:pt x="373" y="820"/>
                      <a:pt x="401" y="821"/>
                    </a:cubicBezTo>
                    <a:cubicBezTo>
                      <a:pt x="447" y="738"/>
                      <a:pt x="447" y="738"/>
                      <a:pt x="447" y="738"/>
                    </a:cubicBezTo>
                    <a:cubicBezTo>
                      <a:pt x="463" y="737"/>
                      <a:pt x="480" y="733"/>
                      <a:pt x="496" y="729"/>
                    </a:cubicBezTo>
                    <a:lnTo>
                      <a:pt x="570" y="788"/>
                    </a:lnTo>
                    <a:close/>
                  </a:path>
                </a:pathLst>
              </a:custGeom>
              <a:solidFill>
                <a:srgbClr val="FECB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07" name="îṡlidè">
                <a:extLst>
                  <a:ext uri="{FF2B5EF4-FFF2-40B4-BE49-F238E27FC236}">
                    <a16:creationId xmlns:a16="http://schemas.microsoft.com/office/drawing/2014/main" id="{1FFE7FA8-2EA3-4CF0-918B-DE75CA33F7ED}"/>
                  </a:ext>
                </a:extLst>
              </p:cNvPr>
              <p:cNvSpPr/>
              <p:nvPr/>
            </p:nvSpPr>
            <p:spPr bwMode="auto">
              <a:xfrm>
                <a:off x="4071144" y="1517651"/>
                <a:ext cx="420688" cy="422275"/>
              </a:xfrm>
              <a:custGeom>
                <a:avLst/>
                <a:gdLst>
                  <a:gd name="T0" fmla="*/ 234 w 318"/>
                  <a:gd name="T1" fmla="*/ 277 h 319"/>
                  <a:gd name="T2" fmla="*/ 41 w 318"/>
                  <a:gd name="T3" fmla="*/ 235 h 319"/>
                  <a:gd name="T4" fmla="*/ 84 w 318"/>
                  <a:gd name="T5" fmla="*/ 42 h 319"/>
                  <a:gd name="T6" fmla="*/ 277 w 318"/>
                  <a:gd name="T7" fmla="*/ 84 h 319"/>
                  <a:gd name="T8" fmla="*/ 234 w 318"/>
                  <a:gd name="T9" fmla="*/ 277 h 319"/>
                </a:gdLst>
                <a:ahLst/>
                <a:cxnLst>
                  <a:cxn ang="0">
                    <a:pos x="T0" y="T1"/>
                  </a:cxn>
                  <a:cxn ang="0">
                    <a:pos x="T2" y="T3"/>
                  </a:cxn>
                  <a:cxn ang="0">
                    <a:pos x="T4" y="T5"/>
                  </a:cxn>
                  <a:cxn ang="0">
                    <a:pos x="T6" y="T7"/>
                  </a:cxn>
                  <a:cxn ang="0">
                    <a:pos x="T8" y="T9"/>
                  </a:cxn>
                </a:cxnLst>
                <a:rect l="0" t="0" r="r" b="b"/>
                <a:pathLst>
                  <a:path w="318" h="319">
                    <a:moveTo>
                      <a:pt x="234" y="277"/>
                    </a:moveTo>
                    <a:cubicBezTo>
                      <a:pt x="169" y="319"/>
                      <a:pt x="83" y="300"/>
                      <a:pt x="41" y="235"/>
                    </a:cubicBezTo>
                    <a:cubicBezTo>
                      <a:pt x="0" y="170"/>
                      <a:pt x="19" y="83"/>
                      <a:pt x="84" y="42"/>
                    </a:cubicBezTo>
                    <a:cubicBezTo>
                      <a:pt x="149" y="0"/>
                      <a:pt x="235" y="19"/>
                      <a:pt x="277" y="84"/>
                    </a:cubicBezTo>
                    <a:cubicBezTo>
                      <a:pt x="318" y="150"/>
                      <a:pt x="299" y="236"/>
                      <a:pt x="234" y="277"/>
                    </a:cubicBezTo>
                    <a:close/>
                  </a:path>
                </a:pathLst>
              </a:custGeom>
              <a:solidFill>
                <a:srgbClr val="002F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08" name="íşľide">
                <a:extLst>
                  <a:ext uri="{FF2B5EF4-FFF2-40B4-BE49-F238E27FC236}">
                    <a16:creationId xmlns:a16="http://schemas.microsoft.com/office/drawing/2014/main" id="{8C8D5B83-2542-4D41-B635-F94B9A68321E}"/>
                  </a:ext>
                </a:extLst>
              </p:cNvPr>
              <p:cNvSpPr/>
              <p:nvPr/>
            </p:nvSpPr>
            <p:spPr bwMode="auto">
              <a:xfrm>
                <a:off x="4799807" y="1514476"/>
                <a:ext cx="825500" cy="839788"/>
              </a:xfrm>
              <a:custGeom>
                <a:avLst/>
                <a:gdLst>
                  <a:gd name="T0" fmla="*/ 458 w 624"/>
                  <a:gd name="T1" fmla="*/ 597 h 634"/>
                  <a:gd name="T2" fmla="*/ 486 w 624"/>
                  <a:gd name="T3" fmla="*/ 581 h 634"/>
                  <a:gd name="T4" fmla="*/ 512 w 624"/>
                  <a:gd name="T5" fmla="*/ 562 h 634"/>
                  <a:gd name="T6" fmla="*/ 498 w 624"/>
                  <a:gd name="T7" fmla="*/ 490 h 634"/>
                  <a:gd name="T8" fmla="*/ 522 w 624"/>
                  <a:gd name="T9" fmla="*/ 460 h 634"/>
                  <a:gd name="T10" fmla="*/ 595 w 624"/>
                  <a:gd name="T11" fmla="*/ 458 h 634"/>
                  <a:gd name="T12" fmla="*/ 618 w 624"/>
                  <a:gd name="T13" fmla="*/ 397 h 634"/>
                  <a:gd name="T14" fmla="*/ 564 w 624"/>
                  <a:gd name="T15" fmla="*/ 348 h 634"/>
                  <a:gd name="T16" fmla="*/ 566 w 624"/>
                  <a:gd name="T17" fmla="*/ 309 h 634"/>
                  <a:gd name="T18" fmla="*/ 624 w 624"/>
                  <a:gd name="T19" fmla="*/ 265 h 634"/>
                  <a:gd name="T20" fmla="*/ 606 w 624"/>
                  <a:gd name="T21" fmla="*/ 202 h 634"/>
                  <a:gd name="T22" fmla="*/ 534 w 624"/>
                  <a:gd name="T23" fmla="*/ 194 h 634"/>
                  <a:gd name="T24" fmla="*/ 524 w 624"/>
                  <a:gd name="T25" fmla="*/ 177 h 634"/>
                  <a:gd name="T26" fmla="*/ 512 w 624"/>
                  <a:gd name="T27" fmla="*/ 161 h 634"/>
                  <a:gd name="T28" fmla="*/ 533 w 624"/>
                  <a:gd name="T29" fmla="*/ 91 h 634"/>
                  <a:gd name="T30" fmla="*/ 482 w 624"/>
                  <a:gd name="T31" fmla="*/ 51 h 634"/>
                  <a:gd name="T32" fmla="*/ 419 w 624"/>
                  <a:gd name="T33" fmla="*/ 87 h 634"/>
                  <a:gd name="T34" fmla="*/ 382 w 624"/>
                  <a:gd name="T35" fmla="*/ 73 h 634"/>
                  <a:gd name="T36" fmla="*/ 358 w 624"/>
                  <a:gd name="T37" fmla="*/ 4 h 634"/>
                  <a:gd name="T38" fmla="*/ 293 w 624"/>
                  <a:gd name="T39" fmla="*/ 1 h 634"/>
                  <a:gd name="T40" fmla="*/ 263 w 624"/>
                  <a:gd name="T41" fmla="*/ 68 h 634"/>
                  <a:gd name="T42" fmla="*/ 225 w 624"/>
                  <a:gd name="T43" fmla="*/ 78 h 634"/>
                  <a:gd name="T44" fmla="*/ 165 w 624"/>
                  <a:gd name="T45" fmla="*/ 37 h 634"/>
                  <a:gd name="T46" fmla="*/ 137 w 624"/>
                  <a:gd name="T47" fmla="*/ 53 h 634"/>
                  <a:gd name="T48" fmla="*/ 111 w 624"/>
                  <a:gd name="T49" fmla="*/ 73 h 634"/>
                  <a:gd name="T50" fmla="*/ 125 w 624"/>
                  <a:gd name="T51" fmla="*/ 144 h 634"/>
                  <a:gd name="T52" fmla="*/ 101 w 624"/>
                  <a:gd name="T53" fmla="*/ 174 h 634"/>
                  <a:gd name="T54" fmla="*/ 28 w 624"/>
                  <a:gd name="T55" fmla="*/ 176 h 634"/>
                  <a:gd name="T56" fmla="*/ 6 w 624"/>
                  <a:gd name="T57" fmla="*/ 237 h 634"/>
                  <a:gd name="T58" fmla="*/ 59 w 624"/>
                  <a:gd name="T59" fmla="*/ 286 h 634"/>
                  <a:gd name="T60" fmla="*/ 57 w 624"/>
                  <a:gd name="T61" fmla="*/ 325 h 634"/>
                  <a:gd name="T62" fmla="*/ 0 w 624"/>
                  <a:gd name="T63" fmla="*/ 369 h 634"/>
                  <a:gd name="T64" fmla="*/ 17 w 624"/>
                  <a:gd name="T65" fmla="*/ 432 h 634"/>
                  <a:gd name="T66" fmla="*/ 89 w 624"/>
                  <a:gd name="T67" fmla="*/ 440 h 634"/>
                  <a:gd name="T68" fmla="*/ 99 w 624"/>
                  <a:gd name="T69" fmla="*/ 457 h 634"/>
                  <a:gd name="T70" fmla="*/ 111 w 624"/>
                  <a:gd name="T71" fmla="*/ 473 h 634"/>
                  <a:gd name="T72" fmla="*/ 90 w 624"/>
                  <a:gd name="T73" fmla="*/ 543 h 634"/>
                  <a:gd name="T74" fmla="*/ 141 w 624"/>
                  <a:gd name="T75" fmla="*/ 583 h 634"/>
                  <a:gd name="T76" fmla="*/ 204 w 624"/>
                  <a:gd name="T77" fmla="*/ 547 h 634"/>
                  <a:gd name="T78" fmla="*/ 241 w 624"/>
                  <a:gd name="T79" fmla="*/ 561 h 634"/>
                  <a:gd name="T80" fmla="*/ 265 w 624"/>
                  <a:gd name="T81" fmla="*/ 630 h 634"/>
                  <a:gd name="T82" fmla="*/ 330 w 624"/>
                  <a:gd name="T83" fmla="*/ 633 h 634"/>
                  <a:gd name="T84" fmla="*/ 360 w 624"/>
                  <a:gd name="T85" fmla="*/ 567 h 634"/>
                  <a:gd name="T86" fmla="*/ 398 w 624"/>
                  <a:gd name="T87" fmla="*/ 556 h 634"/>
                  <a:gd name="T88" fmla="*/ 458 w 624"/>
                  <a:gd name="T89" fmla="*/ 597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4" h="634">
                    <a:moveTo>
                      <a:pt x="458" y="597"/>
                    </a:moveTo>
                    <a:cubicBezTo>
                      <a:pt x="467" y="593"/>
                      <a:pt x="477" y="587"/>
                      <a:pt x="486" y="581"/>
                    </a:cubicBezTo>
                    <a:cubicBezTo>
                      <a:pt x="495" y="575"/>
                      <a:pt x="504" y="568"/>
                      <a:pt x="512" y="562"/>
                    </a:cubicBezTo>
                    <a:cubicBezTo>
                      <a:pt x="498" y="490"/>
                      <a:pt x="498" y="490"/>
                      <a:pt x="498" y="490"/>
                    </a:cubicBezTo>
                    <a:cubicBezTo>
                      <a:pt x="507" y="481"/>
                      <a:pt x="515" y="470"/>
                      <a:pt x="522" y="460"/>
                    </a:cubicBezTo>
                    <a:cubicBezTo>
                      <a:pt x="595" y="458"/>
                      <a:pt x="595" y="458"/>
                      <a:pt x="595" y="458"/>
                    </a:cubicBezTo>
                    <a:cubicBezTo>
                      <a:pt x="604" y="438"/>
                      <a:pt x="612" y="418"/>
                      <a:pt x="618" y="397"/>
                    </a:cubicBezTo>
                    <a:cubicBezTo>
                      <a:pt x="564" y="348"/>
                      <a:pt x="564" y="348"/>
                      <a:pt x="564" y="348"/>
                    </a:cubicBezTo>
                    <a:cubicBezTo>
                      <a:pt x="565" y="335"/>
                      <a:pt x="566" y="322"/>
                      <a:pt x="566" y="309"/>
                    </a:cubicBezTo>
                    <a:cubicBezTo>
                      <a:pt x="624" y="265"/>
                      <a:pt x="624" y="265"/>
                      <a:pt x="624" y="265"/>
                    </a:cubicBezTo>
                    <a:cubicBezTo>
                      <a:pt x="620" y="243"/>
                      <a:pt x="614" y="222"/>
                      <a:pt x="606" y="202"/>
                    </a:cubicBezTo>
                    <a:cubicBezTo>
                      <a:pt x="534" y="194"/>
                      <a:pt x="534" y="194"/>
                      <a:pt x="534" y="194"/>
                    </a:cubicBezTo>
                    <a:cubicBezTo>
                      <a:pt x="531" y="188"/>
                      <a:pt x="527" y="182"/>
                      <a:pt x="524" y="177"/>
                    </a:cubicBezTo>
                    <a:cubicBezTo>
                      <a:pt x="520" y="171"/>
                      <a:pt x="516" y="166"/>
                      <a:pt x="512" y="161"/>
                    </a:cubicBezTo>
                    <a:cubicBezTo>
                      <a:pt x="533" y="91"/>
                      <a:pt x="533" y="91"/>
                      <a:pt x="533" y="91"/>
                    </a:cubicBezTo>
                    <a:cubicBezTo>
                      <a:pt x="517" y="76"/>
                      <a:pt x="500" y="62"/>
                      <a:pt x="482" y="51"/>
                    </a:cubicBezTo>
                    <a:cubicBezTo>
                      <a:pt x="419" y="87"/>
                      <a:pt x="419" y="87"/>
                      <a:pt x="419" y="87"/>
                    </a:cubicBezTo>
                    <a:cubicBezTo>
                      <a:pt x="407" y="81"/>
                      <a:pt x="395" y="77"/>
                      <a:pt x="382" y="73"/>
                    </a:cubicBezTo>
                    <a:cubicBezTo>
                      <a:pt x="358" y="4"/>
                      <a:pt x="358" y="4"/>
                      <a:pt x="358" y="4"/>
                    </a:cubicBezTo>
                    <a:cubicBezTo>
                      <a:pt x="337" y="1"/>
                      <a:pt x="315" y="0"/>
                      <a:pt x="293" y="1"/>
                    </a:cubicBezTo>
                    <a:cubicBezTo>
                      <a:pt x="263" y="68"/>
                      <a:pt x="263" y="68"/>
                      <a:pt x="263" y="68"/>
                    </a:cubicBezTo>
                    <a:cubicBezTo>
                      <a:pt x="250" y="70"/>
                      <a:pt x="238" y="73"/>
                      <a:pt x="225" y="78"/>
                    </a:cubicBezTo>
                    <a:cubicBezTo>
                      <a:pt x="165" y="37"/>
                      <a:pt x="165" y="37"/>
                      <a:pt x="165" y="37"/>
                    </a:cubicBezTo>
                    <a:cubicBezTo>
                      <a:pt x="156" y="42"/>
                      <a:pt x="146" y="47"/>
                      <a:pt x="137" y="53"/>
                    </a:cubicBezTo>
                    <a:cubicBezTo>
                      <a:pt x="128" y="59"/>
                      <a:pt x="119" y="66"/>
                      <a:pt x="111" y="73"/>
                    </a:cubicBezTo>
                    <a:cubicBezTo>
                      <a:pt x="125" y="144"/>
                      <a:pt x="125" y="144"/>
                      <a:pt x="125" y="144"/>
                    </a:cubicBezTo>
                    <a:cubicBezTo>
                      <a:pt x="117" y="153"/>
                      <a:pt x="108" y="164"/>
                      <a:pt x="101" y="174"/>
                    </a:cubicBezTo>
                    <a:cubicBezTo>
                      <a:pt x="28" y="176"/>
                      <a:pt x="28" y="176"/>
                      <a:pt x="28" y="176"/>
                    </a:cubicBezTo>
                    <a:cubicBezTo>
                      <a:pt x="19" y="196"/>
                      <a:pt x="11" y="216"/>
                      <a:pt x="6" y="237"/>
                    </a:cubicBezTo>
                    <a:cubicBezTo>
                      <a:pt x="59" y="286"/>
                      <a:pt x="59" y="286"/>
                      <a:pt x="59" y="286"/>
                    </a:cubicBezTo>
                    <a:cubicBezTo>
                      <a:pt x="58" y="299"/>
                      <a:pt x="57" y="312"/>
                      <a:pt x="57" y="325"/>
                    </a:cubicBezTo>
                    <a:cubicBezTo>
                      <a:pt x="0" y="369"/>
                      <a:pt x="0" y="369"/>
                      <a:pt x="0" y="369"/>
                    </a:cubicBezTo>
                    <a:cubicBezTo>
                      <a:pt x="3" y="391"/>
                      <a:pt x="9" y="412"/>
                      <a:pt x="17" y="432"/>
                    </a:cubicBezTo>
                    <a:cubicBezTo>
                      <a:pt x="89" y="440"/>
                      <a:pt x="89" y="440"/>
                      <a:pt x="89" y="440"/>
                    </a:cubicBezTo>
                    <a:cubicBezTo>
                      <a:pt x="93" y="446"/>
                      <a:pt x="96" y="452"/>
                      <a:pt x="99" y="457"/>
                    </a:cubicBezTo>
                    <a:cubicBezTo>
                      <a:pt x="103" y="463"/>
                      <a:pt x="107" y="468"/>
                      <a:pt x="111" y="473"/>
                    </a:cubicBezTo>
                    <a:cubicBezTo>
                      <a:pt x="90" y="543"/>
                      <a:pt x="90" y="543"/>
                      <a:pt x="90" y="543"/>
                    </a:cubicBezTo>
                    <a:cubicBezTo>
                      <a:pt x="106" y="558"/>
                      <a:pt x="123" y="572"/>
                      <a:pt x="141" y="583"/>
                    </a:cubicBezTo>
                    <a:cubicBezTo>
                      <a:pt x="204" y="547"/>
                      <a:pt x="204" y="547"/>
                      <a:pt x="204" y="547"/>
                    </a:cubicBezTo>
                    <a:cubicBezTo>
                      <a:pt x="216" y="553"/>
                      <a:pt x="228" y="558"/>
                      <a:pt x="241" y="561"/>
                    </a:cubicBezTo>
                    <a:cubicBezTo>
                      <a:pt x="265" y="630"/>
                      <a:pt x="265" y="630"/>
                      <a:pt x="265" y="630"/>
                    </a:cubicBezTo>
                    <a:cubicBezTo>
                      <a:pt x="286" y="633"/>
                      <a:pt x="308" y="634"/>
                      <a:pt x="330" y="633"/>
                    </a:cubicBezTo>
                    <a:cubicBezTo>
                      <a:pt x="360" y="567"/>
                      <a:pt x="360" y="567"/>
                      <a:pt x="360" y="567"/>
                    </a:cubicBezTo>
                    <a:cubicBezTo>
                      <a:pt x="373" y="564"/>
                      <a:pt x="385" y="561"/>
                      <a:pt x="398" y="556"/>
                    </a:cubicBezTo>
                    <a:lnTo>
                      <a:pt x="458" y="597"/>
                    </a:lnTo>
                    <a:close/>
                  </a:path>
                </a:pathLst>
              </a:custGeom>
              <a:solidFill>
                <a:srgbClr val="EF840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09" name="íš1ïḓe">
                <a:extLst>
                  <a:ext uri="{FF2B5EF4-FFF2-40B4-BE49-F238E27FC236}">
                    <a16:creationId xmlns:a16="http://schemas.microsoft.com/office/drawing/2014/main" id="{A8DE1CE4-9144-4726-9A7B-6F05D70C9648}"/>
                  </a:ext>
                </a:extLst>
              </p:cNvPr>
              <p:cNvSpPr/>
              <p:nvPr/>
            </p:nvSpPr>
            <p:spPr bwMode="auto">
              <a:xfrm>
                <a:off x="5017294" y="1739901"/>
                <a:ext cx="387350" cy="388938"/>
              </a:xfrm>
              <a:custGeom>
                <a:avLst/>
                <a:gdLst>
                  <a:gd name="T0" fmla="*/ 218 w 293"/>
                  <a:gd name="T1" fmla="*/ 255 h 294"/>
                  <a:gd name="T2" fmla="*/ 39 w 293"/>
                  <a:gd name="T3" fmla="*/ 218 h 294"/>
                  <a:gd name="T4" fmla="*/ 75 w 293"/>
                  <a:gd name="T5" fmla="*/ 39 h 294"/>
                  <a:gd name="T6" fmla="*/ 254 w 293"/>
                  <a:gd name="T7" fmla="*/ 76 h 294"/>
                  <a:gd name="T8" fmla="*/ 218 w 293"/>
                  <a:gd name="T9" fmla="*/ 255 h 294"/>
                </a:gdLst>
                <a:ahLst/>
                <a:cxnLst>
                  <a:cxn ang="0">
                    <a:pos x="T0" y="T1"/>
                  </a:cxn>
                  <a:cxn ang="0">
                    <a:pos x="T2" y="T3"/>
                  </a:cxn>
                  <a:cxn ang="0">
                    <a:pos x="T4" y="T5"/>
                  </a:cxn>
                  <a:cxn ang="0">
                    <a:pos x="T6" y="T7"/>
                  </a:cxn>
                  <a:cxn ang="0">
                    <a:pos x="T8" y="T9"/>
                  </a:cxn>
                </a:cxnLst>
                <a:rect l="0" t="0" r="r" b="b"/>
                <a:pathLst>
                  <a:path w="293" h="294">
                    <a:moveTo>
                      <a:pt x="218" y="255"/>
                    </a:moveTo>
                    <a:cubicBezTo>
                      <a:pt x="158" y="294"/>
                      <a:pt x="78" y="278"/>
                      <a:pt x="39" y="218"/>
                    </a:cubicBezTo>
                    <a:cubicBezTo>
                      <a:pt x="0" y="159"/>
                      <a:pt x="16" y="79"/>
                      <a:pt x="75" y="39"/>
                    </a:cubicBezTo>
                    <a:cubicBezTo>
                      <a:pt x="135" y="0"/>
                      <a:pt x="215" y="16"/>
                      <a:pt x="254" y="76"/>
                    </a:cubicBezTo>
                    <a:cubicBezTo>
                      <a:pt x="293" y="135"/>
                      <a:pt x="277" y="215"/>
                      <a:pt x="218" y="255"/>
                    </a:cubicBez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grpSp>
      </p:grpSp>
      <p:sp>
        <p:nvSpPr>
          <p:cNvPr id="910" name="plus-sign-in-circle_16909">
            <a:extLst>
              <a:ext uri="{FF2B5EF4-FFF2-40B4-BE49-F238E27FC236}">
                <a16:creationId xmlns:a16="http://schemas.microsoft.com/office/drawing/2014/main" id="{3CDA9F73-EE9F-4562-99EE-F84B23FEE4D5}"/>
              </a:ext>
            </a:extLst>
          </p:cNvPr>
          <p:cNvSpPr>
            <a:spLocks noChangeAspect="1"/>
          </p:cNvSpPr>
          <p:nvPr/>
        </p:nvSpPr>
        <p:spPr bwMode="auto">
          <a:xfrm>
            <a:off x="2739889" y="1304446"/>
            <a:ext cx="609685" cy="608625"/>
          </a:xfrm>
          <a:custGeom>
            <a:avLst/>
            <a:gdLst>
              <a:gd name="connsiteX0" fmla="*/ 304348 w 608697"/>
              <a:gd name="connsiteY0" fmla="*/ 138591 h 607639"/>
              <a:gd name="connsiteX1" fmla="*/ 330164 w 608697"/>
              <a:gd name="connsiteY1" fmla="*/ 164357 h 607639"/>
              <a:gd name="connsiteX2" fmla="*/ 330164 w 608697"/>
              <a:gd name="connsiteY2" fmla="*/ 278055 h 607639"/>
              <a:gd name="connsiteX3" fmla="*/ 444080 w 608697"/>
              <a:gd name="connsiteY3" fmla="*/ 278055 h 607639"/>
              <a:gd name="connsiteX4" fmla="*/ 469895 w 608697"/>
              <a:gd name="connsiteY4" fmla="*/ 303820 h 607639"/>
              <a:gd name="connsiteX5" fmla="*/ 444080 w 608697"/>
              <a:gd name="connsiteY5" fmla="*/ 329586 h 607639"/>
              <a:gd name="connsiteX6" fmla="*/ 330164 w 608697"/>
              <a:gd name="connsiteY6" fmla="*/ 329586 h 607639"/>
              <a:gd name="connsiteX7" fmla="*/ 330164 w 608697"/>
              <a:gd name="connsiteY7" fmla="*/ 443284 h 607639"/>
              <a:gd name="connsiteX8" fmla="*/ 304348 w 608697"/>
              <a:gd name="connsiteY8" fmla="*/ 469049 h 607639"/>
              <a:gd name="connsiteX9" fmla="*/ 278533 w 608697"/>
              <a:gd name="connsiteY9" fmla="*/ 443284 h 607639"/>
              <a:gd name="connsiteX10" fmla="*/ 278533 w 608697"/>
              <a:gd name="connsiteY10" fmla="*/ 329586 h 607639"/>
              <a:gd name="connsiteX11" fmla="*/ 164617 w 608697"/>
              <a:gd name="connsiteY11" fmla="*/ 329586 h 607639"/>
              <a:gd name="connsiteX12" fmla="*/ 138802 w 608697"/>
              <a:gd name="connsiteY12" fmla="*/ 303820 h 607639"/>
              <a:gd name="connsiteX13" fmla="*/ 164617 w 608697"/>
              <a:gd name="connsiteY13" fmla="*/ 278055 h 607639"/>
              <a:gd name="connsiteX14" fmla="*/ 278533 w 608697"/>
              <a:gd name="connsiteY14" fmla="*/ 278055 h 607639"/>
              <a:gd name="connsiteX15" fmla="*/ 278533 w 608697"/>
              <a:gd name="connsiteY15" fmla="*/ 164357 h 607639"/>
              <a:gd name="connsiteX16" fmla="*/ 304348 w 608697"/>
              <a:gd name="connsiteY16" fmla="*/ 138591 h 607639"/>
              <a:gd name="connsiteX17" fmla="*/ 304348 w 608697"/>
              <a:gd name="connsiteY17" fmla="*/ 56329 h 607639"/>
              <a:gd name="connsiteX18" fmla="*/ 56428 w 608697"/>
              <a:gd name="connsiteY18" fmla="*/ 303820 h 607639"/>
              <a:gd name="connsiteX19" fmla="*/ 304348 w 608697"/>
              <a:gd name="connsiteY19" fmla="*/ 551310 h 607639"/>
              <a:gd name="connsiteX20" fmla="*/ 552269 w 608697"/>
              <a:gd name="connsiteY20" fmla="*/ 303820 h 607639"/>
              <a:gd name="connsiteX21" fmla="*/ 304348 w 608697"/>
              <a:gd name="connsiteY21" fmla="*/ 56329 h 607639"/>
              <a:gd name="connsiteX22" fmla="*/ 304348 w 608697"/>
              <a:gd name="connsiteY22" fmla="*/ 0 h 607639"/>
              <a:gd name="connsiteX23" fmla="*/ 608697 w 608697"/>
              <a:gd name="connsiteY23" fmla="*/ 303820 h 607639"/>
              <a:gd name="connsiteX24" fmla="*/ 304348 w 608697"/>
              <a:gd name="connsiteY24" fmla="*/ 607639 h 607639"/>
              <a:gd name="connsiteX25" fmla="*/ 0 w 608697"/>
              <a:gd name="connsiteY25" fmla="*/ 303820 h 607639"/>
              <a:gd name="connsiteX26" fmla="*/ 304348 w 608697"/>
              <a:gd name="connsiteY26" fmla="*/ 0 h 6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697" h="607639">
                <a:moveTo>
                  <a:pt x="304348" y="138591"/>
                </a:moveTo>
                <a:cubicBezTo>
                  <a:pt x="318607" y="138591"/>
                  <a:pt x="330164" y="150126"/>
                  <a:pt x="330164" y="164357"/>
                </a:cubicBezTo>
                <a:lnTo>
                  <a:pt x="330164" y="278055"/>
                </a:lnTo>
                <a:lnTo>
                  <a:pt x="444080" y="278055"/>
                </a:lnTo>
                <a:cubicBezTo>
                  <a:pt x="458338" y="278055"/>
                  <a:pt x="469895" y="289589"/>
                  <a:pt x="469895" y="303820"/>
                </a:cubicBezTo>
                <a:cubicBezTo>
                  <a:pt x="469895" y="318051"/>
                  <a:pt x="458338" y="329586"/>
                  <a:pt x="444080" y="329586"/>
                </a:cubicBezTo>
                <a:lnTo>
                  <a:pt x="330164" y="329586"/>
                </a:lnTo>
                <a:lnTo>
                  <a:pt x="330164" y="443284"/>
                </a:lnTo>
                <a:cubicBezTo>
                  <a:pt x="330164" y="457515"/>
                  <a:pt x="318607" y="469049"/>
                  <a:pt x="304348" y="469049"/>
                </a:cubicBezTo>
                <a:cubicBezTo>
                  <a:pt x="290090" y="469049"/>
                  <a:pt x="278533" y="457515"/>
                  <a:pt x="278533" y="443284"/>
                </a:cubicBezTo>
                <a:lnTo>
                  <a:pt x="278533" y="329586"/>
                </a:lnTo>
                <a:lnTo>
                  <a:pt x="164617" y="329586"/>
                </a:lnTo>
                <a:cubicBezTo>
                  <a:pt x="150359" y="329586"/>
                  <a:pt x="138802" y="318051"/>
                  <a:pt x="138802" y="303820"/>
                </a:cubicBezTo>
                <a:cubicBezTo>
                  <a:pt x="138802" y="289589"/>
                  <a:pt x="150359" y="278055"/>
                  <a:pt x="164617" y="278055"/>
                </a:cubicBezTo>
                <a:lnTo>
                  <a:pt x="278533" y="278055"/>
                </a:lnTo>
                <a:lnTo>
                  <a:pt x="278533" y="164357"/>
                </a:lnTo>
                <a:cubicBezTo>
                  <a:pt x="278533" y="150126"/>
                  <a:pt x="290090" y="138591"/>
                  <a:pt x="304348" y="138591"/>
                </a:cubicBezTo>
                <a:close/>
                <a:moveTo>
                  <a:pt x="304348" y="56329"/>
                </a:moveTo>
                <a:cubicBezTo>
                  <a:pt x="167632" y="56329"/>
                  <a:pt x="56428" y="167340"/>
                  <a:pt x="56428" y="303820"/>
                </a:cubicBezTo>
                <a:cubicBezTo>
                  <a:pt x="56428" y="440299"/>
                  <a:pt x="167632" y="551310"/>
                  <a:pt x="304348" y="551310"/>
                </a:cubicBezTo>
                <a:cubicBezTo>
                  <a:pt x="441065" y="551310"/>
                  <a:pt x="552269" y="440299"/>
                  <a:pt x="552269" y="303820"/>
                </a:cubicBezTo>
                <a:cubicBezTo>
                  <a:pt x="552269" y="167340"/>
                  <a:pt x="441065" y="56329"/>
                  <a:pt x="304348" y="56329"/>
                </a:cubicBezTo>
                <a:close/>
                <a:moveTo>
                  <a:pt x="304348" y="0"/>
                </a:moveTo>
                <a:cubicBezTo>
                  <a:pt x="472130" y="0"/>
                  <a:pt x="608697" y="136329"/>
                  <a:pt x="608697" y="303820"/>
                </a:cubicBezTo>
                <a:cubicBezTo>
                  <a:pt x="608697" y="471310"/>
                  <a:pt x="472130" y="607639"/>
                  <a:pt x="304348" y="607639"/>
                </a:cubicBezTo>
                <a:cubicBezTo>
                  <a:pt x="136567" y="607639"/>
                  <a:pt x="0" y="471310"/>
                  <a:pt x="0" y="303820"/>
                </a:cubicBezTo>
                <a:cubicBezTo>
                  <a:pt x="0" y="136329"/>
                  <a:pt x="136567" y="0"/>
                  <a:pt x="304348" y="0"/>
                </a:cubicBezTo>
                <a:close/>
              </a:path>
            </a:pathLst>
          </a:custGeom>
          <a:solidFill>
            <a:schemeClr val="accent1"/>
          </a:solidFill>
          <a:ln>
            <a:noFill/>
          </a:ln>
        </p:spPr>
        <p:txBody>
          <a:bodyPr/>
          <a:lstStyle/>
          <a:p>
            <a:endParaRPr lang="en-US"/>
          </a:p>
        </p:txBody>
      </p:sp>
      <p:grpSp>
        <p:nvGrpSpPr>
          <p:cNvPr id="911" name="组合 910">
            <a:extLst>
              <a:ext uri="{FF2B5EF4-FFF2-40B4-BE49-F238E27FC236}">
                <a16:creationId xmlns:a16="http://schemas.microsoft.com/office/drawing/2014/main" id="{88613D33-C688-45C1-9A6C-FD84D0AF186E}"/>
              </a:ext>
            </a:extLst>
          </p:cNvPr>
          <p:cNvGrpSpPr/>
          <p:nvPr/>
        </p:nvGrpSpPr>
        <p:grpSpPr>
          <a:xfrm>
            <a:off x="9406730" y="922717"/>
            <a:ext cx="2133518" cy="5560593"/>
            <a:chOff x="9993638" y="923446"/>
            <a:chExt cx="2133518" cy="5560593"/>
          </a:xfrm>
        </p:grpSpPr>
        <p:sp>
          <p:nvSpPr>
            <p:cNvPr id="912" name="ï$ľíďê">
              <a:extLst>
                <a:ext uri="{FF2B5EF4-FFF2-40B4-BE49-F238E27FC236}">
                  <a16:creationId xmlns:a16="http://schemas.microsoft.com/office/drawing/2014/main" id="{EB61F229-A079-40D6-903E-5EAA3A45F2FC}"/>
                </a:ext>
              </a:extLst>
            </p:cNvPr>
            <p:cNvSpPr/>
            <p:nvPr/>
          </p:nvSpPr>
          <p:spPr>
            <a:xfrm>
              <a:off x="10206748" y="1074799"/>
              <a:ext cx="1154084" cy="1173786"/>
            </a:xfrm>
            <a:prstGeom prst="roundRect">
              <a:avLst>
                <a:gd name="adj" fmla="val 8264"/>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3" name="îŝļïḋê">
              <a:extLst>
                <a:ext uri="{FF2B5EF4-FFF2-40B4-BE49-F238E27FC236}">
                  <a16:creationId xmlns:a16="http://schemas.microsoft.com/office/drawing/2014/main" id="{C4079679-B869-424F-B1F2-7699B93B67FD}"/>
                </a:ext>
              </a:extLst>
            </p:cNvPr>
            <p:cNvSpPr/>
            <p:nvPr/>
          </p:nvSpPr>
          <p:spPr>
            <a:xfrm>
              <a:off x="10593290" y="923446"/>
              <a:ext cx="381000" cy="381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lnSpc>
                  <a:spcPct val="120000"/>
                </a:lnSpc>
              </a:pPr>
              <a:r>
                <a:rPr lang="en-US" altLang="zh-CN" sz="1400" b="1" dirty="0">
                  <a:solidFill>
                    <a:schemeClr val="tx1"/>
                  </a:solidFill>
                  <a:latin typeface="+mn-ea"/>
                </a:rPr>
                <a:t>5</a:t>
              </a:r>
            </a:p>
          </p:txBody>
        </p:sp>
        <p:sp>
          <p:nvSpPr>
            <p:cNvPr id="914" name="矩形 720">
              <a:extLst>
                <a:ext uri="{FF2B5EF4-FFF2-40B4-BE49-F238E27FC236}">
                  <a16:creationId xmlns:a16="http://schemas.microsoft.com/office/drawing/2014/main" id="{F96938D0-170F-45DA-9D7C-18C8BC27A94E}"/>
                </a:ext>
              </a:extLst>
            </p:cNvPr>
            <p:cNvSpPr/>
            <p:nvPr/>
          </p:nvSpPr>
          <p:spPr>
            <a:xfrm>
              <a:off x="10047769" y="4287933"/>
              <a:ext cx="1756415" cy="1942737"/>
            </a:xfrm>
            <a:prstGeom prst="rect">
              <a:avLst/>
            </a:prstGeom>
            <a:solidFill>
              <a:schemeClr val="accent6">
                <a:lumMod val="95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阿里内部尽可能做传播活动，包括园区内搞活动也会邀请千岛湖进园区做宣传工作</a:t>
              </a:r>
              <a:r>
                <a:rPr lang="zh-CN" altLang="en-US" sz="1200" kern="100" dirty="0">
                  <a:solidFill>
                    <a:srgbClr val="000000"/>
                  </a:solidFill>
                  <a:latin typeface="+mn-ea"/>
                  <a:cs typeface="Times New Roman" panose="02020603050405020304" pitchFamily="18" charset="0"/>
                </a:rPr>
                <a:t>”</a:t>
              </a:r>
            </a:p>
          </p:txBody>
        </p:sp>
        <p:sp>
          <p:nvSpPr>
            <p:cNvPr id="915" name="TextBox 126">
              <a:extLst>
                <a:ext uri="{FF2B5EF4-FFF2-40B4-BE49-F238E27FC236}">
                  <a16:creationId xmlns:a16="http://schemas.microsoft.com/office/drawing/2014/main" id="{17D30AC6-6E85-4FE6-9557-12B827109F1A}"/>
                </a:ext>
              </a:extLst>
            </p:cNvPr>
            <p:cNvSpPr txBox="1"/>
            <p:nvPr/>
          </p:nvSpPr>
          <p:spPr>
            <a:xfrm rot="10800000">
              <a:off x="11637282" y="5468376"/>
              <a:ext cx="489874" cy="1015663"/>
            </a:xfrm>
            <a:prstGeom prst="rect">
              <a:avLst/>
            </a:prstGeom>
            <a:noFill/>
          </p:spPr>
          <p:txBody>
            <a:bodyPr wrap="square" rtlCol="0" anchor="ctr">
              <a:spAutoFit/>
            </a:bodyPr>
            <a:lstStyle/>
            <a:p>
              <a:pPr algn="ctr"/>
              <a:r>
                <a:rPr lang="en-US" altLang="zh-CN" sz="6000" dirty="0">
                  <a:ln w="19050">
                    <a:noFill/>
                  </a:ln>
                  <a:solidFill>
                    <a:schemeClr val="accent1"/>
                  </a:solidFill>
                  <a:latin typeface="+mn-ea"/>
                  <a:cs typeface="Arial" panose="020B0604020202020204" pitchFamily="34" charset="0"/>
                </a:rPr>
                <a:t>“</a:t>
              </a:r>
              <a:endParaRPr lang="zh-CN" altLang="en-US" sz="6000" dirty="0">
                <a:ln w="19050">
                  <a:noFill/>
                </a:ln>
                <a:solidFill>
                  <a:schemeClr val="accent1"/>
                </a:solidFill>
                <a:latin typeface="+mn-ea"/>
                <a:cs typeface="Arial" panose="020B0604020202020204" pitchFamily="34" charset="0"/>
              </a:endParaRPr>
            </a:p>
          </p:txBody>
        </p:sp>
        <p:sp>
          <p:nvSpPr>
            <p:cNvPr id="916" name="îṡḻïdê">
              <a:extLst>
                <a:ext uri="{FF2B5EF4-FFF2-40B4-BE49-F238E27FC236}">
                  <a16:creationId xmlns:a16="http://schemas.microsoft.com/office/drawing/2014/main" id="{EB6D41F7-451D-44A1-ABFC-E7CBBBD97EFC}"/>
                </a:ext>
              </a:extLst>
            </p:cNvPr>
            <p:cNvSpPr txBox="1"/>
            <p:nvPr/>
          </p:nvSpPr>
          <p:spPr bwMode="auto">
            <a:xfrm>
              <a:off x="9999266" y="2330262"/>
              <a:ext cx="1756415" cy="6086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200" b="1" dirty="0">
                  <a:solidFill>
                    <a:srgbClr val="2D97C8"/>
                  </a:solidFill>
                  <a:latin typeface="+mn-ea"/>
                </a:rPr>
                <a:t>多方资源的共同支持</a:t>
              </a:r>
              <a:endParaRPr lang="en-US" altLang="zh-CN" sz="1200" b="1" dirty="0">
                <a:solidFill>
                  <a:srgbClr val="2D97C8"/>
                </a:solidFill>
                <a:latin typeface="+mn-ea"/>
              </a:endParaRPr>
            </a:p>
            <a:p>
              <a:pPr algn="ctr">
                <a:spcBef>
                  <a:spcPct val="0"/>
                </a:spcBef>
              </a:pPr>
              <a:r>
                <a:rPr lang="zh-CN" altLang="en-US" sz="1200" b="1" dirty="0">
                  <a:solidFill>
                    <a:srgbClr val="2D97C8"/>
                  </a:solidFill>
                  <a:latin typeface="+mn-ea"/>
                </a:rPr>
                <a:t>（建立中）</a:t>
              </a:r>
            </a:p>
          </p:txBody>
        </p:sp>
        <p:sp>
          <p:nvSpPr>
            <p:cNvPr id="917" name="ïśļïḍè">
              <a:extLst>
                <a:ext uri="{FF2B5EF4-FFF2-40B4-BE49-F238E27FC236}">
                  <a16:creationId xmlns:a16="http://schemas.microsoft.com/office/drawing/2014/main" id="{C2089108-587D-43B3-91C8-6C5E32660A26}"/>
                </a:ext>
              </a:extLst>
            </p:cNvPr>
            <p:cNvSpPr/>
            <p:nvPr/>
          </p:nvSpPr>
          <p:spPr bwMode="auto">
            <a:xfrm>
              <a:off x="9993638" y="2922127"/>
              <a:ext cx="1756415" cy="111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100" dirty="0">
                  <a:latin typeface="+mn-ea"/>
                </a:rPr>
                <a:t>不同参与方承担了不同的角色，在今后的发展中，希望调动给多参与方的投入，充分发挥参与方的专长，为水基金发展助力</a:t>
              </a:r>
            </a:p>
          </p:txBody>
        </p:sp>
        <p:grpSp>
          <p:nvGrpSpPr>
            <p:cNvPr id="918" name="b6d00ecc-3dff-4ca1-be19-5af3efdadee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31F930F-0462-4CF9-878E-C4BB043E8FDE}"/>
                </a:ext>
              </a:extLst>
            </p:cNvPr>
            <p:cNvGrpSpPr>
              <a:grpSpLocks noChangeAspect="1"/>
            </p:cNvGrpSpPr>
            <p:nvPr>
              <p:custDataLst>
                <p:tags r:id="rId6"/>
              </p:custDataLst>
            </p:nvPr>
          </p:nvGrpSpPr>
          <p:grpSpPr>
            <a:xfrm>
              <a:off x="10294191" y="1307540"/>
              <a:ext cx="979199" cy="841271"/>
              <a:chOff x="3201988" y="1168404"/>
              <a:chExt cx="5792788" cy="4976828"/>
            </a:xfrm>
          </p:grpSpPr>
          <p:grpSp>
            <p:nvGrpSpPr>
              <p:cNvPr id="919" name="ïṧļïḋé">
                <a:extLst>
                  <a:ext uri="{FF2B5EF4-FFF2-40B4-BE49-F238E27FC236}">
                    <a16:creationId xmlns:a16="http://schemas.microsoft.com/office/drawing/2014/main" id="{956842FB-1FF2-4E86-A840-C43A754BD6BF}"/>
                  </a:ext>
                </a:extLst>
              </p:cNvPr>
              <p:cNvGrpSpPr>
                <a:grpSpLocks/>
              </p:cNvGrpSpPr>
              <p:nvPr/>
            </p:nvGrpSpPr>
            <p:grpSpPr bwMode="auto">
              <a:xfrm>
                <a:off x="3201988" y="1168404"/>
                <a:ext cx="5792788" cy="4976828"/>
                <a:chOff x="2017" y="736"/>
                <a:chExt cx="3649" cy="3135"/>
              </a:xfrm>
            </p:grpSpPr>
            <p:sp>
              <p:nvSpPr>
                <p:cNvPr id="954" name="îs1íḍé">
                  <a:extLst>
                    <a:ext uri="{FF2B5EF4-FFF2-40B4-BE49-F238E27FC236}">
                      <a16:creationId xmlns:a16="http://schemas.microsoft.com/office/drawing/2014/main" id="{4AB49F15-A8B3-4B46-AF50-DDA126C81337}"/>
                    </a:ext>
                  </a:extLst>
                </p:cNvPr>
                <p:cNvSpPr/>
                <p:nvPr/>
              </p:nvSpPr>
              <p:spPr bwMode="auto">
                <a:xfrm>
                  <a:off x="2017" y="3770"/>
                  <a:ext cx="3624" cy="101"/>
                </a:xfrm>
                <a:custGeom>
                  <a:avLst/>
                  <a:gdLst>
                    <a:gd name="T0" fmla="*/ 2601 w 2638"/>
                    <a:gd name="T1" fmla="*/ 0 h 74"/>
                    <a:gd name="T2" fmla="*/ 37 w 2638"/>
                    <a:gd name="T3" fmla="*/ 0 h 74"/>
                    <a:gd name="T4" fmla="*/ 0 w 2638"/>
                    <a:gd name="T5" fmla="*/ 37 h 74"/>
                    <a:gd name="T6" fmla="*/ 37 w 2638"/>
                    <a:gd name="T7" fmla="*/ 74 h 74"/>
                    <a:gd name="T8" fmla="*/ 2601 w 2638"/>
                    <a:gd name="T9" fmla="*/ 74 h 74"/>
                    <a:gd name="T10" fmla="*/ 2638 w 2638"/>
                    <a:gd name="T11" fmla="*/ 37 h 74"/>
                    <a:gd name="T12" fmla="*/ 2601 w 263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2638" h="74">
                      <a:moveTo>
                        <a:pt x="2601" y="0"/>
                      </a:moveTo>
                      <a:cubicBezTo>
                        <a:pt x="37" y="0"/>
                        <a:pt x="37" y="0"/>
                        <a:pt x="37" y="0"/>
                      </a:cubicBezTo>
                      <a:cubicBezTo>
                        <a:pt x="17" y="0"/>
                        <a:pt x="0" y="16"/>
                        <a:pt x="0" y="37"/>
                      </a:cubicBezTo>
                      <a:cubicBezTo>
                        <a:pt x="0" y="58"/>
                        <a:pt x="17" y="74"/>
                        <a:pt x="37" y="74"/>
                      </a:cubicBezTo>
                      <a:cubicBezTo>
                        <a:pt x="2601" y="74"/>
                        <a:pt x="2601" y="74"/>
                        <a:pt x="2601" y="74"/>
                      </a:cubicBezTo>
                      <a:cubicBezTo>
                        <a:pt x="2621" y="74"/>
                        <a:pt x="2638" y="58"/>
                        <a:pt x="2638" y="37"/>
                      </a:cubicBezTo>
                      <a:cubicBezTo>
                        <a:pt x="2638" y="16"/>
                        <a:pt x="2621" y="0"/>
                        <a:pt x="2601" y="0"/>
                      </a:cubicBezTo>
                    </a:path>
                  </a:pathLst>
                </a:custGeom>
                <a:solidFill>
                  <a:srgbClr val="B9B6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55" name="íśḻîḑè">
                  <a:extLst>
                    <a:ext uri="{FF2B5EF4-FFF2-40B4-BE49-F238E27FC236}">
                      <a16:creationId xmlns:a16="http://schemas.microsoft.com/office/drawing/2014/main" id="{822603AD-E86A-4809-8C37-3830FC10B2AE}"/>
                    </a:ext>
                  </a:extLst>
                </p:cNvPr>
                <p:cNvSpPr/>
                <p:nvPr/>
              </p:nvSpPr>
              <p:spPr bwMode="auto">
                <a:xfrm>
                  <a:off x="3583" y="1722"/>
                  <a:ext cx="868" cy="1221"/>
                </a:xfrm>
                <a:custGeom>
                  <a:avLst/>
                  <a:gdLst>
                    <a:gd name="T0" fmla="*/ 557 w 632"/>
                    <a:gd name="T1" fmla="*/ 890 h 890"/>
                    <a:gd name="T2" fmla="*/ 75 w 632"/>
                    <a:gd name="T3" fmla="*/ 890 h 890"/>
                    <a:gd name="T4" fmla="*/ 0 w 632"/>
                    <a:gd name="T5" fmla="*/ 815 h 890"/>
                    <a:gd name="T6" fmla="*/ 0 w 632"/>
                    <a:gd name="T7" fmla="*/ 75 h 890"/>
                    <a:gd name="T8" fmla="*/ 75 w 632"/>
                    <a:gd name="T9" fmla="*/ 0 h 890"/>
                    <a:gd name="T10" fmla="*/ 557 w 632"/>
                    <a:gd name="T11" fmla="*/ 0 h 890"/>
                    <a:gd name="T12" fmla="*/ 632 w 632"/>
                    <a:gd name="T13" fmla="*/ 75 h 890"/>
                    <a:gd name="T14" fmla="*/ 632 w 632"/>
                    <a:gd name="T15" fmla="*/ 815 h 890"/>
                    <a:gd name="T16" fmla="*/ 557 w 632"/>
                    <a:gd name="T17" fmla="*/ 89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890">
                      <a:moveTo>
                        <a:pt x="557" y="890"/>
                      </a:moveTo>
                      <a:cubicBezTo>
                        <a:pt x="75" y="890"/>
                        <a:pt x="75" y="890"/>
                        <a:pt x="75" y="890"/>
                      </a:cubicBezTo>
                      <a:cubicBezTo>
                        <a:pt x="34" y="890"/>
                        <a:pt x="0" y="856"/>
                        <a:pt x="0" y="815"/>
                      </a:cubicBezTo>
                      <a:cubicBezTo>
                        <a:pt x="0" y="75"/>
                        <a:pt x="0" y="75"/>
                        <a:pt x="0" y="75"/>
                      </a:cubicBezTo>
                      <a:cubicBezTo>
                        <a:pt x="0" y="33"/>
                        <a:pt x="34" y="0"/>
                        <a:pt x="75" y="0"/>
                      </a:cubicBezTo>
                      <a:cubicBezTo>
                        <a:pt x="557" y="0"/>
                        <a:pt x="557" y="0"/>
                        <a:pt x="557" y="0"/>
                      </a:cubicBezTo>
                      <a:cubicBezTo>
                        <a:pt x="598" y="0"/>
                        <a:pt x="632" y="33"/>
                        <a:pt x="632" y="75"/>
                      </a:cubicBezTo>
                      <a:cubicBezTo>
                        <a:pt x="632" y="815"/>
                        <a:pt x="632" y="815"/>
                        <a:pt x="632" y="815"/>
                      </a:cubicBezTo>
                      <a:cubicBezTo>
                        <a:pt x="632" y="856"/>
                        <a:pt x="598" y="890"/>
                        <a:pt x="557" y="890"/>
                      </a:cubicBezTo>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56" name="îṥ1ïḍè">
                  <a:extLst>
                    <a:ext uri="{FF2B5EF4-FFF2-40B4-BE49-F238E27FC236}">
                      <a16:creationId xmlns:a16="http://schemas.microsoft.com/office/drawing/2014/main" id="{E4195D6A-101C-4242-B6E6-C1AE7BB3057F}"/>
                    </a:ext>
                  </a:extLst>
                </p:cNvPr>
                <p:cNvSpPr/>
                <p:nvPr/>
              </p:nvSpPr>
              <p:spPr bwMode="auto">
                <a:xfrm>
                  <a:off x="3769" y="2965"/>
                  <a:ext cx="515" cy="87"/>
                </a:xfrm>
                <a:custGeom>
                  <a:avLst/>
                  <a:gdLst>
                    <a:gd name="T0" fmla="*/ 32 w 375"/>
                    <a:gd name="T1" fmla="*/ 63 h 63"/>
                    <a:gd name="T2" fmla="*/ 344 w 375"/>
                    <a:gd name="T3" fmla="*/ 63 h 63"/>
                    <a:gd name="T4" fmla="*/ 375 w 375"/>
                    <a:gd name="T5" fmla="*/ 31 h 63"/>
                    <a:gd name="T6" fmla="*/ 344 w 375"/>
                    <a:gd name="T7" fmla="*/ 0 h 63"/>
                    <a:gd name="T8" fmla="*/ 32 w 375"/>
                    <a:gd name="T9" fmla="*/ 0 h 63"/>
                    <a:gd name="T10" fmla="*/ 0 w 375"/>
                    <a:gd name="T11" fmla="*/ 31 h 63"/>
                    <a:gd name="T12" fmla="*/ 32 w 375"/>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75" h="63">
                      <a:moveTo>
                        <a:pt x="32" y="63"/>
                      </a:moveTo>
                      <a:cubicBezTo>
                        <a:pt x="344" y="63"/>
                        <a:pt x="344" y="63"/>
                        <a:pt x="344" y="63"/>
                      </a:cubicBezTo>
                      <a:cubicBezTo>
                        <a:pt x="361" y="63"/>
                        <a:pt x="375" y="49"/>
                        <a:pt x="375" y="31"/>
                      </a:cubicBezTo>
                      <a:cubicBezTo>
                        <a:pt x="375" y="14"/>
                        <a:pt x="361" y="0"/>
                        <a:pt x="344" y="0"/>
                      </a:cubicBezTo>
                      <a:cubicBezTo>
                        <a:pt x="32" y="0"/>
                        <a:pt x="32" y="0"/>
                        <a:pt x="32" y="0"/>
                      </a:cubicBezTo>
                      <a:cubicBezTo>
                        <a:pt x="15" y="0"/>
                        <a:pt x="0" y="14"/>
                        <a:pt x="0" y="31"/>
                      </a:cubicBezTo>
                      <a:cubicBezTo>
                        <a:pt x="0" y="49"/>
                        <a:pt x="15" y="63"/>
                        <a:pt x="32" y="63"/>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57" name="îṧ1íḋè">
                  <a:extLst>
                    <a:ext uri="{FF2B5EF4-FFF2-40B4-BE49-F238E27FC236}">
                      <a16:creationId xmlns:a16="http://schemas.microsoft.com/office/drawing/2014/main" id="{5AF3EF5A-CC25-47DB-9EC2-8E4B9FA90206}"/>
                    </a:ext>
                  </a:extLst>
                </p:cNvPr>
                <p:cNvSpPr/>
                <p:nvPr/>
              </p:nvSpPr>
              <p:spPr bwMode="auto">
                <a:xfrm>
                  <a:off x="3539" y="2786"/>
                  <a:ext cx="706" cy="214"/>
                </a:xfrm>
                <a:custGeom>
                  <a:avLst/>
                  <a:gdLst>
                    <a:gd name="T0" fmla="*/ 78 w 514"/>
                    <a:gd name="T1" fmla="*/ 156 h 156"/>
                    <a:gd name="T2" fmla="*/ 436 w 514"/>
                    <a:gd name="T3" fmla="*/ 156 h 156"/>
                    <a:gd name="T4" fmla="*/ 514 w 514"/>
                    <a:gd name="T5" fmla="*/ 78 h 156"/>
                    <a:gd name="T6" fmla="*/ 436 w 514"/>
                    <a:gd name="T7" fmla="*/ 0 h 156"/>
                    <a:gd name="T8" fmla="*/ 78 w 514"/>
                    <a:gd name="T9" fmla="*/ 0 h 156"/>
                    <a:gd name="T10" fmla="*/ 0 w 514"/>
                    <a:gd name="T11" fmla="*/ 78 h 156"/>
                    <a:gd name="T12" fmla="*/ 78 w 514"/>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14" h="156">
                      <a:moveTo>
                        <a:pt x="78" y="156"/>
                      </a:moveTo>
                      <a:cubicBezTo>
                        <a:pt x="436" y="156"/>
                        <a:pt x="436" y="156"/>
                        <a:pt x="436" y="156"/>
                      </a:cubicBezTo>
                      <a:cubicBezTo>
                        <a:pt x="479" y="156"/>
                        <a:pt x="514" y="121"/>
                        <a:pt x="514" y="78"/>
                      </a:cubicBezTo>
                      <a:cubicBezTo>
                        <a:pt x="514" y="35"/>
                        <a:pt x="479" y="0"/>
                        <a:pt x="436" y="0"/>
                      </a:cubicBezTo>
                      <a:cubicBezTo>
                        <a:pt x="78" y="0"/>
                        <a:pt x="78" y="0"/>
                        <a:pt x="78" y="0"/>
                      </a:cubicBezTo>
                      <a:cubicBezTo>
                        <a:pt x="35" y="0"/>
                        <a:pt x="0" y="35"/>
                        <a:pt x="0" y="78"/>
                      </a:cubicBezTo>
                      <a:cubicBezTo>
                        <a:pt x="0" y="121"/>
                        <a:pt x="35" y="156"/>
                        <a:pt x="78" y="156"/>
                      </a:cubicBezTo>
                      <a:close/>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58" name="îṣḻîḓe">
                  <a:extLst>
                    <a:ext uri="{FF2B5EF4-FFF2-40B4-BE49-F238E27FC236}">
                      <a16:creationId xmlns:a16="http://schemas.microsoft.com/office/drawing/2014/main" id="{A795C55C-842C-4EE5-9DA9-44832B2A0A1C}"/>
                    </a:ext>
                  </a:extLst>
                </p:cNvPr>
                <p:cNvSpPr/>
                <p:nvPr/>
              </p:nvSpPr>
              <p:spPr bwMode="auto">
                <a:xfrm>
                  <a:off x="3928" y="2788"/>
                  <a:ext cx="609" cy="214"/>
                </a:xfrm>
                <a:custGeom>
                  <a:avLst/>
                  <a:gdLst>
                    <a:gd name="T0" fmla="*/ 78 w 443"/>
                    <a:gd name="T1" fmla="*/ 156 h 156"/>
                    <a:gd name="T2" fmla="*/ 365 w 443"/>
                    <a:gd name="T3" fmla="*/ 156 h 156"/>
                    <a:gd name="T4" fmla="*/ 443 w 443"/>
                    <a:gd name="T5" fmla="*/ 78 h 156"/>
                    <a:gd name="T6" fmla="*/ 365 w 443"/>
                    <a:gd name="T7" fmla="*/ 0 h 156"/>
                    <a:gd name="T8" fmla="*/ 78 w 443"/>
                    <a:gd name="T9" fmla="*/ 0 h 156"/>
                    <a:gd name="T10" fmla="*/ 0 w 443"/>
                    <a:gd name="T11" fmla="*/ 78 h 156"/>
                    <a:gd name="T12" fmla="*/ 78 w 44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443" h="156">
                      <a:moveTo>
                        <a:pt x="78" y="156"/>
                      </a:moveTo>
                      <a:cubicBezTo>
                        <a:pt x="365" y="156"/>
                        <a:pt x="365" y="156"/>
                        <a:pt x="365" y="156"/>
                      </a:cubicBezTo>
                      <a:cubicBezTo>
                        <a:pt x="408" y="156"/>
                        <a:pt x="443" y="121"/>
                        <a:pt x="443" y="78"/>
                      </a:cubicBezTo>
                      <a:cubicBezTo>
                        <a:pt x="443" y="35"/>
                        <a:pt x="408" y="0"/>
                        <a:pt x="365" y="0"/>
                      </a:cubicBezTo>
                      <a:cubicBezTo>
                        <a:pt x="78" y="0"/>
                        <a:pt x="78" y="0"/>
                        <a:pt x="78" y="0"/>
                      </a:cubicBezTo>
                      <a:cubicBezTo>
                        <a:pt x="35" y="0"/>
                        <a:pt x="0" y="35"/>
                        <a:pt x="0" y="78"/>
                      </a:cubicBezTo>
                      <a:cubicBezTo>
                        <a:pt x="0" y="121"/>
                        <a:pt x="35" y="156"/>
                        <a:pt x="78" y="156"/>
                      </a:cubicBezTo>
                      <a:close/>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59" name="îslíḋé">
                  <a:extLst>
                    <a:ext uri="{FF2B5EF4-FFF2-40B4-BE49-F238E27FC236}">
                      <a16:creationId xmlns:a16="http://schemas.microsoft.com/office/drawing/2014/main" id="{D3CB4574-487A-4489-8E6A-E86D63491D69}"/>
                    </a:ext>
                  </a:extLst>
                </p:cNvPr>
                <p:cNvSpPr/>
                <p:nvPr/>
              </p:nvSpPr>
              <p:spPr bwMode="auto">
                <a:xfrm>
                  <a:off x="3628" y="3569"/>
                  <a:ext cx="817" cy="190"/>
                </a:xfrm>
                <a:custGeom>
                  <a:avLst/>
                  <a:gdLst>
                    <a:gd name="T0" fmla="*/ 0 w 594"/>
                    <a:gd name="T1" fmla="*/ 138 h 138"/>
                    <a:gd name="T2" fmla="*/ 43 w 594"/>
                    <a:gd name="T3" fmla="*/ 138 h 138"/>
                    <a:gd name="T4" fmla="*/ 138 w 594"/>
                    <a:gd name="T5" fmla="*/ 44 h 138"/>
                    <a:gd name="T6" fmla="*/ 456 w 594"/>
                    <a:gd name="T7" fmla="*/ 44 h 138"/>
                    <a:gd name="T8" fmla="*/ 551 w 594"/>
                    <a:gd name="T9" fmla="*/ 138 h 138"/>
                    <a:gd name="T10" fmla="*/ 594 w 594"/>
                    <a:gd name="T11" fmla="*/ 138 h 138"/>
                    <a:gd name="T12" fmla="*/ 456 w 594"/>
                    <a:gd name="T13" fmla="*/ 0 h 138"/>
                    <a:gd name="T14" fmla="*/ 138 w 594"/>
                    <a:gd name="T15" fmla="*/ 0 h 138"/>
                    <a:gd name="T16" fmla="*/ 0 w 594"/>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4" h="138">
                      <a:moveTo>
                        <a:pt x="0" y="138"/>
                      </a:moveTo>
                      <a:cubicBezTo>
                        <a:pt x="43" y="138"/>
                        <a:pt x="43" y="138"/>
                        <a:pt x="43" y="138"/>
                      </a:cubicBezTo>
                      <a:cubicBezTo>
                        <a:pt x="43" y="86"/>
                        <a:pt x="86" y="44"/>
                        <a:pt x="138" y="44"/>
                      </a:cubicBezTo>
                      <a:cubicBezTo>
                        <a:pt x="456" y="44"/>
                        <a:pt x="456" y="44"/>
                        <a:pt x="456" y="44"/>
                      </a:cubicBezTo>
                      <a:cubicBezTo>
                        <a:pt x="508" y="44"/>
                        <a:pt x="551" y="86"/>
                        <a:pt x="551" y="138"/>
                      </a:cubicBezTo>
                      <a:cubicBezTo>
                        <a:pt x="594" y="138"/>
                        <a:pt x="594" y="138"/>
                        <a:pt x="594" y="138"/>
                      </a:cubicBezTo>
                      <a:cubicBezTo>
                        <a:pt x="594" y="62"/>
                        <a:pt x="532" y="0"/>
                        <a:pt x="456" y="0"/>
                      </a:cubicBezTo>
                      <a:cubicBezTo>
                        <a:pt x="138" y="0"/>
                        <a:pt x="138" y="0"/>
                        <a:pt x="138" y="0"/>
                      </a:cubicBezTo>
                      <a:cubicBezTo>
                        <a:pt x="62" y="0"/>
                        <a:pt x="0" y="62"/>
                        <a:pt x="0" y="138"/>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60" name="ïṥḷîďé">
                  <a:extLst>
                    <a:ext uri="{FF2B5EF4-FFF2-40B4-BE49-F238E27FC236}">
                      <a16:creationId xmlns:a16="http://schemas.microsoft.com/office/drawing/2014/main" id="{5691EEF9-9F6E-4F4C-9E4E-B6C9E54B33E1}"/>
                    </a:ext>
                  </a:extLst>
                </p:cNvPr>
                <p:cNvSpPr/>
                <p:nvPr/>
              </p:nvSpPr>
              <p:spPr bwMode="auto">
                <a:xfrm>
                  <a:off x="4368" y="3767"/>
                  <a:ext cx="99" cy="100"/>
                </a:xfrm>
                <a:prstGeom prst="ellipse">
                  <a:avLst/>
                </a:pr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61" name="íṡḻîḓe">
                  <a:extLst>
                    <a:ext uri="{FF2B5EF4-FFF2-40B4-BE49-F238E27FC236}">
                      <a16:creationId xmlns:a16="http://schemas.microsoft.com/office/drawing/2014/main" id="{AFE2B43D-35F8-47C9-B243-DBB6B1708EF2}"/>
                    </a:ext>
                  </a:extLst>
                </p:cNvPr>
                <p:cNvSpPr/>
                <p:nvPr/>
              </p:nvSpPr>
              <p:spPr bwMode="auto">
                <a:xfrm>
                  <a:off x="4346" y="3731"/>
                  <a:ext cx="136" cy="81"/>
                </a:xfrm>
                <a:custGeom>
                  <a:avLst/>
                  <a:gdLst>
                    <a:gd name="T0" fmla="*/ 0 w 99"/>
                    <a:gd name="T1" fmla="*/ 59 h 59"/>
                    <a:gd name="T2" fmla="*/ 99 w 99"/>
                    <a:gd name="T3" fmla="*/ 59 h 59"/>
                    <a:gd name="T4" fmla="*/ 99 w 99"/>
                    <a:gd name="T5" fmla="*/ 48 h 59"/>
                    <a:gd name="T6" fmla="*/ 51 w 99"/>
                    <a:gd name="T7" fmla="*/ 0 h 59"/>
                    <a:gd name="T8" fmla="*/ 47 w 99"/>
                    <a:gd name="T9" fmla="*/ 0 h 59"/>
                    <a:gd name="T10" fmla="*/ 0 w 99"/>
                    <a:gd name="T11" fmla="*/ 48 h 59"/>
                    <a:gd name="T12" fmla="*/ 0 w 99"/>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9" h="59">
                      <a:moveTo>
                        <a:pt x="0" y="59"/>
                      </a:moveTo>
                      <a:cubicBezTo>
                        <a:pt x="99" y="59"/>
                        <a:pt x="99" y="59"/>
                        <a:pt x="99" y="59"/>
                      </a:cubicBezTo>
                      <a:cubicBezTo>
                        <a:pt x="99" y="48"/>
                        <a:pt x="99" y="48"/>
                        <a:pt x="99" y="48"/>
                      </a:cubicBezTo>
                      <a:cubicBezTo>
                        <a:pt x="99" y="22"/>
                        <a:pt x="78" y="0"/>
                        <a:pt x="51" y="0"/>
                      </a:cubicBezTo>
                      <a:cubicBezTo>
                        <a:pt x="47" y="0"/>
                        <a:pt x="47" y="0"/>
                        <a:pt x="47" y="0"/>
                      </a:cubicBezTo>
                      <a:cubicBezTo>
                        <a:pt x="21" y="0"/>
                        <a:pt x="0" y="22"/>
                        <a:pt x="0" y="48"/>
                      </a:cubicBezTo>
                      <a:lnTo>
                        <a:pt x="0" y="59"/>
                      </a:ln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62" name="îsliḓé">
                  <a:extLst>
                    <a:ext uri="{FF2B5EF4-FFF2-40B4-BE49-F238E27FC236}">
                      <a16:creationId xmlns:a16="http://schemas.microsoft.com/office/drawing/2014/main" id="{CD4B37CD-91E8-4D52-B7A5-14223E3CE6D2}"/>
                    </a:ext>
                  </a:extLst>
                </p:cNvPr>
                <p:cNvSpPr/>
                <p:nvPr/>
              </p:nvSpPr>
              <p:spPr bwMode="auto">
                <a:xfrm>
                  <a:off x="3605" y="3767"/>
                  <a:ext cx="100" cy="100"/>
                </a:xfrm>
                <a:prstGeom prst="ellipse">
                  <a:avLst/>
                </a:pr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63" name="îSḻîḓê">
                  <a:extLst>
                    <a:ext uri="{FF2B5EF4-FFF2-40B4-BE49-F238E27FC236}">
                      <a16:creationId xmlns:a16="http://schemas.microsoft.com/office/drawing/2014/main" id="{81810574-AEC5-49E7-80F8-C660C2DB98CD}"/>
                    </a:ext>
                  </a:extLst>
                </p:cNvPr>
                <p:cNvSpPr/>
                <p:nvPr/>
              </p:nvSpPr>
              <p:spPr bwMode="auto">
                <a:xfrm>
                  <a:off x="3583" y="3731"/>
                  <a:ext cx="136" cy="81"/>
                </a:xfrm>
                <a:custGeom>
                  <a:avLst/>
                  <a:gdLst>
                    <a:gd name="T0" fmla="*/ 0 w 99"/>
                    <a:gd name="T1" fmla="*/ 59 h 59"/>
                    <a:gd name="T2" fmla="*/ 99 w 99"/>
                    <a:gd name="T3" fmla="*/ 59 h 59"/>
                    <a:gd name="T4" fmla="*/ 99 w 99"/>
                    <a:gd name="T5" fmla="*/ 48 h 59"/>
                    <a:gd name="T6" fmla="*/ 52 w 99"/>
                    <a:gd name="T7" fmla="*/ 0 h 59"/>
                    <a:gd name="T8" fmla="*/ 48 w 99"/>
                    <a:gd name="T9" fmla="*/ 0 h 59"/>
                    <a:gd name="T10" fmla="*/ 0 w 99"/>
                    <a:gd name="T11" fmla="*/ 48 h 59"/>
                    <a:gd name="T12" fmla="*/ 0 w 99"/>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9" h="59">
                      <a:moveTo>
                        <a:pt x="0" y="59"/>
                      </a:moveTo>
                      <a:cubicBezTo>
                        <a:pt x="99" y="59"/>
                        <a:pt x="99" y="59"/>
                        <a:pt x="99" y="59"/>
                      </a:cubicBezTo>
                      <a:cubicBezTo>
                        <a:pt x="99" y="48"/>
                        <a:pt x="99" y="48"/>
                        <a:pt x="99" y="48"/>
                      </a:cubicBezTo>
                      <a:cubicBezTo>
                        <a:pt x="99" y="22"/>
                        <a:pt x="78" y="0"/>
                        <a:pt x="52" y="0"/>
                      </a:cubicBezTo>
                      <a:cubicBezTo>
                        <a:pt x="48" y="0"/>
                        <a:pt x="48" y="0"/>
                        <a:pt x="48" y="0"/>
                      </a:cubicBezTo>
                      <a:cubicBezTo>
                        <a:pt x="21" y="0"/>
                        <a:pt x="0" y="22"/>
                        <a:pt x="0" y="48"/>
                      </a:cubicBezTo>
                      <a:lnTo>
                        <a:pt x="0" y="59"/>
                      </a:ln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64" name="îṣļïdè">
                  <a:extLst>
                    <a:ext uri="{FF2B5EF4-FFF2-40B4-BE49-F238E27FC236}">
                      <a16:creationId xmlns:a16="http://schemas.microsoft.com/office/drawing/2014/main" id="{1FEDC470-F113-44CA-B4E6-D461BC481B33}"/>
                    </a:ext>
                  </a:extLst>
                </p:cNvPr>
                <p:cNvSpPr/>
                <p:nvPr/>
              </p:nvSpPr>
              <p:spPr bwMode="auto">
                <a:xfrm>
                  <a:off x="3993" y="3587"/>
                  <a:ext cx="79" cy="180"/>
                </a:xfrm>
                <a:prstGeom prst="rect">
                  <a:avLst/>
                </a:prstGeom>
                <a:solidFill>
                  <a:srgbClr val="0711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965" name="iṩľídê">
                  <a:extLst>
                    <a:ext uri="{FF2B5EF4-FFF2-40B4-BE49-F238E27FC236}">
                      <a16:creationId xmlns:a16="http://schemas.microsoft.com/office/drawing/2014/main" id="{ECF5F0E2-F031-456E-B333-BF1C18C2653F}"/>
                    </a:ext>
                  </a:extLst>
                </p:cNvPr>
                <p:cNvSpPr/>
                <p:nvPr/>
              </p:nvSpPr>
              <p:spPr bwMode="auto">
                <a:xfrm>
                  <a:off x="3980" y="3767"/>
                  <a:ext cx="100" cy="100"/>
                </a:xfrm>
                <a:prstGeom prst="ellipse">
                  <a:avLst/>
                </a:pr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66" name="îsḻíďê">
                  <a:extLst>
                    <a:ext uri="{FF2B5EF4-FFF2-40B4-BE49-F238E27FC236}">
                      <a16:creationId xmlns:a16="http://schemas.microsoft.com/office/drawing/2014/main" id="{B4062D48-E7A3-4F0C-B38E-25183C050935}"/>
                    </a:ext>
                  </a:extLst>
                </p:cNvPr>
                <p:cNvSpPr/>
                <p:nvPr/>
              </p:nvSpPr>
              <p:spPr bwMode="auto">
                <a:xfrm>
                  <a:off x="3958" y="3731"/>
                  <a:ext cx="138" cy="81"/>
                </a:xfrm>
                <a:custGeom>
                  <a:avLst/>
                  <a:gdLst>
                    <a:gd name="T0" fmla="*/ 0 w 100"/>
                    <a:gd name="T1" fmla="*/ 59 h 59"/>
                    <a:gd name="T2" fmla="*/ 100 w 100"/>
                    <a:gd name="T3" fmla="*/ 59 h 59"/>
                    <a:gd name="T4" fmla="*/ 100 w 100"/>
                    <a:gd name="T5" fmla="*/ 48 h 59"/>
                    <a:gd name="T6" fmla="*/ 52 w 100"/>
                    <a:gd name="T7" fmla="*/ 0 h 59"/>
                    <a:gd name="T8" fmla="*/ 48 w 100"/>
                    <a:gd name="T9" fmla="*/ 0 h 59"/>
                    <a:gd name="T10" fmla="*/ 0 w 100"/>
                    <a:gd name="T11" fmla="*/ 48 h 59"/>
                    <a:gd name="T12" fmla="*/ 0 w 100"/>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100" h="59">
                      <a:moveTo>
                        <a:pt x="0" y="59"/>
                      </a:moveTo>
                      <a:cubicBezTo>
                        <a:pt x="100" y="59"/>
                        <a:pt x="100" y="59"/>
                        <a:pt x="100" y="59"/>
                      </a:cubicBezTo>
                      <a:cubicBezTo>
                        <a:pt x="100" y="48"/>
                        <a:pt x="100" y="48"/>
                        <a:pt x="100" y="48"/>
                      </a:cubicBezTo>
                      <a:cubicBezTo>
                        <a:pt x="100" y="22"/>
                        <a:pt x="78" y="0"/>
                        <a:pt x="52" y="0"/>
                      </a:cubicBezTo>
                      <a:cubicBezTo>
                        <a:pt x="48" y="0"/>
                        <a:pt x="48" y="0"/>
                        <a:pt x="48" y="0"/>
                      </a:cubicBezTo>
                      <a:cubicBezTo>
                        <a:pt x="22" y="0"/>
                        <a:pt x="0" y="22"/>
                        <a:pt x="0" y="48"/>
                      </a:cubicBezTo>
                      <a:lnTo>
                        <a:pt x="0" y="59"/>
                      </a:lnTo>
                      <a:close/>
                    </a:path>
                  </a:pathLst>
                </a:custGeom>
                <a:solidFill>
                  <a:srgbClr val="2C37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67" name="íşḻîdé">
                  <a:extLst>
                    <a:ext uri="{FF2B5EF4-FFF2-40B4-BE49-F238E27FC236}">
                      <a16:creationId xmlns:a16="http://schemas.microsoft.com/office/drawing/2014/main" id="{13F9A369-CF0A-409A-B2EB-6551DE9EA91F}"/>
                    </a:ext>
                  </a:extLst>
                </p:cNvPr>
                <p:cNvSpPr/>
                <p:nvPr/>
              </p:nvSpPr>
              <p:spPr bwMode="auto">
                <a:xfrm>
                  <a:off x="3327" y="1498"/>
                  <a:ext cx="1326" cy="833"/>
                </a:xfrm>
                <a:custGeom>
                  <a:avLst/>
                  <a:gdLst>
                    <a:gd name="T0" fmla="*/ 63 w 965"/>
                    <a:gd name="T1" fmla="*/ 428 h 607"/>
                    <a:gd name="T2" fmla="*/ 347 w 965"/>
                    <a:gd name="T3" fmla="*/ 47 h 607"/>
                    <a:gd name="T4" fmla="*/ 610 w 965"/>
                    <a:gd name="T5" fmla="*/ 21 h 607"/>
                    <a:gd name="T6" fmla="*/ 936 w 965"/>
                    <a:gd name="T7" fmla="*/ 444 h 607"/>
                    <a:gd name="T8" fmla="*/ 903 w 965"/>
                    <a:gd name="T9" fmla="*/ 607 h 607"/>
                    <a:gd name="T10" fmla="*/ 117 w 965"/>
                    <a:gd name="T11" fmla="*/ 607 h 607"/>
                    <a:gd name="T12" fmla="*/ 63 w 965"/>
                    <a:gd name="T13" fmla="*/ 428 h 607"/>
                  </a:gdLst>
                  <a:ahLst/>
                  <a:cxnLst>
                    <a:cxn ang="0">
                      <a:pos x="T0" y="T1"/>
                    </a:cxn>
                    <a:cxn ang="0">
                      <a:pos x="T2" y="T3"/>
                    </a:cxn>
                    <a:cxn ang="0">
                      <a:pos x="T4" y="T5"/>
                    </a:cxn>
                    <a:cxn ang="0">
                      <a:pos x="T6" y="T7"/>
                    </a:cxn>
                    <a:cxn ang="0">
                      <a:pos x="T8" y="T9"/>
                    </a:cxn>
                    <a:cxn ang="0">
                      <a:pos x="T10" y="T11"/>
                    </a:cxn>
                    <a:cxn ang="0">
                      <a:pos x="T12" y="T13"/>
                    </a:cxn>
                  </a:cxnLst>
                  <a:rect l="0" t="0" r="r" b="b"/>
                  <a:pathLst>
                    <a:path w="965" h="607">
                      <a:moveTo>
                        <a:pt x="63" y="428"/>
                      </a:moveTo>
                      <a:cubicBezTo>
                        <a:pt x="68" y="416"/>
                        <a:pt x="272" y="85"/>
                        <a:pt x="347" y="47"/>
                      </a:cubicBezTo>
                      <a:cubicBezTo>
                        <a:pt x="422" y="10"/>
                        <a:pt x="568" y="0"/>
                        <a:pt x="610" y="21"/>
                      </a:cubicBezTo>
                      <a:cubicBezTo>
                        <a:pt x="775" y="107"/>
                        <a:pt x="911" y="383"/>
                        <a:pt x="936" y="444"/>
                      </a:cubicBezTo>
                      <a:cubicBezTo>
                        <a:pt x="965" y="516"/>
                        <a:pt x="936" y="607"/>
                        <a:pt x="903" y="607"/>
                      </a:cubicBezTo>
                      <a:cubicBezTo>
                        <a:pt x="869" y="607"/>
                        <a:pt x="117" y="607"/>
                        <a:pt x="117" y="607"/>
                      </a:cubicBezTo>
                      <a:cubicBezTo>
                        <a:pt x="117" y="607"/>
                        <a:pt x="0" y="570"/>
                        <a:pt x="63" y="428"/>
                      </a:cubicBezTo>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68" name="ïślîḓe">
                  <a:extLst>
                    <a:ext uri="{FF2B5EF4-FFF2-40B4-BE49-F238E27FC236}">
                      <a16:creationId xmlns:a16="http://schemas.microsoft.com/office/drawing/2014/main" id="{BA71DD90-A2E5-46BC-BC9A-6BB674FBE4EB}"/>
                    </a:ext>
                  </a:extLst>
                </p:cNvPr>
                <p:cNvSpPr/>
                <p:nvPr/>
              </p:nvSpPr>
              <p:spPr bwMode="auto">
                <a:xfrm>
                  <a:off x="3762" y="750"/>
                  <a:ext cx="553" cy="633"/>
                </a:xfrm>
                <a:custGeom>
                  <a:avLst/>
                  <a:gdLst>
                    <a:gd name="T0" fmla="*/ 251 w 403"/>
                    <a:gd name="T1" fmla="*/ 461 h 461"/>
                    <a:gd name="T2" fmla="*/ 152 w 403"/>
                    <a:gd name="T3" fmla="*/ 461 h 461"/>
                    <a:gd name="T4" fmla="*/ 0 w 403"/>
                    <a:gd name="T5" fmla="*/ 308 h 461"/>
                    <a:gd name="T6" fmla="*/ 0 w 403"/>
                    <a:gd name="T7" fmla="*/ 192 h 461"/>
                    <a:gd name="T8" fmla="*/ 191 w 403"/>
                    <a:gd name="T9" fmla="*/ 0 h 461"/>
                    <a:gd name="T10" fmla="*/ 212 w 403"/>
                    <a:gd name="T11" fmla="*/ 0 h 461"/>
                    <a:gd name="T12" fmla="*/ 403 w 403"/>
                    <a:gd name="T13" fmla="*/ 192 h 461"/>
                    <a:gd name="T14" fmla="*/ 403 w 403"/>
                    <a:gd name="T15" fmla="*/ 308 h 461"/>
                    <a:gd name="T16" fmla="*/ 251 w 403"/>
                    <a:gd name="T17" fmla="*/ 46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3" h="461">
                      <a:moveTo>
                        <a:pt x="251" y="461"/>
                      </a:moveTo>
                      <a:cubicBezTo>
                        <a:pt x="152" y="461"/>
                        <a:pt x="152" y="461"/>
                        <a:pt x="152" y="461"/>
                      </a:cubicBezTo>
                      <a:cubicBezTo>
                        <a:pt x="68" y="461"/>
                        <a:pt x="0" y="393"/>
                        <a:pt x="0" y="308"/>
                      </a:cubicBezTo>
                      <a:cubicBezTo>
                        <a:pt x="0" y="192"/>
                        <a:pt x="0" y="192"/>
                        <a:pt x="0" y="192"/>
                      </a:cubicBezTo>
                      <a:cubicBezTo>
                        <a:pt x="0" y="86"/>
                        <a:pt x="85" y="0"/>
                        <a:pt x="191" y="0"/>
                      </a:cubicBezTo>
                      <a:cubicBezTo>
                        <a:pt x="212" y="0"/>
                        <a:pt x="212" y="0"/>
                        <a:pt x="212" y="0"/>
                      </a:cubicBezTo>
                      <a:cubicBezTo>
                        <a:pt x="318" y="0"/>
                        <a:pt x="403" y="86"/>
                        <a:pt x="403" y="192"/>
                      </a:cubicBezTo>
                      <a:cubicBezTo>
                        <a:pt x="403" y="308"/>
                        <a:pt x="403" y="308"/>
                        <a:pt x="403" y="308"/>
                      </a:cubicBezTo>
                      <a:cubicBezTo>
                        <a:pt x="403" y="393"/>
                        <a:pt x="335" y="461"/>
                        <a:pt x="251" y="461"/>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69" name="ï$ḻïďe">
                  <a:extLst>
                    <a:ext uri="{FF2B5EF4-FFF2-40B4-BE49-F238E27FC236}">
                      <a16:creationId xmlns:a16="http://schemas.microsoft.com/office/drawing/2014/main" id="{D3C8E5E2-E6FF-4664-B16E-C7836B2ADDBA}"/>
                    </a:ext>
                  </a:extLst>
                </p:cNvPr>
                <p:cNvSpPr/>
                <p:nvPr/>
              </p:nvSpPr>
              <p:spPr bwMode="auto">
                <a:xfrm>
                  <a:off x="3762" y="1100"/>
                  <a:ext cx="84" cy="104"/>
                </a:xfrm>
                <a:custGeom>
                  <a:avLst/>
                  <a:gdLst>
                    <a:gd name="T0" fmla="*/ 61 w 61"/>
                    <a:gd name="T1" fmla="*/ 1 h 76"/>
                    <a:gd name="T2" fmla="*/ 58 w 61"/>
                    <a:gd name="T3" fmla="*/ 45 h 76"/>
                    <a:gd name="T4" fmla="*/ 56 w 61"/>
                    <a:gd name="T5" fmla="*/ 76 h 76"/>
                    <a:gd name="T6" fmla="*/ 43 w 61"/>
                    <a:gd name="T7" fmla="*/ 75 h 76"/>
                    <a:gd name="T8" fmla="*/ 40 w 61"/>
                    <a:gd name="T9" fmla="*/ 75 h 76"/>
                    <a:gd name="T10" fmla="*/ 2 w 61"/>
                    <a:gd name="T11" fmla="*/ 34 h 76"/>
                    <a:gd name="T12" fmla="*/ 16 w 61"/>
                    <a:gd name="T13" fmla="*/ 9 h 76"/>
                    <a:gd name="T14" fmla="*/ 44 w 61"/>
                    <a:gd name="T15" fmla="*/ 0 h 76"/>
                    <a:gd name="T16" fmla="*/ 44 w 61"/>
                    <a:gd name="T17" fmla="*/ 0 h 76"/>
                    <a:gd name="T18" fmla="*/ 47 w 61"/>
                    <a:gd name="T19" fmla="*/ 0 h 76"/>
                    <a:gd name="T20" fmla="*/ 61 w 61"/>
                    <a:gd name="T21"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76">
                      <a:moveTo>
                        <a:pt x="61" y="1"/>
                      </a:moveTo>
                      <a:cubicBezTo>
                        <a:pt x="58" y="45"/>
                        <a:pt x="58" y="45"/>
                        <a:pt x="58" y="45"/>
                      </a:cubicBezTo>
                      <a:cubicBezTo>
                        <a:pt x="56" y="76"/>
                        <a:pt x="56" y="76"/>
                        <a:pt x="56" y="76"/>
                      </a:cubicBezTo>
                      <a:cubicBezTo>
                        <a:pt x="43" y="75"/>
                        <a:pt x="43" y="75"/>
                        <a:pt x="43" y="75"/>
                      </a:cubicBezTo>
                      <a:cubicBezTo>
                        <a:pt x="42" y="75"/>
                        <a:pt x="41" y="75"/>
                        <a:pt x="40" y="75"/>
                      </a:cubicBezTo>
                      <a:cubicBezTo>
                        <a:pt x="17" y="72"/>
                        <a:pt x="0" y="54"/>
                        <a:pt x="2" y="34"/>
                      </a:cubicBezTo>
                      <a:cubicBezTo>
                        <a:pt x="2" y="24"/>
                        <a:pt x="8" y="15"/>
                        <a:pt x="16" y="9"/>
                      </a:cubicBezTo>
                      <a:cubicBezTo>
                        <a:pt x="23" y="3"/>
                        <a:pt x="33" y="0"/>
                        <a:pt x="44" y="0"/>
                      </a:cubicBezTo>
                      <a:cubicBezTo>
                        <a:pt x="44" y="0"/>
                        <a:pt x="44" y="0"/>
                        <a:pt x="44" y="0"/>
                      </a:cubicBezTo>
                      <a:cubicBezTo>
                        <a:pt x="45" y="0"/>
                        <a:pt x="46" y="0"/>
                        <a:pt x="47" y="0"/>
                      </a:cubicBezTo>
                      <a:lnTo>
                        <a:pt x="61" y="1"/>
                      </a:ln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70" name="iŝľîḑè">
                  <a:extLst>
                    <a:ext uri="{FF2B5EF4-FFF2-40B4-BE49-F238E27FC236}">
                      <a16:creationId xmlns:a16="http://schemas.microsoft.com/office/drawing/2014/main" id="{44CE5944-5626-473F-BAFF-4AAD14178764}"/>
                    </a:ext>
                  </a:extLst>
                </p:cNvPr>
                <p:cNvSpPr/>
                <p:nvPr/>
              </p:nvSpPr>
              <p:spPr bwMode="auto">
                <a:xfrm>
                  <a:off x="4249" y="1101"/>
                  <a:ext cx="83" cy="104"/>
                </a:xfrm>
                <a:custGeom>
                  <a:avLst/>
                  <a:gdLst>
                    <a:gd name="T0" fmla="*/ 0 w 60"/>
                    <a:gd name="T1" fmla="*/ 1 h 76"/>
                    <a:gd name="T2" fmla="*/ 2 w 60"/>
                    <a:gd name="T3" fmla="*/ 45 h 76"/>
                    <a:gd name="T4" fmla="*/ 4 w 60"/>
                    <a:gd name="T5" fmla="*/ 76 h 76"/>
                    <a:gd name="T6" fmla="*/ 18 w 60"/>
                    <a:gd name="T7" fmla="*/ 75 h 76"/>
                    <a:gd name="T8" fmla="*/ 21 w 60"/>
                    <a:gd name="T9" fmla="*/ 75 h 76"/>
                    <a:gd name="T10" fmla="*/ 59 w 60"/>
                    <a:gd name="T11" fmla="*/ 34 h 76"/>
                    <a:gd name="T12" fmla="*/ 45 w 60"/>
                    <a:gd name="T13" fmla="*/ 9 h 76"/>
                    <a:gd name="T14" fmla="*/ 17 w 60"/>
                    <a:gd name="T15" fmla="*/ 0 h 76"/>
                    <a:gd name="T16" fmla="*/ 17 w 60"/>
                    <a:gd name="T17" fmla="*/ 0 h 76"/>
                    <a:gd name="T18" fmla="*/ 13 w 60"/>
                    <a:gd name="T19" fmla="*/ 0 h 76"/>
                    <a:gd name="T20" fmla="*/ 0 w 60"/>
                    <a:gd name="T21"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6">
                      <a:moveTo>
                        <a:pt x="0" y="1"/>
                      </a:moveTo>
                      <a:cubicBezTo>
                        <a:pt x="2" y="45"/>
                        <a:pt x="2" y="45"/>
                        <a:pt x="2" y="45"/>
                      </a:cubicBezTo>
                      <a:cubicBezTo>
                        <a:pt x="4" y="76"/>
                        <a:pt x="4" y="76"/>
                        <a:pt x="4" y="76"/>
                      </a:cubicBezTo>
                      <a:cubicBezTo>
                        <a:pt x="18" y="75"/>
                        <a:pt x="18" y="75"/>
                        <a:pt x="18" y="75"/>
                      </a:cubicBezTo>
                      <a:cubicBezTo>
                        <a:pt x="19" y="75"/>
                        <a:pt x="20" y="75"/>
                        <a:pt x="21" y="75"/>
                      </a:cubicBezTo>
                      <a:cubicBezTo>
                        <a:pt x="43" y="72"/>
                        <a:pt x="60" y="54"/>
                        <a:pt x="59" y="34"/>
                      </a:cubicBezTo>
                      <a:cubicBezTo>
                        <a:pt x="58" y="24"/>
                        <a:pt x="53" y="16"/>
                        <a:pt x="45" y="9"/>
                      </a:cubicBezTo>
                      <a:cubicBezTo>
                        <a:pt x="37" y="3"/>
                        <a:pt x="28" y="0"/>
                        <a:pt x="17" y="0"/>
                      </a:cubicBezTo>
                      <a:cubicBezTo>
                        <a:pt x="17" y="0"/>
                        <a:pt x="17" y="0"/>
                        <a:pt x="17" y="0"/>
                      </a:cubicBezTo>
                      <a:cubicBezTo>
                        <a:pt x="16" y="0"/>
                        <a:pt x="15" y="0"/>
                        <a:pt x="13" y="0"/>
                      </a:cubicBezTo>
                      <a:lnTo>
                        <a:pt x="0" y="1"/>
                      </a:ln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71" name="ïs1íḑé">
                  <a:extLst>
                    <a:ext uri="{FF2B5EF4-FFF2-40B4-BE49-F238E27FC236}">
                      <a16:creationId xmlns:a16="http://schemas.microsoft.com/office/drawing/2014/main" id="{4C49C955-3288-437A-990A-CCD2F43E72F3}"/>
                    </a:ext>
                  </a:extLst>
                </p:cNvPr>
                <p:cNvSpPr/>
                <p:nvPr/>
              </p:nvSpPr>
              <p:spPr bwMode="auto">
                <a:xfrm>
                  <a:off x="3944" y="1256"/>
                  <a:ext cx="183" cy="338"/>
                </a:xfrm>
                <a:custGeom>
                  <a:avLst/>
                  <a:gdLst>
                    <a:gd name="T0" fmla="*/ 82 w 133"/>
                    <a:gd name="T1" fmla="*/ 246 h 246"/>
                    <a:gd name="T2" fmla="*/ 51 w 133"/>
                    <a:gd name="T3" fmla="*/ 246 h 246"/>
                    <a:gd name="T4" fmla="*/ 0 w 133"/>
                    <a:gd name="T5" fmla="*/ 195 h 246"/>
                    <a:gd name="T6" fmla="*/ 0 w 133"/>
                    <a:gd name="T7" fmla="*/ 51 h 246"/>
                    <a:gd name="T8" fmla="*/ 51 w 133"/>
                    <a:gd name="T9" fmla="*/ 0 h 246"/>
                    <a:gd name="T10" fmla="*/ 82 w 133"/>
                    <a:gd name="T11" fmla="*/ 0 h 246"/>
                    <a:gd name="T12" fmla="*/ 133 w 133"/>
                    <a:gd name="T13" fmla="*/ 51 h 246"/>
                    <a:gd name="T14" fmla="*/ 133 w 133"/>
                    <a:gd name="T15" fmla="*/ 195 h 246"/>
                    <a:gd name="T16" fmla="*/ 82 w 133"/>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246">
                      <a:moveTo>
                        <a:pt x="82" y="246"/>
                      </a:moveTo>
                      <a:cubicBezTo>
                        <a:pt x="51" y="246"/>
                        <a:pt x="51" y="246"/>
                        <a:pt x="51" y="246"/>
                      </a:cubicBezTo>
                      <a:cubicBezTo>
                        <a:pt x="23" y="246"/>
                        <a:pt x="0" y="223"/>
                        <a:pt x="0" y="195"/>
                      </a:cubicBezTo>
                      <a:cubicBezTo>
                        <a:pt x="0" y="51"/>
                        <a:pt x="0" y="51"/>
                        <a:pt x="0" y="51"/>
                      </a:cubicBezTo>
                      <a:cubicBezTo>
                        <a:pt x="0" y="23"/>
                        <a:pt x="23" y="0"/>
                        <a:pt x="51" y="0"/>
                      </a:cubicBezTo>
                      <a:cubicBezTo>
                        <a:pt x="82" y="0"/>
                        <a:pt x="82" y="0"/>
                        <a:pt x="82" y="0"/>
                      </a:cubicBezTo>
                      <a:cubicBezTo>
                        <a:pt x="110" y="0"/>
                        <a:pt x="133" y="23"/>
                        <a:pt x="133" y="51"/>
                      </a:cubicBezTo>
                      <a:cubicBezTo>
                        <a:pt x="133" y="195"/>
                        <a:pt x="133" y="195"/>
                        <a:pt x="133" y="195"/>
                      </a:cubicBezTo>
                      <a:cubicBezTo>
                        <a:pt x="133" y="223"/>
                        <a:pt x="110" y="246"/>
                        <a:pt x="82" y="246"/>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72" name="îs1ïdé">
                  <a:extLst>
                    <a:ext uri="{FF2B5EF4-FFF2-40B4-BE49-F238E27FC236}">
                      <a16:creationId xmlns:a16="http://schemas.microsoft.com/office/drawing/2014/main" id="{4B2C4837-DF17-4B8F-BAAE-82EDD4B5C647}"/>
                    </a:ext>
                  </a:extLst>
                </p:cNvPr>
                <p:cNvSpPr/>
                <p:nvPr/>
              </p:nvSpPr>
              <p:spPr bwMode="auto">
                <a:xfrm>
                  <a:off x="3803" y="843"/>
                  <a:ext cx="482" cy="601"/>
                </a:xfrm>
                <a:custGeom>
                  <a:avLst/>
                  <a:gdLst>
                    <a:gd name="T0" fmla="*/ 351 w 351"/>
                    <a:gd name="T1" fmla="*/ 181 h 438"/>
                    <a:gd name="T2" fmla="*/ 347 w 351"/>
                    <a:gd name="T3" fmla="*/ 263 h 438"/>
                    <a:gd name="T4" fmla="*/ 346 w 351"/>
                    <a:gd name="T5" fmla="*/ 276 h 438"/>
                    <a:gd name="T6" fmla="*/ 343 w 351"/>
                    <a:gd name="T7" fmla="*/ 299 h 438"/>
                    <a:gd name="T8" fmla="*/ 217 w 351"/>
                    <a:gd name="T9" fmla="*/ 432 h 438"/>
                    <a:gd name="T10" fmla="*/ 195 w 351"/>
                    <a:gd name="T11" fmla="*/ 436 h 438"/>
                    <a:gd name="T12" fmla="*/ 189 w 351"/>
                    <a:gd name="T13" fmla="*/ 437 h 438"/>
                    <a:gd name="T14" fmla="*/ 174 w 351"/>
                    <a:gd name="T15" fmla="*/ 438 h 438"/>
                    <a:gd name="T16" fmla="*/ 164 w 351"/>
                    <a:gd name="T17" fmla="*/ 437 h 438"/>
                    <a:gd name="T18" fmla="*/ 142 w 351"/>
                    <a:gd name="T19" fmla="*/ 435 h 438"/>
                    <a:gd name="T20" fmla="*/ 132 w 351"/>
                    <a:gd name="T21" fmla="*/ 433 h 438"/>
                    <a:gd name="T22" fmla="*/ 99 w 351"/>
                    <a:gd name="T23" fmla="*/ 421 h 438"/>
                    <a:gd name="T24" fmla="*/ 99 w 351"/>
                    <a:gd name="T25" fmla="*/ 421 h 438"/>
                    <a:gd name="T26" fmla="*/ 3 w 351"/>
                    <a:gd name="T27" fmla="*/ 296 h 438"/>
                    <a:gd name="T28" fmla="*/ 3 w 351"/>
                    <a:gd name="T29" fmla="*/ 296 h 438"/>
                    <a:gd name="T30" fmla="*/ 1 w 351"/>
                    <a:gd name="T31" fmla="*/ 278 h 438"/>
                    <a:gd name="T32" fmla="*/ 1 w 351"/>
                    <a:gd name="T33" fmla="*/ 272 h 438"/>
                    <a:gd name="T34" fmla="*/ 1 w 351"/>
                    <a:gd name="T35" fmla="*/ 266 h 438"/>
                    <a:gd name="T36" fmla="*/ 1 w 351"/>
                    <a:gd name="T37" fmla="*/ 259 h 438"/>
                    <a:gd name="T38" fmla="*/ 1 w 351"/>
                    <a:gd name="T39" fmla="*/ 258 h 438"/>
                    <a:gd name="T40" fmla="*/ 1 w 351"/>
                    <a:gd name="T41" fmla="*/ 253 h 438"/>
                    <a:gd name="T42" fmla="*/ 2 w 351"/>
                    <a:gd name="T43" fmla="*/ 238 h 438"/>
                    <a:gd name="T44" fmla="*/ 3 w 351"/>
                    <a:gd name="T45" fmla="*/ 213 h 438"/>
                    <a:gd name="T46" fmla="*/ 3 w 351"/>
                    <a:gd name="T47" fmla="*/ 213 h 438"/>
                    <a:gd name="T48" fmla="*/ 4 w 351"/>
                    <a:gd name="T49" fmla="*/ 187 h 438"/>
                    <a:gd name="T50" fmla="*/ 4 w 351"/>
                    <a:gd name="T51" fmla="*/ 187 h 438"/>
                    <a:gd name="T52" fmla="*/ 4 w 351"/>
                    <a:gd name="T53" fmla="*/ 187 h 438"/>
                    <a:gd name="T54" fmla="*/ 5 w 351"/>
                    <a:gd name="T55" fmla="*/ 178 h 438"/>
                    <a:gd name="T56" fmla="*/ 5 w 351"/>
                    <a:gd name="T57" fmla="*/ 170 h 438"/>
                    <a:gd name="T58" fmla="*/ 6 w 351"/>
                    <a:gd name="T59" fmla="*/ 164 h 438"/>
                    <a:gd name="T60" fmla="*/ 6 w 351"/>
                    <a:gd name="T61" fmla="*/ 162 h 438"/>
                    <a:gd name="T62" fmla="*/ 12 w 351"/>
                    <a:gd name="T63" fmla="*/ 128 h 438"/>
                    <a:gd name="T64" fmla="*/ 20 w 351"/>
                    <a:gd name="T65" fmla="*/ 107 h 438"/>
                    <a:gd name="T66" fmla="*/ 22 w 351"/>
                    <a:gd name="T67" fmla="*/ 103 h 438"/>
                    <a:gd name="T68" fmla="*/ 31 w 351"/>
                    <a:gd name="T69" fmla="*/ 86 h 438"/>
                    <a:gd name="T70" fmla="*/ 31 w 351"/>
                    <a:gd name="T71" fmla="*/ 86 h 438"/>
                    <a:gd name="T72" fmla="*/ 79 w 351"/>
                    <a:gd name="T73" fmla="*/ 34 h 438"/>
                    <a:gd name="T74" fmla="*/ 92 w 351"/>
                    <a:gd name="T75" fmla="*/ 26 h 438"/>
                    <a:gd name="T76" fmla="*/ 190 w 351"/>
                    <a:gd name="T77" fmla="*/ 2 h 438"/>
                    <a:gd name="T78" fmla="*/ 310 w 351"/>
                    <a:gd name="T79" fmla="*/ 58 h 438"/>
                    <a:gd name="T80" fmla="*/ 332 w 351"/>
                    <a:gd name="T81" fmla="*/ 90 h 438"/>
                    <a:gd name="T82" fmla="*/ 344 w 351"/>
                    <a:gd name="T83" fmla="*/ 119 h 438"/>
                    <a:gd name="T84" fmla="*/ 349 w 351"/>
                    <a:gd name="T85" fmla="*/ 138 h 438"/>
                    <a:gd name="T86" fmla="*/ 349 w 351"/>
                    <a:gd name="T87" fmla="*/ 139 h 438"/>
                    <a:gd name="T88" fmla="*/ 350 w 351"/>
                    <a:gd name="T89" fmla="*/ 145 h 438"/>
                    <a:gd name="T90" fmla="*/ 351 w 351"/>
                    <a:gd name="T91" fmla="*/ 158 h 438"/>
                    <a:gd name="T92" fmla="*/ 351 w 351"/>
                    <a:gd name="T93" fmla="*/ 18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438">
                      <a:moveTo>
                        <a:pt x="351" y="181"/>
                      </a:moveTo>
                      <a:cubicBezTo>
                        <a:pt x="347" y="263"/>
                        <a:pt x="347" y="263"/>
                        <a:pt x="347" y="263"/>
                      </a:cubicBezTo>
                      <a:cubicBezTo>
                        <a:pt x="346" y="276"/>
                        <a:pt x="346" y="276"/>
                        <a:pt x="346" y="276"/>
                      </a:cubicBezTo>
                      <a:cubicBezTo>
                        <a:pt x="346" y="284"/>
                        <a:pt x="344" y="292"/>
                        <a:pt x="343" y="299"/>
                      </a:cubicBezTo>
                      <a:cubicBezTo>
                        <a:pt x="330" y="364"/>
                        <a:pt x="281" y="416"/>
                        <a:pt x="217" y="432"/>
                      </a:cubicBezTo>
                      <a:cubicBezTo>
                        <a:pt x="210" y="434"/>
                        <a:pt x="203" y="435"/>
                        <a:pt x="195" y="436"/>
                      </a:cubicBezTo>
                      <a:cubicBezTo>
                        <a:pt x="193" y="437"/>
                        <a:pt x="191" y="437"/>
                        <a:pt x="189" y="437"/>
                      </a:cubicBezTo>
                      <a:cubicBezTo>
                        <a:pt x="184" y="437"/>
                        <a:pt x="179" y="438"/>
                        <a:pt x="174" y="438"/>
                      </a:cubicBezTo>
                      <a:cubicBezTo>
                        <a:pt x="171" y="438"/>
                        <a:pt x="168" y="438"/>
                        <a:pt x="164" y="437"/>
                      </a:cubicBezTo>
                      <a:cubicBezTo>
                        <a:pt x="156" y="437"/>
                        <a:pt x="149" y="436"/>
                        <a:pt x="142" y="435"/>
                      </a:cubicBezTo>
                      <a:cubicBezTo>
                        <a:pt x="138" y="434"/>
                        <a:pt x="135" y="433"/>
                        <a:pt x="132" y="433"/>
                      </a:cubicBezTo>
                      <a:cubicBezTo>
                        <a:pt x="121" y="430"/>
                        <a:pt x="110" y="426"/>
                        <a:pt x="99" y="421"/>
                      </a:cubicBezTo>
                      <a:cubicBezTo>
                        <a:pt x="99" y="421"/>
                        <a:pt x="99" y="421"/>
                        <a:pt x="99" y="421"/>
                      </a:cubicBezTo>
                      <a:cubicBezTo>
                        <a:pt x="49" y="397"/>
                        <a:pt x="13" y="351"/>
                        <a:pt x="3" y="296"/>
                      </a:cubicBezTo>
                      <a:cubicBezTo>
                        <a:pt x="3" y="296"/>
                        <a:pt x="3" y="296"/>
                        <a:pt x="3" y="296"/>
                      </a:cubicBezTo>
                      <a:cubicBezTo>
                        <a:pt x="2" y="290"/>
                        <a:pt x="1" y="284"/>
                        <a:pt x="1" y="278"/>
                      </a:cubicBezTo>
                      <a:cubicBezTo>
                        <a:pt x="1" y="276"/>
                        <a:pt x="1" y="274"/>
                        <a:pt x="1" y="272"/>
                      </a:cubicBezTo>
                      <a:cubicBezTo>
                        <a:pt x="1" y="270"/>
                        <a:pt x="1" y="268"/>
                        <a:pt x="1" y="266"/>
                      </a:cubicBezTo>
                      <a:cubicBezTo>
                        <a:pt x="0" y="264"/>
                        <a:pt x="1" y="262"/>
                        <a:pt x="1" y="259"/>
                      </a:cubicBezTo>
                      <a:cubicBezTo>
                        <a:pt x="1" y="258"/>
                        <a:pt x="1" y="258"/>
                        <a:pt x="1" y="258"/>
                      </a:cubicBezTo>
                      <a:cubicBezTo>
                        <a:pt x="1" y="253"/>
                        <a:pt x="1" y="253"/>
                        <a:pt x="1" y="253"/>
                      </a:cubicBezTo>
                      <a:cubicBezTo>
                        <a:pt x="2" y="238"/>
                        <a:pt x="2" y="238"/>
                        <a:pt x="2" y="238"/>
                      </a:cubicBezTo>
                      <a:cubicBezTo>
                        <a:pt x="3" y="213"/>
                        <a:pt x="3" y="213"/>
                        <a:pt x="3" y="213"/>
                      </a:cubicBezTo>
                      <a:cubicBezTo>
                        <a:pt x="3" y="213"/>
                        <a:pt x="3" y="213"/>
                        <a:pt x="3" y="213"/>
                      </a:cubicBezTo>
                      <a:cubicBezTo>
                        <a:pt x="4" y="187"/>
                        <a:pt x="4" y="187"/>
                        <a:pt x="4" y="187"/>
                      </a:cubicBezTo>
                      <a:cubicBezTo>
                        <a:pt x="4" y="187"/>
                        <a:pt x="4" y="187"/>
                        <a:pt x="4" y="187"/>
                      </a:cubicBezTo>
                      <a:cubicBezTo>
                        <a:pt x="4" y="187"/>
                        <a:pt x="4" y="187"/>
                        <a:pt x="4" y="187"/>
                      </a:cubicBezTo>
                      <a:cubicBezTo>
                        <a:pt x="5" y="178"/>
                        <a:pt x="5" y="178"/>
                        <a:pt x="5" y="178"/>
                      </a:cubicBezTo>
                      <a:cubicBezTo>
                        <a:pt x="5" y="170"/>
                        <a:pt x="5" y="170"/>
                        <a:pt x="5" y="170"/>
                      </a:cubicBezTo>
                      <a:cubicBezTo>
                        <a:pt x="6" y="164"/>
                        <a:pt x="6" y="164"/>
                        <a:pt x="6" y="164"/>
                      </a:cubicBezTo>
                      <a:cubicBezTo>
                        <a:pt x="6" y="162"/>
                        <a:pt x="6" y="162"/>
                        <a:pt x="6" y="162"/>
                      </a:cubicBezTo>
                      <a:cubicBezTo>
                        <a:pt x="6" y="150"/>
                        <a:pt x="9" y="139"/>
                        <a:pt x="12" y="128"/>
                      </a:cubicBezTo>
                      <a:cubicBezTo>
                        <a:pt x="14" y="121"/>
                        <a:pt x="17" y="114"/>
                        <a:pt x="20" y="107"/>
                      </a:cubicBezTo>
                      <a:cubicBezTo>
                        <a:pt x="21" y="105"/>
                        <a:pt x="21" y="104"/>
                        <a:pt x="22" y="103"/>
                      </a:cubicBezTo>
                      <a:cubicBezTo>
                        <a:pt x="24" y="98"/>
                        <a:pt x="27" y="92"/>
                        <a:pt x="31" y="86"/>
                      </a:cubicBezTo>
                      <a:cubicBezTo>
                        <a:pt x="31" y="86"/>
                        <a:pt x="31" y="86"/>
                        <a:pt x="31" y="86"/>
                      </a:cubicBezTo>
                      <a:cubicBezTo>
                        <a:pt x="43" y="66"/>
                        <a:pt x="60" y="48"/>
                        <a:pt x="79" y="34"/>
                      </a:cubicBezTo>
                      <a:cubicBezTo>
                        <a:pt x="83" y="31"/>
                        <a:pt x="87" y="28"/>
                        <a:pt x="92" y="26"/>
                      </a:cubicBezTo>
                      <a:cubicBezTo>
                        <a:pt x="120" y="9"/>
                        <a:pt x="154" y="0"/>
                        <a:pt x="190" y="2"/>
                      </a:cubicBezTo>
                      <a:cubicBezTo>
                        <a:pt x="237" y="4"/>
                        <a:pt x="280" y="26"/>
                        <a:pt x="310" y="58"/>
                      </a:cubicBezTo>
                      <a:cubicBezTo>
                        <a:pt x="319" y="68"/>
                        <a:pt x="326" y="78"/>
                        <a:pt x="332" y="90"/>
                      </a:cubicBezTo>
                      <a:cubicBezTo>
                        <a:pt x="336" y="99"/>
                        <a:pt x="340" y="109"/>
                        <a:pt x="344" y="119"/>
                      </a:cubicBezTo>
                      <a:cubicBezTo>
                        <a:pt x="346" y="125"/>
                        <a:pt x="348" y="132"/>
                        <a:pt x="349" y="138"/>
                      </a:cubicBezTo>
                      <a:cubicBezTo>
                        <a:pt x="349" y="139"/>
                        <a:pt x="349" y="139"/>
                        <a:pt x="349" y="139"/>
                      </a:cubicBezTo>
                      <a:cubicBezTo>
                        <a:pt x="349" y="141"/>
                        <a:pt x="350" y="143"/>
                        <a:pt x="350" y="145"/>
                      </a:cubicBezTo>
                      <a:cubicBezTo>
                        <a:pt x="350" y="149"/>
                        <a:pt x="351" y="153"/>
                        <a:pt x="351" y="158"/>
                      </a:cubicBezTo>
                      <a:cubicBezTo>
                        <a:pt x="351" y="165"/>
                        <a:pt x="351" y="173"/>
                        <a:pt x="351" y="181"/>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73" name="ïSļïďé">
                  <a:extLst>
                    <a:ext uri="{FF2B5EF4-FFF2-40B4-BE49-F238E27FC236}">
                      <a16:creationId xmlns:a16="http://schemas.microsoft.com/office/drawing/2014/main" id="{F0D2F011-7AB2-46CF-8F56-79ABE3C4C6D0}"/>
                    </a:ext>
                  </a:extLst>
                </p:cNvPr>
                <p:cNvSpPr/>
                <p:nvPr/>
              </p:nvSpPr>
              <p:spPr bwMode="auto">
                <a:xfrm>
                  <a:off x="4107" y="1109"/>
                  <a:ext cx="20" cy="39"/>
                </a:xfrm>
                <a:custGeom>
                  <a:avLst/>
                  <a:gdLst>
                    <a:gd name="T0" fmla="*/ 7 w 15"/>
                    <a:gd name="T1" fmla="*/ 28 h 28"/>
                    <a:gd name="T2" fmla="*/ 7 w 15"/>
                    <a:gd name="T3" fmla="*/ 28 h 28"/>
                    <a:gd name="T4" fmla="*/ 0 w 15"/>
                    <a:gd name="T5" fmla="*/ 20 h 28"/>
                    <a:gd name="T6" fmla="*/ 0 w 15"/>
                    <a:gd name="T7" fmla="*/ 8 h 28"/>
                    <a:gd name="T8" fmla="*/ 7 w 15"/>
                    <a:gd name="T9" fmla="*/ 0 h 28"/>
                    <a:gd name="T10" fmla="*/ 15 w 15"/>
                    <a:gd name="T11" fmla="*/ 8 h 28"/>
                    <a:gd name="T12" fmla="*/ 15 w 15"/>
                    <a:gd name="T13" fmla="*/ 20 h 28"/>
                    <a:gd name="T14" fmla="*/ 7 w 1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8">
                      <a:moveTo>
                        <a:pt x="7" y="28"/>
                      </a:moveTo>
                      <a:cubicBezTo>
                        <a:pt x="7" y="28"/>
                        <a:pt x="7" y="28"/>
                        <a:pt x="7" y="28"/>
                      </a:cubicBezTo>
                      <a:cubicBezTo>
                        <a:pt x="3" y="28"/>
                        <a:pt x="0" y="25"/>
                        <a:pt x="0" y="20"/>
                      </a:cubicBezTo>
                      <a:cubicBezTo>
                        <a:pt x="0" y="8"/>
                        <a:pt x="0" y="8"/>
                        <a:pt x="0" y="8"/>
                      </a:cubicBezTo>
                      <a:cubicBezTo>
                        <a:pt x="0" y="4"/>
                        <a:pt x="3" y="0"/>
                        <a:pt x="7" y="0"/>
                      </a:cubicBezTo>
                      <a:cubicBezTo>
                        <a:pt x="12" y="0"/>
                        <a:pt x="15" y="4"/>
                        <a:pt x="15" y="8"/>
                      </a:cubicBezTo>
                      <a:cubicBezTo>
                        <a:pt x="15" y="20"/>
                        <a:pt x="15" y="20"/>
                        <a:pt x="15" y="20"/>
                      </a:cubicBezTo>
                      <a:cubicBezTo>
                        <a:pt x="15" y="25"/>
                        <a:pt x="12" y="28"/>
                        <a:pt x="7" y="28"/>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74" name="iṡḷiḑê">
                  <a:extLst>
                    <a:ext uri="{FF2B5EF4-FFF2-40B4-BE49-F238E27FC236}">
                      <a16:creationId xmlns:a16="http://schemas.microsoft.com/office/drawing/2014/main" id="{1559C48D-602F-49AC-8089-D1F3ED87EA17}"/>
                    </a:ext>
                  </a:extLst>
                </p:cNvPr>
                <p:cNvSpPr/>
                <p:nvPr/>
              </p:nvSpPr>
              <p:spPr bwMode="auto">
                <a:xfrm>
                  <a:off x="3921" y="1109"/>
                  <a:ext cx="21" cy="39"/>
                </a:xfrm>
                <a:custGeom>
                  <a:avLst/>
                  <a:gdLst>
                    <a:gd name="T0" fmla="*/ 8 w 15"/>
                    <a:gd name="T1" fmla="*/ 28 h 28"/>
                    <a:gd name="T2" fmla="*/ 8 w 15"/>
                    <a:gd name="T3" fmla="*/ 28 h 28"/>
                    <a:gd name="T4" fmla="*/ 0 w 15"/>
                    <a:gd name="T5" fmla="*/ 20 h 28"/>
                    <a:gd name="T6" fmla="*/ 0 w 15"/>
                    <a:gd name="T7" fmla="*/ 7 h 28"/>
                    <a:gd name="T8" fmla="*/ 8 w 15"/>
                    <a:gd name="T9" fmla="*/ 0 h 28"/>
                    <a:gd name="T10" fmla="*/ 15 w 15"/>
                    <a:gd name="T11" fmla="*/ 7 h 28"/>
                    <a:gd name="T12" fmla="*/ 15 w 15"/>
                    <a:gd name="T13" fmla="*/ 20 h 28"/>
                    <a:gd name="T14" fmla="*/ 8 w 1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8">
                      <a:moveTo>
                        <a:pt x="8" y="28"/>
                      </a:moveTo>
                      <a:cubicBezTo>
                        <a:pt x="8" y="28"/>
                        <a:pt x="8" y="28"/>
                        <a:pt x="8" y="28"/>
                      </a:cubicBezTo>
                      <a:cubicBezTo>
                        <a:pt x="4" y="28"/>
                        <a:pt x="0" y="24"/>
                        <a:pt x="0" y="20"/>
                      </a:cubicBezTo>
                      <a:cubicBezTo>
                        <a:pt x="0" y="7"/>
                        <a:pt x="0" y="7"/>
                        <a:pt x="0" y="7"/>
                      </a:cubicBezTo>
                      <a:cubicBezTo>
                        <a:pt x="0" y="3"/>
                        <a:pt x="4" y="0"/>
                        <a:pt x="8" y="0"/>
                      </a:cubicBezTo>
                      <a:cubicBezTo>
                        <a:pt x="12" y="0"/>
                        <a:pt x="15" y="3"/>
                        <a:pt x="15" y="7"/>
                      </a:cubicBezTo>
                      <a:cubicBezTo>
                        <a:pt x="15" y="20"/>
                        <a:pt x="15" y="20"/>
                        <a:pt x="15" y="20"/>
                      </a:cubicBezTo>
                      <a:cubicBezTo>
                        <a:pt x="15" y="24"/>
                        <a:pt x="12" y="28"/>
                        <a:pt x="8" y="28"/>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75" name="iŝlïḋè">
                  <a:extLst>
                    <a:ext uri="{FF2B5EF4-FFF2-40B4-BE49-F238E27FC236}">
                      <a16:creationId xmlns:a16="http://schemas.microsoft.com/office/drawing/2014/main" id="{6E98D699-C90B-4B4C-9799-673ED5DE2C32}"/>
                    </a:ext>
                  </a:extLst>
                </p:cNvPr>
                <p:cNvSpPr/>
                <p:nvPr/>
              </p:nvSpPr>
              <p:spPr bwMode="auto">
                <a:xfrm>
                  <a:off x="4082" y="1052"/>
                  <a:ext cx="102" cy="27"/>
                </a:xfrm>
                <a:custGeom>
                  <a:avLst/>
                  <a:gdLst>
                    <a:gd name="T0" fmla="*/ 64 w 74"/>
                    <a:gd name="T1" fmla="*/ 20 h 20"/>
                    <a:gd name="T2" fmla="*/ 10 w 74"/>
                    <a:gd name="T3" fmla="*/ 20 h 20"/>
                    <a:gd name="T4" fmla="*/ 0 w 74"/>
                    <a:gd name="T5" fmla="*/ 10 h 20"/>
                    <a:gd name="T6" fmla="*/ 10 w 74"/>
                    <a:gd name="T7" fmla="*/ 0 h 20"/>
                    <a:gd name="T8" fmla="*/ 64 w 74"/>
                    <a:gd name="T9" fmla="*/ 0 h 20"/>
                    <a:gd name="T10" fmla="*/ 74 w 74"/>
                    <a:gd name="T11" fmla="*/ 10 h 20"/>
                    <a:gd name="T12" fmla="*/ 64 w 7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4" h="20">
                      <a:moveTo>
                        <a:pt x="64" y="20"/>
                      </a:moveTo>
                      <a:cubicBezTo>
                        <a:pt x="10" y="20"/>
                        <a:pt x="10" y="20"/>
                        <a:pt x="10" y="20"/>
                      </a:cubicBezTo>
                      <a:cubicBezTo>
                        <a:pt x="4" y="20"/>
                        <a:pt x="0" y="16"/>
                        <a:pt x="0" y="10"/>
                      </a:cubicBezTo>
                      <a:cubicBezTo>
                        <a:pt x="0" y="5"/>
                        <a:pt x="4" y="0"/>
                        <a:pt x="10" y="0"/>
                      </a:cubicBezTo>
                      <a:cubicBezTo>
                        <a:pt x="64" y="0"/>
                        <a:pt x="64" y="0"/>
                        <a:pt x="64" y="0"/>
                      </a:cubicBezTo>
                      <a:cubicBezTo>
                        <a:pt x="70" y="0"/>
                        <a:pt x="74" y="5"/>
                        <a:pt x="74" y="10"/>
                      </a:cubicBezTo>
                      <a:cubicBezTo>
                        <a:pt x="74" y="16"/>
                        <a:pt x="70" y="20"/>
                        <a:pt x="64" y="20"/>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76" name="îşlîḓê">
                  <a:extLst>
                    <a:ext uri="{FF2B5EF4-FFF2-40B4-BE49-F238E27FC236}">
                      <a16:creationId xmlns:a16="http://schemas.microsoft.com/office/drawing/2014/main" id="{257206D7-9451-45CC-9E6C-710F3F556E26}"/>
                    </a:ext>
                  </a:extLst>
                </p:cNvPr>
                <p:cNvSpPr/>
                <p:nvPr/>
              </p:nvSpPr>
              <p:spPr bwMode="auto">
                <a:xfrm>
                  <a:off x="3900" y="1052"/>
                  <a:ext cx="101" cy="27"/>
                </a:xfrm>
                <a:custGeom>
                  <a:avLst/>
                  <a:gdLst>
                    <a:gd name="T0" fmla="*/ 64 w 73"/>
                    <a:gd name="T1" fmla="*/ 20 h 20"/>
                    <a:gd name="T2" fmla="*/ 9 w 73"/>
                    <a:gd name="T3" fmla="*/ 20 h 20"/>
                    <a:gd name="T4" fmla="*/ 0 w 73"/>
                    <a:gd name="T5" fmla="*/ 10 h 20"/>
                    <a:gd name="T6" fmla="*/ 9 w 73"/>
                    <a:gd name="T7" fmla="*/ 0 h 20"/>
                    <a:gd name="T8" fmla="*/ 64 w 73"/>
                    <a:gd name="T9" fmla="*/ 0 h 20"/>
                    <a:gd name="T10" fmla="*/ 73 w 73"/>
                    <a:gd name="T11" fmla="*/ 10 h 20"/>
                    <a:gd name="T12" fmla="*/ 64 w 7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4" y="20"/>
                      </a:moveTo>
                      <a:cubicBezTo>
                        <a:pt x="9" y="20"/>
                        <a:pt x="9" y="20"/>
                        <a:pt x="9" y="20"/>
                      </a:cubicBezTo>
                      <a:cubicBezTo>
                        <a:pt x="4" y="20"/>
                        <a:pt x="0" y="16"/>
                        <a:pt x="0" y="10"/>
                      </a:cubicBezTo>
                      <a:cubicBezTo>
                        <a:pt x="0" y="5"/>
                        <a:pt x="4" y="0"/>
                        <a:pt x="9" y="0"/>
                      </a:cubicBezTo>
                      <a:cubicBezTo>
                        <a:pt x="64" y="0"/>
                        <a:pt x="64" y="0"/>
                        <a:pt x="64" y="0"/>
                      </a:cubicBezTo>
                      <a:cubicBezTo>
                        <a:pt x="69" y="0"/>
                        <a:pt x="73" y="5"/>
                        <a:pt x="73" y="10"/>
                      </a:cubicBezTo>
                      <a:cubicBezTo>
                        <a:pt x="73" y="16"/>
                        <a:pt x="69" y="20"/>
                        <a:pt x="64" y="20"/>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77" name="îṥḷîdé">
                  <a:extLst>
                    <a:ext uri="{FF2B5EF4-FFF2-40B4-BE49-F238E27FC236}">
                      <a16:creationId xmlns:a16="http://schemas.microsoft.com/office/drawing/2014/main" id="{6EE98A57-5E8E-475E-A096-ECCC239B4D78}"/>
                    </a:ext>
                  </a:extLst>
                </p:cNvPr>
                <p:cNvSpPr/>
                <p:nvPr/>
              </p:nvSpPr>
              <p:spPr bwMode="auto">
                <a:xfrm>
                  <a:off x="3976" y="1266"/>
                  <a:ext cx="137" cy="55"/>
                </a:xfrm>
                <a:custGeom>
                  <a:avLst/>
                  <a:gdLst>
                    <a:gd name="T0" fmla="*/ 100 w 100"/>
                    <a:gd name="T1" fmla="*/ 4 h 40"/>
                    <a:gd name="T2" fmla="*/ 41 w 100"/>
                    <a:gd name="T3" fmla="*/ 37 h 40"/>
                    <a:gd name="T4" fmla="*/ 0 w 100"/>
                    <a:gd name="T5" fmla="*/ 0 h 40"/>
                    <a:gd name="T6" fmla="*/ 100 w 100"/>
                    <a:gd name="T7" fmla="*/ 4 h 40"/>
                  </a:gdLst>
                  <a:ahLst/>
                  <a:cxnLst>
                    <a:cxn ang="0">
                      <a:pos x="T0" y="T1"/>
                    </a:cxn>
                    <a:cxn ang="0">
                      <a:pos x="T2" y="T3"/>
                    </a:cxn>
                    <a:cxn ang="0">
                      <a:pos x="T4" y="T5"/>
                    </a:cxn>
                    <a:cxn ang="0">
                      <a:pos x="T6" y="T7"/>
                    </a:cxn>
                  </a:cxnLst>
                  <a:rect l="0" t="0" r="r" b="b"/>
                  <a:pathLst>
                    <a:path w="100" h="40">
                      <a:moveTo>
                        <a:pt x="100" y="4"/>
                      </a:moveTo>
                      <a:cubicBezTo>
                        <a:pt x="85" y="27"/>
                        <a:pt x="63" y="40"/>
                        <a:pt x="41" y="37"/>
                      </a:cubicBezTo>
                      <a:cubicBezTo>
                        <a:pt x="23" y="34"/>
                        <a:pt x="9" y="21"/>
                        <a:pt x="0" y="0"/>
                      </a:cubicBezTo>
                      <a:lnTo>
                        <a:pt x="10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78" name="iš1iďê">
                  <a:extLst>
                    <a:ext uri="{FF2B5EF4-FFF2-40B4-BE49-F238E27FC236}">
                      <a16:creationId xmlns:a16="http://schemas.microsoft.com/office/drawing/2014/main" id="{A393E2B0-2F1B-4EE0-B803-A2AB9B657A87}"/>
                    </a:ext>
                  </a:extLst>
                </p:cNvPr>
                <p:cNvSpPr/>
                <p:nvPr/>
              </p:nvSpPr>
              <p:spPr bwMode="auto">
                <a:xfrm>
                  <a:off x="4015" y="1199"/>
                  <a:ext cx="50" cy="34"/>
                </a:xfrm>
                <a:custGeom>
                  <a:avLst/>
                  <a:gdLst>
                    <a:gd name="T0" fmla="*/ 0 w 37"/>
                    <a:gd name="T1" fmla="*/ 0 h 25"/>
                    <a:gd name="T2" fmla="*/ 37 w 37"/>
                    <a:gd name="T3" fmla="*/ 0 h 25"/>
                    <a:gd name="T4" fmla="*/ 0 w 37"/>
                    <a:gd name="T5" fmla="*/ 0 h 25"/>
                  </a:gdLst>
                  <a:ahLst/>
                  <a:cxnLst>
                    <a:cxn ang="0">
                      <a:pos x="T0" y="T1"/>
                    </a:cxn>
                    <a:cxn ang="0">
                      <a:pos x="T2" y="T3"/>
                    </a:cxn>
                    <a:cxn ang="0">
                      <a:pos x="T4" y="T5"/>
                    </a:cxn>
                  </a:cxnLst>
                  <a:rect l="0" t="0" r="r" b="b"/>
                  <a:pathLst>
                    <a:path w="37" h="25">
                      <a:moveTo>
                        <a:pt x="0" y="0"/>
                      </a:moveTo>
                      <a:cubicBezTo>
                        <a:pt x="37" y="0"/>
                        <a:pt x="37" y="0"/>
                        <a:pt x="37" y="0"/>
                      </a:cubicBezTo>
                      <a:cubicBezTo>
                        <a:pt x="37" y="0"/>
                        <a:pt x="20" y="25"/>
                        <a:pt x="0" y="0"/>
                      </a:cubicBezTo>
                      <a:close/>
                    </a:path>
                  </a:pathLst>
                </a:custGeom>
                <a:solidFill>
                  <a:srgbClr val="E488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79" name="î$ḷîḍè">
                  <a:extLst>
                    <a:ext uri="{FF2B5EF4-FFF2-40B4-BE49-F238E27FC236}">
                      <a16:creationId xmlns:a16="http://schemas.microsoft.com/office/drawing/2014/main" id="{0D3B5BA6-9C0B-44FA-8419-CF55E62594AB}"/>
                    </a:ext>
                  </a:extLst>
                </p:cNvPr>
                <p:cNvSpPr/>
                <p:nvPr/>
              </p:nvSpPr>
              <p:spPr bwMode="auto">
                <a:xfrm>
                  <a:off x="3803" y="1060"/>
                  <a:ext cx="482" cy="384"/>
                </a:xfrm>
                <a:custGeom>
                  <a:avLst/>
                  <a:gdLst>
                    <a:gd name="T0" fmla="*/ 351 w 351"/>
                    <a:gd name="T1" fmla="*/ 23 h 280"/>
                    <a:gd name="T2" fmla="*/ 347 w 351"/>
                    <a:gd name="T3" fmla="*/ 105 h 280"/>
                    <a:gd name="T4" fmla="*/ 346 w 351"/>
                    <a:gd name="T5" fmla="*/ 118 h 280"/>
                    <a:gd name="T6" fmla="*/ 343 w 351"/>
                    <a:gd name="T7" fmla="*/ 141 h 280"/>
                    <a:gd name="T8" fmla="*/ 217 w 351"/>
                    <a:gd name="T9" fmla="*/ 274 h 280"/>
                    <a:gd name="T10" fmla="*/ 195 w 351"/>
                    <a:gd name="T11" fmla="*/ 278 h 280"/>
                    <a:gd name="T12" fmla="*/ 189 w 351"/>
                    <a:gd name="T13" fmla="*/ 279 h 280"/>
                    <a:gd name="T14" fmla="*/ 174 w 351"/>
                    <a:gd name="T15" fmla="*/ 280 h 280"/>
                    <a:gd name="T16" fmla="*/ 164 w 351"/>
                    <a:gd name="T17" fmla="*/ 279 h 280"/>
                    <a:gd name="T18" fmla="*/ 138 w 351"/>
                    <a:gd name="T19" fmla="*/ 277 h 280"/>
                    <a:gd name="T20" fmla="*/ 133 w 351"/>
                    <a:gd name="T21" fmla="*/ 276 h 280"/>
                    <a:gd name="T22" fmla="*/ 100 w 351"/>
                    <a:gd name="T23" fmla="*/ 264 h 280"/>
                    <a:gd name="T24" fmla="*/ 100 w 351"/>
                    <a:gd name="T25" fmla="*/ 264 h 280"/>
                    <a:gd name="T26" fmla="*/ 3 w 351"/>
                    <a:gd name="T27" fmla="*/ 138 h 280"/>
                    <a:gd name="T28" fmla="*/ 3 w 351"/>
                    <a:gd name="T29" fmla="*/ 138 h 280"/>
                    <a:gd name="T30" fmla="*/ 1 w 351"/>
                    <a:gd name="T31" fmla="*/ 120 h 280"/>
                    <a:gd name="T32" fmla="*/ 1 w 351"/>
                    <a:gd name="T33" fmla="*/ 114 h 280"/>
                    <a:gd name="T34" fmla="*/ 1 w 351"/>
                    <a:gd name="T35" fmla="*/ 108 h 280"/>
                    <a:gd name="T36" fmla="*/ 1 w 351"/>
                    <a:gd name="T37" fmla="*/ 101 h 280"/>
                    <a:gd name="T38" fmla="*/ 1 w 351"/>
                    <a:gd name="T39" fmla="*/ 100 h 280"/>
                    <a:gd name="T40" fmla="*/ 1 w 351"/>
                    <a:gd name="T41" fmla="*/ 95 h 280"/>
                    <a:gd name="T42" fmla="*/ 2 w 351"/>
                    <a:gd name="T43" fmla="*/ 80 h 280"/>
                    <a:gd name="T44" fmla="*/ 3 w 351"/>
                    <a:gd name="T45" fmla="*/ 55 h 280"/>
                    <a:gd name="T46" fmla="*/ 157 w 351"/>
                    <a:gd name="T47" fmla="*/ 267 h 280"/>
                    <a:gd name="T48" fmla="*/ 351 w 351"/>
                    <a:gd name="T49" fmla="*/ 0 h 280"/>
                    <a:gd name="T50" fmla="*/ 351 w 351"/>
                    <a:gd name="T51" fmla="*/ 2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280">
                      <a:moveTo>
                        <a:pt x="351" y="23"/>
                      </a:moveTo>
                      <a:cubicBezTo>
                        <a:pt x="347" y="105"/>
                        <a:pt x="347" y="105"/>
                        <a:pt x="347" y="105"/>
                      </a:cubicBezTo>
                      <a:cubicBezTo>
                        <a:pt x="346" y="118"/>
                        <a:pt x="346" y="118"/>
                        <a:pt x="346" y="118"/>
                      </a:cubicBezTo>
                      <a:cubicBezTo>
                        <a:pt x="346" y="126"/>
                        <a:pt x="344" y="134"/>
                        <a:pt x="343" y="141"/>
                      </a:cubicBezTo>
                      <a:cubicBezTo>
                        <a:pt x="330" y="206"/>
                        <a:pt x="281" y="258"/>
                        <a:pt x="217" y="274"/>
                      </a:cubicBezTo>
                      <a:cubicBezTo>
                        <a:pt x="210" y="276"/>
                        <a:pt x="203" y="277"/>
                        <a:pt x="195" y="278"/>
                      </a:cubicBezTo>
                      <a:cubicBezTo>
                        <a:pt x="193" y="279"/>
                        <a:pt x="191" y="279"/>
                        <a:pt x="189" y="279"/>
                      </a:cubicBezTo>
                      <a:cubicBezTo>
                        <a:pt x="184" y="279"/>
                        <a:pt x="179" y="280"/>
                        <a:pt x="174" y="280"/>
                      </a:cubicBezTo>
                      <a:cubicBezTo>
                        <a:pt x="171" y="280"/>
                        <a:pt x="168" y="280"/>
                        <a:pt x="164" y="279"/>
                      </a:cubicBezTo>
                      <a:cubicBezTo>
                        <a:pt x="155" y="279"/>
                        <a:pt x="147" y="278"/>
                        <a:pt x="138" y="277"/>
                      </a:cubicBezTo>
                      <a:cubicBezTo>
                        <a:pt x="137" y="276"/>
                        <a:pt x="135" y="276"/>
                        <a:pt x="133" y="276"/>
                      </a:cubicBezTo>
                      <a:cubicBezTo>
                        <a:pt x="122" y="273"/>
                        <a:pt x="111" y="269"/>
                        <a:pt x="100" y="264"/>
                      </a:cubicBezTo>
                      <a:cubicBezTo>
                        <a:pt x="100" y="264"/>
                        <a:pt x="100" y="264"/>
                        <a:pt x="100" y="264"/>
                      </a:cubicBezTo>
                      <a:cubicBezTo>
                        <a:pt x="50" y="240"/>
                        <a:pt x="13" y="194"/>
                        <a:pt x="3" y="138"/>
                      </a:cubicBezTo>
                      <a:cubicBezTo>
                        <a:pt x="3" y="138"/>
                        <a:pt x="3" y="138"/>
                        <a:pt x="3" y="138"/>
                      </a:cubicBezTo>
                      <a:cubicBezTo>
                        <a:pt x="2" y="132"/>
                        <a:pt x="1" y="126"/>
                        <a:pt x="1" y="120"/>
                      </a:cubicBezTo>
                      <a:cubicBezTo>
                        <a:pt x="1" y="118"/>
                        <a:pt x="1" y="116"/>
                        <a:pt x="1" y="114"/>
                      </a:cubicBezTo>
                      <a:cubicBezTo>
                        <a:pt x="1" y="112"/>
                        <a:pt x="1" y="110"/>
                        <a:pt x="1" y="108"/>
                      </a:cubicBezTo>
                      <a:cubicBezTo>
                        <a:pt x="0" y="106"/>
                        <a:pt x="1" y="104"/>
                        <a:pt x="1" y="101"/>
                      </a:cubicBezTo>
                      <a:cubicBezTo>
                        <a:pt x="1" y="100"/>
                        <a:pt x="1" y="100"/>
                        <a:pt x="1" y="100"/>
                      </a:cubicBezTo>
                      <a:cubicBezTo>
                        <a:pt x="1" y="95"/>
                        <a:pt x="1" y="95"/>
                        <a:pt x="1" y="95"/>
                      </a:cubicBezTo>
                      <a:cubicBezTo>
                        <a:pt x="2" y="80"/>
                        <a:pt x="2" y="80"/>
                        <a:pt x="2" y="80"/>
                      </a:cubicBezTo>
                      <a:cubicBezTo>
                        <a:pt x="3" y="55"/>
                        <a:pt x="3" y="55"/>
                        <a:pt x="3" y="55"/>
                      </a:cubicBezTo>
                      <a:cubicBezTo>
                        <a:pt x="11" y="147"/>
                        <a:pt x="43" y="262"/>
                        <a:pt x="157" y="267"/>
                      </a:cubicBezTo>
                      <a:cubicBezTo>
                        <a:pt x="316" y="274"/>
                        <a:pt x="348" y="100"/>
                        <a:pt x="351" y="0"/>
                      </a:cubicBezTo>
                      <a:cubicBezTo>
                        <a:pt x="351" y="7"/>
                        <a:pt x="351" y="15"/>
                        <a:pt x="351" y="23"/>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80" name="îŝļiḋê">
                  <a:extLst>
                    <a:ext uri="{FF2B5EF4-FFF2-40B4-BE49-F238E27FC236}">
                      <a16:creationId xmlns:a16="http://schemas.microsoft.com/office/drawing/2014/main" id="{F4E72DC8-7DF5-457A-AFE8-8F6D9AED2565}"/>
                    </a:ext>
                  </a:extLst>
                </p:cNvPr>
                <p:cNvSpPr/>
                <p:nvPr/>
              </p:nvSpPr>
              <p:spPr bwMode="auto">
                <a:xfrm>
                  <a:off x="3770" y="829"/>
                  <a:ext cx="584" cy="309"/>
                </a:xfrm>
                <a:custGeom>
                  <a:avLst/>
                  <a:gdLst>
                    <a:gd name="T0" fmla="*/ 150 w 425"/>
                    <a:gd name="T1" fmla="*/ 95 h 225"/>
                    <a:gd name="T2" fmla="*/ 243 w 425"/>
                    <a:gd name="T3" fmla="*/ 124 h 225"/>
                    <a:gd name="T4" fmla="*/ 266 w 425"/>
                    <a:gd name="T5" fmla="*/ 99 h 225"/>
                    <a:gd name="T6" fmla="*/ 266 w 425"/>
                    <a:gd name="T7" fmla="*/ 98 h 225"/>
                    <a:gd name="T8" fmla="*/ 277 w 425"/>
                    <a:gd name="T9" fmla="*/ 104 h 225"/>
                    <a:gd name="T10" fmla="*/ 353 w 425"/>
                    <a:gd name="T11" fmla="*/ 182 h 225"/>
                    <a:gd name="T12" fmla="*/ 375 w 425"/>
                    <a:gd name="T13" fmla="*/ 225 h 225"/>
                    <a:gd name="T14" fmla="*/ 189 w 425"/>
                    <a:gd name="T15" fmla="*/ 4 h 225"/>
                    <a:gd name="T16" fmla="*/ 24 w 425"/>
                    <a:gd name="T17" fmla="*/ 189 h 225"/>
                    <a:gd name="T18" fmla="*/ 150 w 425"/>
                    <a:gd name="T19" fmla="*/ 9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25">
                      <a:moveTo>
                        <a:pt x="150" y="95"/>
                      </a:moveTo>
                      <a:cubicBezTo>
                        <a:pt x="243" y="124"/>
                        <a:pt x="243" y="124"/>
                        <a:pt x="243" y="124"/>
                      </a:cubicBezTo>
                      <a:cubicBezTo>
                        <a:pt x="258" y="128"/>
                        <a:pt x="272" y="114"/>
                        <a:pt x="266" y="99"/>
                      </a:cubicBezTo>
                      <a:cubicBezTo>
                        <a:pt x="266" y="98"/>
                        <a:pt x="266" y="98"/>
                        <a:pt x="266" y="98"/>
                      </a:cubicBezTo>
                      <a:cubicBezTo>
                        <a:pt x="277" y="104"/>
                        <a:pt x="277" y="104"/>
                        <a:pt x="277" y="104"/>
                      </a:cubicBezTo>
                      <a:cubicBezTo>
                        <a:pt x="310" y="121"/>
                        <a:pt x="337" y="149"/>
                        <a:pt x="353" y="182"/>
                      </a:cubicBezTo>
                      <a:cubicBezTo>
                        <a:pt x="375" y="225"/>
                        <a:pt x="375" y="225"/>
                        <a:pt x="375" y="225"/>
                      </a:cubicBezTo>
                      <a:cubicBezTo>
                        <a:pt x="375" y="225"/>
                        <a:pt x="425" y="9"/>
                        <a:pt x="189" y="4"/>
                      </a:cubicBezTo>
                      <a:cubicBezTo>
                        <a:pt x="0" y="0"/>
                        <a:pt x="24" y="189"/>
                        <a:pt x="24" y="189"/>
                      </a:cubicBezTo>
                      <a:cubicBezTo>
                        <a:pt x="24" y="189"/>
                        <a:pt x="65" y="82"/>
                        <a:pt x="150" y="95"/>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81" name="îšḻïḍe">
                  <a:extLst>
                    <a:ext uri="{FF2B5EF4-FFF2-40B4-BE49-F238E27FC236}">
                      <a16:creationId xmlns:a16="http://schemas.microsoft.com/office/drawing/2014/main" id="{F2B7BEB3-869C-4ADA-B11A-CAFD4FBF1D61}"/>
                    </a:ext>
                  </a:extLst>
                </p:cNvPr>
                <p:cNvSpPr/>
                <p:nvPr/>
              </p:nvSpPr>
              <p:spPr bwMode="auto">
                <a:xfrm>
                  <a:off x="3689" y="2635"/>
                  <a:ext cx="625" cy="168"/>
                </a:xfrm>
                <a:custGeom>
                  <a:avLst/>
                  <a:gdLst>
                    <a:gd name="T0" fmla="*/ 455 w 455"/>
                    <a:gd name="T1" fmla="*/ 45 h 123"/>
                    <a:gd name="T2" fmla="*/ 427 w 455"/>
                    <a:gd name="T3" fmla="*/ 95 h 123"/>
                    <a:gd name="T4" fmla="*/ 332 w 455"/>
                    <a:gd name="T5" fmla="*/ 123 h 123"/>
                    <a:gd name="T6" fmla="*/ 124 w 455"/>
                    <a:gd name="T7" fmla="*/ 123 h 123"/>
                    <a:gd name="T8" fmla="*/ 105 w 455"/>
                    <a:gd name="T9" fmla="*/ 122 h 123"/>
                    <a:gd name="T10" fmla="*/ 63 w 455"/>
                    <a:gd name="T11" fmla="*/ 113 h 123"/>
                    <a:gd name="T12" fmla="*/ 56 w 455"/>
                    <a:gd name="T13" fmla="*/ 111 h 123"/>
                    <a:gd name="T14" fmla="*/ 0 w 455"/>
                    <a:gd name="T15" fmla="*/ 45 h 123"/>
                    <a:gd name="T16" fmla="*/ 4 w 455"/>
                    <a:gd name="T17" fmla="*/ 3 h 123"/>
                    <a:gd name="T18" fmla="*/ 452 w 455"/>
                    <a:gd name="T19" fmla="*/ 0 h 123"/>
                    <a:gd name="T20" fmla="*/ 455 w 455"/>
                    <a:gd name="T21" fmla="*/ 4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5" h="123">
                      <a:moveTo>
                        <a:pt x="455" y="45"/>
                      </a:moveTo>
                      <a:cubicBezTo>
                        <a:pt x="455" y="64"/>
                        <a:pt x="445" y="81"/>
                        <a:pt x="427" y="95"/>
                      </a:cubicBezTo>
                      <a:cubicBezTo>
                        <a:pt x="404" y="112"/>
                        <a:pt x="370" y="123"/>
                        <a:pt x="332" y="123"/>
                      </a:cubicBezTo>
                      <a:cubicBezTo>
                        <a:pt x="124" y="123"/>
                        <a:pt x="124" y="123"/>
                        <a:pt x="124" y="123"/>
                      </a:cubicBezTo>
                      <a:cubicBezTo>
                        <a:pt x="117" y="123"/>
                        <a:pt x="111" y="123"/>
                        <a:pt x="105" y="122"/>
                      </a:cubicBezTo>
                      <a:cubicBezTo>
                        <a:pt x="90" y="121"/>
                        <a:pt x="76" y="118"/>
                        <a:pt x="63" y="113"/>
                      </a:cubicBezTo>
                      <a:cubicBezTo>
                        <a:pt x="61" y="112"/>
                        <a:pt x="58" y="111"/>
                        <a:pt x="56" y="111"/>
                      </a:cubicBezTo>
                      <a:cubicBezTo>
                        <a:pt x="22" y="96"/>
                        <a:pt x="0" y="72"/>
                        <a:pt x="0" y="45"/>
                      </a:cubicBezTo>
                      <a:cubicBezTo>
                        <a:pt x="4" y="3"/>
                        <a:pt x="4" y="3"/>
                        <a:pt x="4" y="3"/>
                      </a:cubicBezTo>
                      <a:cubicBezTo>
                        <a:pt x="452" y="0"/>
                        <a:pt x="452" y="0"/>
                        <a:pt x="452" y="0"/>
                      </a:cubicBezTo>
                      <a:lnTo>
                        <a:pt x="455" y="45"/>
                      </a:lnTo>
                      <a:close/>
                    </a:path>
                  </a:pathLst>
                </a:custGeom>
                <a:solidFill>
                  <a:srgbClr val="1818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82" name="íṩlîḍè">
                  <a:extLst>
                    <a:ext uri="{FF2B5EF4-FFF2-40B4-BE49-F238E27FC236}">
                      <a16:creationId xmlns:a16="http://schemas.microsoft.com/office/drawing/2014/main" id="{61761D66-93DA-472B-A524-5AE85CAA57A2}"/>
                    </a:ext>
                  </a:extLst>
                </p:cNvPr>
                <p:cNvSpPr/>
                <p:nvPr/>
              </p:nvSpPr>
              <p:spPr bwMode="auto">
                <a:xfrm>
                  <a:off x="3666" y="3724"/>
                  <a:ext cx="278" cy="119"/>
                </a:xfrm>
                <a:custGeom>
                  <a:avLst/>
                  <a:gdLst>
                    <a:gd name="T0" fmla="*/ 161 w 203"/>
                    <a:gd name="T1" fmla="*/ 86 h 86"/>
                    <a:gd name="T2" fmla="*/ 42 w 203"/>
                    <a:gd name="T3" fmla="*/ 86 h 86"/>
                    <a:gd name="T4" fmla="*/ 0 w 203"/>
                    <a:gd name="T5" fmla="*/ 43 h 86"/>
                    <a:gd name="T6" fmla="*/ 42 w 203"/>
                    <a:gd name="T7" fmla="*/ 0 h 86"/>
                    <a:gd name="T8" fmla="*/ 161 w 203"/>
                    <a:gd name="T9" fmla="*/ 0 h 86"/>
                    <a:gd name="T10" fmla="*/ 203 w 203"/>
                    <a:gd name="T11" fmla="*/ 43 h 86"/>
                    <a:gd name="T12" fmla="*/ 161 w 20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203" h="86">
                      <a:moveTo>
                        <a:pt x="161" y="86"/>
                      </a:moveTo>
                      <a:cubicBezTo>
                        <a:pt x="42" y="86"/>
                        <a:pt x="42" y="86"/>
                        <a:pt x="42" y="86"/>
                      </a:cubicBezTo>
                      <a:cubicBezTo>
                        <a:pt x="19" y="86"/>
                        <a:pt x="0" y="66"/>
                        <a:pt x="0" y="43"/>
                      </a:cubicBezTo>
                      <a:cubicBezTo>
                        <a:pt x="0" y="20"/>
                        <a:pt x="19" y="0"/>
                        <a:pt x="42" y="0"/>
                      </a:cubicBezTo>
                      <a:cubicBezTo>
                        <a:pt x="161" y="0"/>
                        <a:pt x="161" y="0"/>
                        <a:pt x="161" y="0"/>
                      </a:cubicBezTo>
                      <a:cubicBezTo>
                        <a:pt x="184" y="0"/>
                        <a:pt x="203" y="20"/>
                        <a:pt x="203" y="43"/>
                      </a:cubicBezTo>
                      <a:cubicBezTo>
                        <a:pt x="203" y="66"/>
                        <a:pt x="184" y="86"/>
                        <a:pt x="161" y="86"/>
                      </a:cubicBezTo>
                      <a:close/>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83" name="ïṥľidé">
                  <a:extLst>
                    <a:ext uri="{FF2B5EF4-FFF2-40B4-BE49-F238E27FC236}">
                      <a16:creationId xmlns:a16="http://schemas.microsoft.com/office/drawing/2014/main" id="{DB1B53F8-FE41-41D5-8D1A-13231DEA8082}"/>
                    </a:ext>
                  </a:extLst>
                </p:cNvPr>
                <p:cNvSpPr/>
                <p:nvPr/>
              </p:nvSpPr>
              <p:spPr bwMode="auto">
                <a:xfrm>
                  <a:off x="3693" y="2647"/>
                  <a:ext cx="217" cy="1082"/>
                </a:xfrm>
                <a:custGeom>
                  <a:avLst/>
                  <a:gdLst>
                    <a:gd name="T0" fmla="*/ 158 w 158"/>
                    <a:gd name="T1" fmla="*/ 788 h 788"/>
                    <a:gd name="T2" fmla="*/ 0 w 158"/>
                    <a:gd name="T3" fmla="*/ 788 h 788"/>
                    <a:gd name="T4" fmla="*/ 0 w 158"/>
                    <a:gd name="T5" fmla="*/ 79 h 788"/>
                    <a:gd name="T6" fmla="*/ 79 w 158"/>
                    <a:gd name="T7" fmla="*/ 0 h 788"/>
                    <a:gd name="T8" fmla="*/ 158 w 158"/>
                    <a:gd name="T9" fmla="*/ 79 h 788"/>
                    <a:gd name="T10" fmla="*/ 158 w 158"/>
                    <a:gd name="T11" fmla="*/ 788 h 788"/>
                  </a:gdLst>
                  <a:ahLst/>
                  <a:cxnLst>
                    <a:cxn ang="0">
                      <a:pos x="T0" y="T1"/>
                    </a:cxn>
                    <a:cxn ang="0">
                      <a:pos x="T2" y="T3"/>
                    </a:cxn>
                    <a:cxn ang="0">
                      <a:pos x="T4" y="T5"/>
                    </a:cxn>
                    <a:cxn ang="0">
                      <a:pos x="T6" y="T7"/>
                    </a:cxn>
                    <a:cxn ang="0">
                      <a:pos x="T8" y="T9"/>
                    </a:cxn>
                    <a:cxn ang="0">
                      <a:pos x="T10" y="T11"/>
                    </a:cxn>
                  </a:cxnLst>
                  <a:rect l="0" t="0" r="r" b="b"/>
                  <a:pathLst>
                    <a:path w="158" h="788">
                      <a:moveTo>
                        <a:pt x="158" y="788"/>
                      </a:moveTo>
                      <a:cubicBezTo>
                        <a:pt x="0" y="788"/>
                        <a:pt x="0" y="788"/>
                        <a:pt x="0" y="788"/>
                      </a:cubicBezTo>
                      <a:cubicBezTo>
                        <a:pt x="0" y="79"/>
                        <a:pt x="0" y="79"/>
                        <a:pt x="0" y="79"/>
                      </a:cubicBezTo>
                      <a:cubicBezTo>
                        <a:pt x="0" y="35"/>
                        <a:pt x="36" y="0"/>
                        <a:pt x="79" y="0"/>
                      </a:cubicBezTo>
                      <a:cubicBezTo>
                        <a:pt x="123" y="0"/>
                        <a:pt x="158" y="35"/>
                        <a:pt x="158" y="79"/>
                      </a:cubicBezTo>
                      <a:lnTo>
                        <a:pt x="158" y="788"/>
                      </a:lnTo>
                      <a:close/>
                    </a:path>
                  </a:pathLst>
                </a:custGeom>
                <a:solidFill>
                  <a:srgbClr val="1818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84" name="ïšḷíde">
                  <a:extLst>
                    <a:ext uri="{FF2B5EF4-FFF2-40B4-BE49-F238E27FC236}">
                      <a16:creationId xmlns:a16="http://schemas.microsoft.com/office/drawing/2014/main" id="{C1914425-ED50-45C2-BF24-12C07DF47CBB}"/>
                    </a:ext>
                  </a:extLst>
                </p:cNvPr>
                <p:cNvSpPr/>
                <p:nvPr/>
              </p:nvSpPr>
              <p:spPr bwMode="auto">
                <a:xfrm>
                  <a:off x="4071" y="3724"/>
                  <a:ext cx="279" cy="119"/>
                </a:xfrm>
                <a:custGeom>
                  <a:avLst/>
                  <a:gdLst>
                    <a:gd name="T0" fmla="*/ 161 w 203"/>
                    <a:gd name="T1" fmla="*/ 86 h 86"/>
                    <a:gd name="T2" fmla="*/ 42 w 203"/>
                    <a:gd name="T3" fmla="*/ 86 h 86"/>
                    <a:gd name="T4" fmla="*/ 0 w 203"/>
                    <a:gd name="T5" fmla="*/ 43 h 86"/>
                    <a:gd name="T6" fmla="*/ 42 w 203"/>
                    <a:gd name="T7" fmla="*/ 0 h 86"/>
                    <a:gd name="T8" fmla="*/ 161 w 203"/>
                    <a:gd name="T9" fmla="*/ 0 h 86"/>
                    <a:gd name="T10" fmla="*/ 203 w 203"/>
                    <a:gd name="T11" fmla="*/ 43 h 86"/>
                    <a:gd name="T12" fmla="*/ 161 w 20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203" h="86">
                      <a:moveTo>
                        <a:pt x="161" y="86"/>
                      </a:moveTo>
                      <a:cubicBezTo>
                        <a:pt x="42" y="86"/>
                        <a:pt x="42" y="86"/>
                        <a:pt x="42" y="86"/>
                      </a:cubicBezTo>
                      <a:cubicBezTo>
                        <a:pt x="19" y="86"/>
                        <a:pt x="0" y="66"/>
                        <a:pt x="0" y="43"/>
                      </a:cubicBezTo>
                      <a:cubicBezTo>
                        <a:pt x="0" y="20"/>
                        <a:pt x="19" y="0"/>
                        <a:pt x="42" y="0"/>
                      </a:cubicBezTo>
                      <a:cubicBezTo>
                        <a:pt x="161" y="0"/>
                        <a:pt x="161" y="0"/>
                        <a:pt x="161" y="0"/>
                      </a:cubicBezTo>
                      <a:cubicBezTo>
                        <a:pt x="184" y="0"/>
                        <a:pt x="203" y="20"/>
                        <a:pt x="203" y="43"/>
                      </a:cubicBezTo>
                      <a:cubicBezTo>
                        <a:pt x="203" y="66"/>
                        <a:pt x="184" y="86"/>
                        <a:pt x="161" y="86"/>
                      </a:cubicBezTo>
                      <a:close/>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85" name="îṧľiďe">
                  <a:extLst>
                    <a:ext uri="{FF2B5EF4-FFF2-40B4-BE49-F238E27FC236}">
                      <a16:creationId xmlns:a16="http://schemas.microsoft.com/office/drawing/2014/main" id="{9B9DAF4A-61B2-44E8-9C20-30E603D57526}"/>
                    </a:ext>
                  </a:extLst>
                </p:cNvPr>
                <p:cNvSpPr/>
                <p:nvPr/>
              </p:nvSpPr>
              <p:spPr bwMode="auto">
                <a:xfrm>
                  <a:off x="4100" y="2647"/>
                  <a:ext cx="217" cy="1082"/>
                </a:xfrm>
                <a:custGeom>
                  <a:avLst/>
                  <a:gdLst>
                    <a:gd name="T0" fmla="*/ 158 w 158"/>
                    <a:gd name="T1" fmla="*/ 788 h 788"/>
                    <a:gd name="T2" fmla="*/ 0 w 158"/>
                    <a:gd name="T3" fmla="*/ 788 h 788"/>
                    <a:gd name="T4" fmla="*/ 0 w 158"/>
                    <a:gd name="T5" fmla="*/ 79 h 788"/>
                    <a:gd name="T6" fmla="*/ 79 w 158"/>
                    <a:gd name="T7" fmla="*/ 0 h 788"/>
                    <a:gd name="T8" fmla="*/ 158 w 158"/>
                    <a:gd name="T9" fmla="*/ 79 h 788"/>
                    <a:gd name="T10" fmla="*/ 158 w 158"/>
                    <a:gd name="T11" fmla="*/ 788 h 788"/>
                  </a:gdLst>
                  <a:ahLst/>
                  <a:cxnLst>
                    <a:cxn ang="0">
                      <a:pos x="T0" y="T1"/>
                    </a:cxn>
                    <a:cxn ang="0">
                      <a:pos x="T2" y="T3"/>
                    </a:cxn>
                    <a:cxn ang="0">
                      <a:pos x="T4" y="T5"/>
                    </a:cxn>
                    <a:cxn ang="0">
                      <a:pos x="T6" y="T7"/>
                    </a:cxn>
                    <a:cxn ang="0">
                      <a:pos x="T8" y="T9"/>
                    </a:cxn>
                    <a:cxn ang="0">
                      <a:pos x="T10" y="T11"/>
                    </a:cxn>
                  </a:cxnLst>
                  <a:rect l="0" t="0" r="r" b="b"/>
                  <a:pathLst>
                    <a:path w="158" h="788">
                      <a:moveTo>
                        <a:pt x="158" y="788"/>
                      </a:moveTo>
                      <a:cubicBezTo>
                        <a:pt x="0" y="788"/>
                        <a:pt x="0" y="788"/>
                        <a:pt x="0" y="788"/>
                      </a:cubicBezTo>
                      <a:cubicBezTo>
                        <a:pt x="0" y="79"/>
                        <a:pt x="0" y="79"/>
                        <a:pt x="0" y="79"/>
                      </a:cubicBezTo>
                      <a:cubicBezTo>
                        <a:pt x="0" y="35"/>
                        <a:pt x="35" y="0"/>
                        <a:pt x="79" y="0"/>
                      </a:cubicBezTo>
                      <a:cubicBezTo>
                        <a:pt x="122" y="0"/>
                        <a:pt x="158" y="35"/>
                        <a:pt x="158" y="79"/>
                      </a:cubicBezTo>
                      <a:lnTo>
                        <a:pt x="158" y="788"/>
                      </a:lnTo>
                      <a:close/>
                    </a:path>
                  </a:pathLst>
                </a:custGeom>
                <a:solidFill>
                  <a:srgbClr val="1818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86" name="íṡlïde">
                  <a:extLst>
                    <a:ext uri="{FF2B5EF4-FFF2-40B4-BE49-F238E27FC236}">
                      <a16:creationId xmlns:a16="http://schemas.microsoft.com/office/drawing/2014/main" id="{BC2E8051-A9ED-437E-BE50-DA7104C367E0}"/>
                    </a:ext>
                  </a:extLst>
                </p:cNvPr>
                <p:cNvSpPr/>
                <p:nvPr/>
              </p:nvSpPr>
              <p:spPr bwMode="auto">
                <a:xfrm>
                  <a:off x="3690" y="2500"/>
                  <a:ext cx="627" cy="268"/>
                </a:xfrm>
                <a:prstGeom prst="rect">
                  <a:avLst/>
                </a:prstGeom>
                <a:solidFill>
                  <a:srgbClr val="18182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987" name="ïśľïḓè">
                  <a:extLst>
                    <a:ext uri="{FF2B5EF4-FFF2-40B4-BE49-F238E27FC236}">
                      <a16:creationId xmlns:a16="http://schemas.microsoft.com/office/drawing/2014/main" id="{DA0CD2CA-B8BB-4972-8086-5139DB0B58A1}"/>
                    </a:ext>
                  </a:extLst>
                </p:cNvPr>
                <p:cNvSpPr/>
                <p:nvPr/>
              </p:nvSpPr>
              <p:spPr bwMode="auto">
                <a:xfrm>
                  <a:off x="3678" y="1516"/>
                  <a:ext cx="651" cy="940"/>
                </a:xfrm>
                <a:custGeom>
                  <a:avLst/>
                  <a:gdLst>
                    <a:gd name="T0" fmla="*/ 474 w 474"/>
                    <a:gd name="T1" fmla="*/ 203 h 685"/>
                    <a:gd name="T2" fmla="*/ 460 w 474"/>
                    <a:gd name="T3" fmla="*/ 681 h 685"/>
                    <a:gd name="T4" fmla="*/ 11 w 474"/>
                    <a:gd name="T5" fmla="*/ 685 h 685"/>
                    <a:gd name="T6" fmla="*/ 0 w 474"/>
                    <a:gd name="T7" fmla="*/ 203 h 685"/>
                    <a:gd name="T8" fmla="*/ 167 w 474"/>
                    <a:gd name="T9" fmla="*/ 3 h 685"/>
                    <a:gd name="T10" fmla="*/ 203 w 474"/>
                    <a:gd name="T11" fmla="*/ 0 h 685"/>
                    <a:gd name="T12" fmla="*/ 271 w 474"/>
                    <a:gd name="T13" fmla="*/ 0 h 685"/>
                    <a:gd name="T14" fmla="*/ 474 w 474"/>
                    <a:gd name="T15" fmla="*/ 203 h 6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685">
                      <a:moveTo>
                        <a:pt x="474" y="203"/>
                      </a:moveTo>
                      <a:cubicBezTo>
                        <a:pt x="460" y="681"/>
                        <a:pt x="460" y="681"/>
                        <a:pt x="460" y="681"/>
                      </a:cubicBezTo>
                      <a:cubicBezTo>
                        <a:pt x="11" y="685"/>
                        <a:pt x="11" y="685"/>
                        <a:pt x="11" y="685"/>
                      </a:cubicBezTo>
                      <a:cubicBezTo>
                        <a:pt x="0" y="203"/>
                        <a:pt x="0" y="203"/>
                        <a:pt x="0" y="203"/>
                      </a:cubicBezTo>
                      <a:cubicBezTo>
                        <a:pt x="0" y="103"/>
                        <a:pt x="72" y="20"/>
                        <a:pt x="167" y="3"/>
                      </a:cubicBezTo>
                      <a:cubicBezTo>
                        <a:pt x="179" y="1"/>
                        <a:pt x="191" y="0"/>
                        <a:pt x="203" y="0"/>
                      </a:cubicBezTo>
                      <a:cubicBezTo>
                        <a:pt x="271" y="0"/>
                        <a:pt x="271" y="0"/>
                        <a:pt x="271" y="0"/>
                      </a:cubicBezTo>
                      <a:cubicBezTo>
                        <a:pt x="383" y="0"/>
                        <a:pt x="474" y="91"/>
                        <a:pt x="474" y="203"/>
                      </a:cubicBezTo>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88" name="îSḻíḓê">
                  <a:extLst>
                    <a:ext uri="{FF2B5EF4-FFF2-40B4-BE49-F238E27FC236}">
                      <a16:creationId xmlns:a16="http://schemas.microsoft.com/office/drawing/2014/main" id="{282E7424-B417-4642-BA5B-B8297BC2B046}"/>
                    </a:ext>
                  </a:extLst>
                </p:cNvPr>
                <p:cNvSpPr/>
                <p:nvPr/>
              </p:nvSpPr>
              <p:spPr bwMode="auto">
                <a:xfrm>
                  <a:off x="3910" y="1499"/>
                  <a:ext cx="252" cy="943"/>
                </a:xfrm>
                <a:custGeom>
                  <a:avLst/>
                  <a:gdLst>
                    <a:gd name="T0" fmla="*/ 246 w 252"/>
                    <a:gd name="T1" fmla="*/ 943 h 943"/>
                    <a:gd name="T2" fmla="*/ 0 w 252"/>
                    <a:gd name="T3" fmla="*/ 943 h 943"/>
                    <a:gd name="T4" fmla="*/ 1 w 252"/>
                    <a:gd name="T5" fmla="*/ 0 h 943"/>
                    <a:gd name="T6" fmla="*/ 252 w 252"/>
                    <a:gd name="T7" fmla="*/ 0 h 943"/>
                    <a:gd name="T8" fmla="*/ 246 w 252"/>
                    <a:gd name="T9" fmla="*/ 943 h 943"/>
                  </a:gdLst>
                  <a:ahLst/>
                  <a:cxnLst>
                    <a:cxn ang="0">
                      <a:pos x="T0" y="T1"/>
                    </a:cxn>
                    <a:cxn ang="0">
                      <a:pos x="T2" y="T3"/>
                    </a:cxn>
                    <a:cxn ang="0">
                      <a:pos x="T4" y="T5"/>
                    </a:cxn>
                    <a:cxn ang="0">
                      <a:pos x="T6" y="T7"/>
                    </a:cxn>
                    <a:cxn ang="0">
                      <a:pos x="T8" y="T9"/>
                    </a:cxn>
                  </a:cxnLst>
                  <a:rect l="0" t="0" r="r" b="b"/>
                  <a:pathLst>
                    <a:path w="252" h="943">
                      <a:moveTo>
                        <a:pt x="246" y="943"/>
                      </a:moveTo>
                      <a:lnTo>
                        <a:pt x="0" y="943"/>
                      </a:lnTo>
                      <a:lnTo>
                        <a:pt x="1" y="0"/>
                      </a:lnTo>
                      <a:lnTo>
                        <a:pt x="252" y="0"/>
                      </a:lnTo>
                      <a:lnTo>
                        <a:pt x="246" y="943"/>
                      </a:lnTo>
                      <a:close/>
                    </a:path>
                  </a:pathLst>
                </a:custGeom>
                <a:solidFill>
                  <a:srgbClr val="EAEC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89" name="ïṩļïḍè">
                  <a:extLst>
                    <a:ext uri="{FF2B5EF4-FFF2-40B4-BE49-F238E27FC236}">
                      <a16:creationId xmlns:a16="http://schemas.microsoft.com/office/drawing/2014/main" id="{1C9C3699-3DE8-4E07-9CF6-17B8FD3D0917}"/>
                    </a:ext>
                  </a:extLst>
                </p:cNvPr>
                <p:cNvSpPr/>
                <p:nvPr/>
              </p:nvSpPr>
              <p:spPr bwMode="auto">
                <a:xfrm>
                  <a:off x="3910" y="1499"/>
                  <a:ext cx="252" cy="943"/>
                </a:xfrm>
                <a:custGeom>
                  <a:avLst/>
                  <a:gdLst>
                    <a:gd name="T0" fmla="*/ 246 w 252"/>
                    <a:gd name="T1" fmla="*/ 943 h 943"/>
                    <a:gd name="T2" fmla="*/ 0 w 252"/>
                    <a:gd name="T3" fmla="*/ 943 h 943"/>
                    <a:gd name="T4" fmla="*/ 1 w 252"/>
                    <a:gd name="T5" fmla="*/ 0 h 943"/>
                    <a:gd name="T6" fmla="*/ 252 w 252"/>
                    <a:gd name="T7" fmla="*/ 0 h 943"/>
                    <a:gd name="T8" fmla="*/ 246 w 252"/>
                    <a:gd name="T9" fmla="*/ 943 h 943"/>
                  </a:gdLst>
                  <a:ahLst/>
                  <a:cxnLst>
                    <a:cxn ang="0">
                      <a:pos x="T0" y="T1"/>
                    </a:cxn>
                    <a:cxn ang="0">
                      <a:pos x="T2" y="T3"/>
                    </a:cxn>
                    <a:cxn ang="0">
                      <a:pos x="T4" y="T5"/>
                    </a:cxn>
                    <a:cxn ang="0">
                      <a:pos x="T6" y="T7"/>
                    </a:cxn>
                    <a:cxn ang="0">
                      <a:pos x="T8" y="T9"/>
                    </a:cxn>
                  </a:cxnLst>
                  <a:rect l="0" t="0" r="r" b="b"/>
                  <a:pathLst>
                    <a:path w="252" h="943">
                      <a:moveTo>
                        <a:pt x="246" y="943"/>
                      </a:moveTo>
                      <a:lnTo>
                        <a:pt x="0" y="943"/>
                      </a:lnTo>
                      <a:lnTo>
                        <a:pt x="1" y="0"/>
                      </a:lnTo>
                      <a:lnTo>
                        <a:pt x="252" y="0"/>
                      </a:lnTo>
                      <a:lnTo>
                        <a:pt x="246" y="9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90" name="i$ḷïḋé">
                  <a:extLst>
                    <a:ext uri="{FF2B5EF4-FFF2-40B4-BE49-F238E27FC236}">
                      <a16:creationId xmlns:a16="http://schemas.microsoft.com/office/drawing/2014/main" id="{3585A81A-D52C-4A89-A2B7-E52F677D16BD}"/>
                    </a:ext>
                  </a:extLst>
                </p:cNvPr>
                <p:cNvSpPr/>
                <p:nvPr/>
              </p:nvSpPr>
              <p:spPr bwMode="auto">
                <a:xfrm>
                  <a:off x="3975" y="1503"/>
                  <a:ext cx="143" cy="103"/>
                </a:xfrm>
                <a:custGeom>
                  <a:avLst/>
                  <a:gdLst>
                    <a:gd name="T0" fmla="*/ 0 w 104"/>
                    <a:gd name="T1" fmla="*/ 4 h 75"/>
                    <a:gd name="T2" fmla="*/ 49 w 104"/>
                    <a:gd name="T3" fmla="*/ 75 h 75"/>
                    <a:gd name="T4" fmla="*/ 104 w 104"/>
                    <a:gd name="T5" fmla="*/ 7 h 75"/>
                    <a:gd name="T6" fmla="*/ 76 w 104"/>
                    <a:gd name="T7" fmla="*/ 0 h 75"/>
                    <a:gd name="T8" fmla="*/ 25 w 104"/>
                    <a:gd name="T9" fmla="*/ 6 h 75"/>
                    <a:gd name="T10" fmla="*/ 0 w 104"/>
                    <a:gd name="T11" fmla="*/ 4 h 75"/>
                  </a:gdLst>
                  <a:ahLst/>
                  <a:cxnLst>
                    <a:cxn ang="0">
                      <a:pos x="T0" y="T1"/>
                    </a:cxn>
                    <a:cxn ang="0">
                      <a:pos x="T2" y="T3"/>
                    </a:cxn>
                    <a:cxn ang="0">
                      <a:pos x="T4" y="T5"/>
                    </a:cxn>
                    <a:cxn ang="0">
                      <a:pos x="T6" y="T7"/>
                    </a:cxn>
                    <a:cxn ang="0">
                      <a:pos x="T8" y="T9"/>
                    </a:cxn>
                    <a:cxn ang="0">
                      <a:pos x="T10" y="T11"/>
                    </a:cxn>
                  </a:cxnLst>
                  <a:rect l="0" t="0" r="r" b="b"/>
                  <a:pathLst>
                    <a:path w="104" h="75">
                      <a:moveTo>
                        <a:pt x="0" y="4"/>
                      </a:moveTo>
                      <a:cubicBezTo>
                        <a:pt x="3" y="9"/>
                        <a:pt x="49" y="75"/>
                        <a:pt x="49" y="75"/>
                      </a:cubicBezTo>
                      <a:cubicBezTo>
                        <a:pt x="104" y="7"/>
                        <a:pt x="104" y="7"/>
                        <a:pt x="104" y="7"/>
                      </a:cubicBezTo>
                      <a:cubicBezTo>
                        <a:pt x="76" y="0"/>
                        <a:pt x="76" y="0"/>
                        <a:pt x="76" y="0"/>
                      </a:cubicBezTo>
                      <a:cubicBezTo>
                        <a:pt x="25" y="6"/>
                        <a:pt x="25" y="6"/>
                        <a:pt x="25" y="6"/>
                      </a:cubicBezTo>
                      <a:lnTo>
                        <a:pt x="0" y="4"/>
                      </a:lnTo>
                      <a:close/>
                    </a:path>
                  </a:pathLst>
                </a:custGeom>
                <a:solidFill>
                  <a:srgbClr val="D938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91" name="îśļiḋê">
                  <a:extLst>
                    <a:ext uri="{FF2B5EF4-FFF2-40B4-BE49-F238E27FC236}">
                      <a16:creationId xmlns:a16="http://schemas.microsoft.com/office/drawing/2014/main" id="{BAAA3A38-47F3-4743-AB0A-8ED3D47C70C1}"/>
                    </a:ext>
                  </a:extLst>
                </p:cNvPr>
                <p:cNvSpPr/>
                <p:nvPr/>
              </p:nvSpPr>
              <p:spPr bwMode="auto">
                <a:xfrm>
                  <a:off x="3910" y="1501"/>
                  <a:ext cx="254" cy="83"/>
                </a:xfrm>
                <a:custGeom>
                  <a:avLst/>
                  <a:gdLst>
                    <a:gd name="T0" fmla="*/ 254 w 254"/>
                    <a:gd name="T1" fmla="*/ 83 h 83"/>
                    <a:gd name="T2" fmla="*/ 136 w 254"/>
                    <a:gd name="T3" fmla="*/ 15 h 83"/>
                    <a:gd name="T4" fmla="*/ 0 w 254"/>
                    <a:gd name="T5" fmla="*/ 83 h 83"/>
                    <a:gd name="T6" fmla="*/ 0 w 254"/>
                    <a:gd name="T7" fmla="*/ 0 h 83"/>
                    <a:gd name="T8" fmla="*/ 254 w 254"/>
                    <a:gd name="T9" fmla="*/ 0 h 83"/>
                    <a:gd name="T10" fmla="*/ 254 w 254"/>
                    <a:gd name="T11" fmla="*/ 83 h 83"/>
                  </a:gdLst>
                  <a:ahLst/>
                  <a:cxnLst>
                    <a:cxn ang="0">
                      <a:pos x="T0" y="T1"/>
                    </a:cxn>
                    <a:cxn ang="0">
                      <a:pos x="T2" y="T3"/>
                    </a:cxn>
                    <a:cxn ang="0">
                      <a:pos x="T4" y="T5"/>
                    </a:cxn>
                    <a:cxn ang="0">
                      <a:pos x="T6" y="T7"/>
                    </a:cxn>
                    <a:cxn ang="0">
                      <a:pos x="T8" y="T9"/>
                    </a:cxn>
                    <a:cxn ang="0">
                      <a:pos x="T10" y="T11"/>
                    </a:cxn>
                  </a:cxnLst>
                  <a:rect l="0" t="0" r="r" b="b"/>
                  <a:pathLst>
                    <a:path w="254" h="83">
                      <a:moveTo>
                        <a:pt x="254" y="83"/>
                      </a:moveTo>
                      <a:lnTo>
                        <a:pt x="136" y="15"/>
                      </a:lnTo>
                      <a:lnTo>
                        <a:pt x="0" y="83"/>
                      </a:lnTo>
                      <a:lnTo>
                        <a:pt x="0" y="0"/>
                      </a:lnTo>
                      <a:lnTo>
                        <a:pt x="254" y="0"/>
                      </a:lnTo>
                      <a:lnTo>
                        <a:pt x="254"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92" name="iSľiḍê">
                  <a:extLst>
                    <a:ext uri="{FF2B5EF4-FFF2-40B4-BE49-F238E27FC236}">
                      <a16:creationId xmlns:a16="http://schemas.microsoft.com/office/drawing/2014/main" id="{241905AC-446E-4D2F-BD04-B738B39289AF}"/>
                    </a:ext>
                  </a:extLst>
                </p:cNvPr>
                <p:cNvSpPr/>
                <p:nvPr/>
              </p:nvSpPr>
              <p:spPr bwMode="auto">
                <a:xfrm>
                  <a:off x="4016" y="1549"/>
                  <a:ext cx="58" cy="322"/>
                </a:xfrm>
                <a:prstGeom prst="rect">
                  <a:avLst/>
                </a:prstGeom>
                <a:solidFill>
                  <a:srgbClr val="D9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993" name="íş1íḓe">
                  <a:extLst>
                    <a:ext uri="{FF2B5EF4-FFF2-40B4-BE49-F238E27FC236}">
                      <a16:creationId xmlns:a16="http://schemas.microsoft.com/office/drawing/2014/main" id="{63F60F4F-C456-4FF2-9575-F43C4D3E16BC}"/>
                    </a:ext>
                  </a:extLst>
                </p:cNvPr>
                <p:cNvSpPr/>
                <p:nvPr/>
              </p:nvSpPr>
              <p:spPr bwMode="auto">
                <a:xfrm>
                  <a:off x="3796" y="945"/>
                  <a:ext cx="41" cy="211"/>
                </a:xfrm>
                <a:custGeom>
                  <a:avLst/>
                  <a:gdLst>
                    <a:gd name="T0" fmla="*/ 30 w 30"/>
                    <a:gd name="T1" fmla="*/ 0 h 154"/>
                    <a:gd name="T2" fmla="*/ 25 w 30"/>
                    <a:gd name="T3" fmla="*/ 142 h 154"/>
                    <a:gd name="T4" fmla="*/ 11 w 30"/>
                    <a:gd name="T5" fmla="*/ 153 h 154"/>
                    <a:gd name="T6" fmla="*/ 2 w 30"/>
                    <a:gd name="T7" fmla="*/ 142 h 154"/>
                    <a:gd name="T8" fmla="*/ 0 w 30"/>
                    <a:gd name="T9" fmla="*/ 22 h 154"/>
                    <a:gd name="T10" fmla="*/ 30 w 30"/>
                    <a:gd name="T11" fmla="*/ 0 h 154"/>
                  </a:gdLst>
                  <a:ahLst/>
                  <a:cxnLst>
                    <a:cxn ang="0">
                      <a:pos x="T0" y="T1"/>
                    </a:cxn>
                    <a:cxn ang="0">
                      <a:pos x="T2" y="T3"/>
                    </a:cxn>
                    <a:cxn ang="0">
                      <a:pos x="T4" y="T5"/>
                    </a:cxn>
                    <a:cxn ang="0">
                      <a:pos x="T6" y="T7"/>
                    </a:cxn>
                    <a:cxn ang="0">
                      <a:pos x="T8" y="T9"/>
                    </a:cxn>
                    <a:cxn ang="0">
                      <a:pos x="T10" y="T11"/>
                    </a:cxn>
                  </a:cxnLst>
                  <a:rect l="0" t="0" r="r" b="b"/>
                  <a:pathLst>
                    <a:path w="30" h="154">
                      <a:moveTo>
                        <a:pt x="30" y="0"/>
                      </a:moveTo>
                      <a:cubicBezTo>
                        <a:pt x="25" y="142"/>
                        <a:pt x="25" y="142"/>
                        <a:pt x="25" y="142"/>
                      </a:cubicBezTo>
                      <a:cubicBezTo>
                        <a:pt x="24" y="149"/>
                        <a:pt x="18" y="154"/>
                        <a:pt x="11" y="153"/>
                      </a:cubicBezTo>
                      <a:cubicBezTo>
                        <a:pt x="6" y="152"/>
                        <a:pt x="2" y="147"/>
                        <a:pt x="2" y="142"/>
                      </a:cubicBezTo>
                      <a:cubicBezTo>
                        <a:pt x="0" y="22"/>
                        <a:pt x="0" y="22"/>
                        <a:pt x="0" y="22"/>
                      </a:cubicBezTo>
                      <a:lnTo>
                        <a:pt x="30" y="0"/>
                      </a:ln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94" name="i$1îdè">
                  <a:extLst>
                    <a:ext uri="{FF2B5EF4-FFF2-40B4-BE49-F238E27FC236}">
                      <a16:creationId xmlns:a16="http://schemas.microsoft.com/office/drawing/2014/main" id="{100F163B-9B0F-4FDC-9BA5-4B4C0EF634F0}"/>
                    </a:ext>
                  </a:extLst>
                </p:cNvPr>
                <p:cNvSpPr/>
                <p:nvPr/>
              </p:nvSpPr>
              <p:spPr bwMode="auto">
                <a:xfrm>
                  <a:off x="4251" y="962"/>
                  <a:ext cx="41" cy="212"/>
                </a:xfrm>
                <a:custGeom>
                  <a:avLst/>
                  <a:gdLst>
                    <a:gd name="T0" fmla="*/ 0 w 30"/>
                    <a:gd name="T1" fmla="*/ 0 h 154"/>
                    <a:gd name="T2" fmla="*/ 5 w 30"/>
                    <a:gd name="T3" fmla="*/ 142 h 154"/>
                    <a:gd name="T4" fmla="*/ 18 w 30"/>
                    <a:gd name="T5" fmla="*/ 153 h 154"/>
                    <a:gd name="T6" fmla="*/ 27 w 30"/>
                    <a:gd name="T7" fmla="*/ 142 h 154"/>
                    <a:gd name="T8" fmla="*/ 30 w 30"/>
                    <a:gd name="T9" fmla="*/ 22 h 154"/>
                    <a:gd name="T10" fmla="*/ 0 w 30"/>
                    <a:gd name="T11" fmla="*/ 0 h 154"/>
                  </a:gdLst>
                  <a:ahLst/>
                  <a:cxnLst>
                    <a:cxn ang="0">
                      <a:pos x="T0" y="T1"/>
                    </a:cxn>
                    <a:cxn ang="0">
                      <a:pos x="T2" y="T3"/>
                    </a:cxn>
                    <a:cxn ang="0">
                      <a:pos x="T4" y="T5"/>
                    </a:cxn>
                    <a:cxn ang="0">
                      <a:pos x="T6" y="T7"/>
                    </a:cxn>
                    <a:cxn ang="0">
                      <a:pos x="T8" y="T9"/>
                    </a:cxn>
                    <a:cxn ang="0">
                      <a:pos x="T10" y="T11"/>
                    </a:cxn>
                  </a:cxnLst>
                  <a:rect l="0" t="0" r="r" b="b"/>
                  <a:pathLst>
                    <a:path w="30" h="154">
                      <a:moveTo>
                        <a:pt x="0" y="0"/>
                      </a:moveTo>
                      <a:cubicBezTo>
                        <a:pt x="5" y="142"/>
                        <a:pt x="5" y="142"/>
                        <a:pt x="5" y="142"/>
                      </a:cubicBezTo>
                      <a:cubicBezTo>
                        <a:pt x="6" y="149"/>
                        <a:pt x="12" y="154"/>
                        <a:pt x="18" y="153"/>
                      </a:cubicBezTo>
                      <a:cubicBezTo>
                        <a:pt x="24" y="152"/>
                        <a:pt x="27" y="148"/>
                        <a:pt x="27" y="142"/>
                      </a:cubicBezTo>
                      <a:cubicBezTo>
                        <a:pt x="30" y="22"/>
                        <a:pt x="30" y="22"/>
                        <a:pt x="30" y="22"/>
                      </a:cubicBezTo>
                      <a:lnTo>
                        <a:pt x="0" y="0"/>
                      </a:ln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95" name="îṣḻïďê">
                  <a:extLst>
                    <a:ext uri="{FF2B5EF4-FFF2-40B4-BE49-F238E27FC236}">
                      <a16:creationId xmlns:a16="http://schemas.microsoft.com/office/drawing/2014/main" id="{A0CDE615-C62B-4334-898F-EDB4162C7B30}"/>
                    </a:ext>
                  </a:extLst>
                </p:cNvPr>
                <p:cNvSpPr/>
                <p:nvPr/>
              </p:nvSpPr>
              <p:spPr bwMode="auto">
                <a:xfrm>
                  <a:off x="3638" y="1803"/>
                  <a:ext cx="754" cy="535"/>
                </a:xfrm>
                <a:custGeom>
                  <a:avLst/>
                  <a:gdLst>
                    <a:gd name="T0" fmla="*/ 549 w 549"/>
                    <a:gd name="T1" fmla="*/ 59 h 390"/>
                    <a:gd name="T2" fmla="*/ 549 w 549"/>
                    <a:gd name="T3" fmla="*/ 390 h 390"/>
                    <a:gd name="T4" fmla="*/ 0 w 549"/>
                    <a:gd name="T5" fmla="*/ 390 h 390"/>
                    <a:gd name="T6" fmla="*/ 0 w 549"/>
                    <a:gd name="T7" fmla="*/ 59 h 390"/>
                    <a:gd name="T8" fmla="*/ 59 w 549"/>
                    <a:gd name="T9" fmla="*/ 0 h 390"/>
                    <a:gd name="T10" fmla="*/ 491 w 549"/>
                    <a:gd name="T11" fmla="*/ 0 h 390"/>
                    <a:gd name="T12" fmla="*/ 534 w 549"/>
                    <a:gd name="T13" fmla="*/ 20 h 390"/>
                    <a:gd name="T14" fmla="*/ 549 w 549"/>
                    <a:gd name="T15" fmla="*/ 59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390">
                      <a:moveTo>
                        <a:pt x="549" y="59"/>
                      </a:moveTo>
                      <a:cubicBezTo>
                        <a:pt x="549" y="390"/>
                        <a:pt x="549" y="390"/>
                        <a:pt x="549" y="390"/>
                      </a:cubicBezTo>
                      <a:cubicBezTo>
                        <a:pt x="0" y="390"/>
                        <a:pt x="0" y="390"/>
                        <a:pt x="0" y="390"/>
                      </a:cubicBezTo>
                      <a:cubicBezTo>
                        <a:pt x="0" y="59"/>
                        <a:pt x="0" y="59"/>
                        <a:pt x="0" y="59"/>
                      </a:cubicBezTo>
                      <a:cubicBezTo>
                        <a:pt x="0" y="26"/>
                        <a:pt x="26" y="0"/>
                        <a:pt x="59" y="0"/>
                      </a:cubicBezTo>
                      <a:cubicBezTo>
                        <a:pt x="491" y="0"/>
                        <a:pt x="491" y="0"/>
                        <a:pt x="491" y="0"/>
                      </a:cubicBezTo>
                      <a:cubicBezTo>
                        <a:pt x="508" y="0"/>
                        <a:pt x="523" y="8"/>
                        <a:pt x="534" y="20"/>
                      </a:cubicBezTo>
                      <a:cubicBezTo>
                        <a:pt x="543" y="30"/>
                        <a:pt x="549" y="44"/>
                        <a:pt x="549" y="59"/>
                      </a:cubicBezTo>
                    </a:path>
                  </a:pathLst>
                </a:custGeom>
                <a:solidFill>
                  <a:srgbClr val="9995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96" name="íş1ïdè">
                  <a:extLst>
                    <a:ext uri="{FF2B5EF4-FFF2-40B4-BE49-F238E27FC236}">
                      <a16:creationId xmlns:a16="http://schemas.microsoft.com/office/drawing/2014/main" id="{104AC4DA-C45E-4642-BAFC-8AA10ED67A3B}"/>
                    </a:ext>
                  </a:extLst>
                </p:cNvPr>
                <p:cNvSpPr/>
                <p:nvPr/>
              </p:nvSpPr>
              <p:spPr bwMode="auto">
                <a:xfrm>
                  <a:off x="3960" y="2015"/>
                  <a:ext cx="111" cy="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97" name="ïṡḻïḋé">
                  <a:extLst>
                    <a:ext uri="{FF2B5EF4-FFF2-40B4-BE49-F238E27FC236}">
                      <a16:creationId xmlns:a16="http://schemas.microsoft.com/office/drawing/2014/main" id="{9E5B0AC5-1F35-4821-81D6-94AB3B037FD7}"/>
                    </a:ext>
                  </a:extLst>
                </p:cNvPr>
                <p:cNvSpPr/>
                <p:nvPr/>
              </p:nvSpPr>
              <p:spPr bwMode="auto">
                <a:xfrm>
                  <a:off x="3638" y="1881"/>
                  <a:ext cx="754" cy="450"/>
                </a:xfrm>
                <a:prstGeom prst="rect">
                  <a:avLst/>
                </a:prstGeom>
                <a:solidFill>
                  <a:srgbClr val="858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998" name="íŝ1îḍé">
                  <a:extLst>
                    <a:ext uri="{FF2B5EF4-FFF2-40B4-BE49-F238E27FC236}">
                      <a16:creationId xmlns:a16="http://schemas.microsoft.com/office/drawing/2014/main" id="{FF789639-FBE2-4A07-ABC8-9438980A4535}"/>
                    </a:ext>
                  </a:extLst>
                </p:cNvPr>
                <p:cNvSpPr/>
                <p:nvPr/>
              </p:nvSpPr>
              <p:spPr bwMode="auto">
                <a:xfrm>
                  <a:off x="3960" y="2015"/>
                  <a:ext cx="111" cy="95"/>
                </a:xfrm>
                <a:custGeom>
                  <a:avLst/>
                  <a:gdLst>
                    <a:gd name="T0" fmla="*/ 41 w 81"/>
                    <a:gd name="T1" fmla="*/ 0 h 69"/>
                    <a:gd name="T2" fmla="*/ 0 w 81"/>
                    <a:gd name="T3" fmla="*/ 40 h 69"/>
                    <a:gd name="T4" fmla="*/ 12 w 81"/>
                    <a:gd name="T5" fmla="*/ 69 h 69"/>
                    <a:gd name="T6" fmla="*/ 35 w 81"/>
                    <a:gd name="T7" fmla="*/ 66 h 69"/>
                    <a:gd name="T8" fmla="*/ 39 w 81"/>
                    <a:gd name="T9" fmla="*/ 66 h 69"/>
                    <a:gd name="T10" fmla="*/ 45 w 81"/>
                    <a:gd name="T11" fmla="*/ 67 h 69"/>
                    <a:gd name="T12" fmla="*/ 81 w 81"/>
                    <a:gd name="T13" fmla="*/ 42 h 69"/>
                    <a:gd name="T14" fmla="*/ 81 w 81"/>
                    <a:gd name="T15" fmla="*/ 42 h 69"/>
                    <a:gd name="T16" fmla="*/ 81 w 81"/>
                    <a:gd name="T17" fmla="*/ 40 h 69"/>
                    <a:gd name="T18" fmla="*/ 41 w 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69">
                      <a:moveTo>
                        <a:pt x="41" y="0"/>
                      </a:moveTo>
                      <a:cubicBezTo>
                        <a:pt x="18" y="0"/>
                        <a:pt x="0" y="18"/>
                        <a:pt x="0" y="40"/>
                      </a:cubicBezTo>
                      <a:cubicBezTo>
                        <a:pt x="0" y="52"/>
                        <a:pt x="5" y="62"/>
                        <a:pt x="12" y="69"/>
                      </a:cubicBezTo>
                      <a:cubicBezTo>
                        <a:pt x="22" y="67"/>
                        <a:pt x="30" y="66"/>
                        <a:pt x="35" y="66"/>
                      </a:cubicBezTo>
                      <a:cubicBezTo>
                        <a:pt x="37" y="66"/>
                        <a:pt x="38" y="66"/>
                        <a:pt x="39" y="66"/>
                      </a:cubicBezTo>
                      <a:cubicBezTo>
                        <a:pt x="41" y="67"/>
                        <a:pt x="43" y="67"/>
                        <a:pt x="45" y="67"/>
                      </a:cubicBezTo>
                      <a:cubicBezTo>
                        <a:pt x="59" y="67"/>
                        <a:pt x="71" y="56"/>
                        <a:pt x="81" y="42"/>
                      </a:cubicBezTo>
                      <a:cubicBezTo>
                        <a:pt x="81" y="42"/>
                        <a:pt x="81" y="42"/>
                        <a:pt x="81" y="42"/>
                      </a:cubicBezTo>
                      <a:cubicBezTo>
                        <a:pt x="81" y="41"/>
                        <a:pt x="81" y="41"/>
                        <a:pt x="81" y="40"/>
                      </a:cubicBezTo>
                      <a:cubicBezTo>
                        <a:pt x="81" y="18"/>
                        <a:pt x="63" y="0"/>
                        <a:pt x="41" y="0"/>
                      </a:cubicBezTo>
                    </a:path>
                  </a:pathLst>
                </a:custGeom>
                <a:solidFill>
                  <a:srgbClr val="DDDD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99" name="íŝľîḑe">
                  <a:extLst>
                    <a:ext uri="{FF2B5EF4-FFF2-40B4-BE49-F238E27FC236}">
                      <a16:creationId xmlns:a16="http://schemas.microsoft.com/office/drawing/2014/main" id="{99F417C8-0857-403E-A782-FABAD93ACCB3}"/>
                    </a:ext>
                  </a:extLst>
                </p:cNvPr>
                <p:cNvSpPr/>
                <p:nvPr/>
              </p:nvSpPr>
              <p:spPr bwMode="auto">
                <a:xfrm>
                  <a:off x="3683" y="2203"/>
                  <a:ext cx="51" cy="105"/>
                </a:xfrm>
                <a:custGeom>
                  <a:avLst/>
                  <a:gdLst>
                    <a:gd name="T0" fmla="*/ 3 w 37"/>
                    <a:gd name="T1" fmla="*/ 71 h 76"/>
                    <a:gd name="T2" fmla="*/ 0 w 37"/>
                    <a:gd name="T3" fmla="*/ 75 h 76"/>
                    <a:gd name="T4" fmla="*/ 22 w 37"/>
                    <a:gd name="T5" fmla="*/ 76 h 76"/>
                    <a:gd name="T6" fmla="*/ 18 w 37"/>
                    <a:gd name="T7" fmla="*/ 73 h 76"/>
                    <a:gd name="T8" fmla="*/ 3 w 37"/>
                    <a:gd name="T9" fmla="*/ 71 h 76"/>
                    <a:gd name="T10" fmla="*/ 27 w 37"/>
                    <a:gd name="T11" fmla="*/ 37 h 76"/>
                    <a:gd name="T12" fmla="*/ 21 w 37"/>
                    <a:gd name="T13" fmla="*/ 46 h 76"/>
                    <a:gd name="T14" fmla="*/ 37 w 37"/>
                    <a:gd name="T15" fmla="*/ 47 h 76"/>
                    <a:gd name="T16" fmla="*/ 37 w 37"/>
                    <a:gd name="T17" fmla="*/ 38 h 76"/>
                    <a:gd name="T18" fmla="*/ 27 w 37"/>
                    <a:gd name="T19" fmla="*/ 37 h 76"/>
                    <a:gd name="T20" fmla="*/ 37 w 37"/>
                    <a:gd name="T21" fmla="*/ 0 h 76"/>
                    <a:gd name="T22" fmla="*/ 17 w 37"/>
                    <a:gd name="T23" fmla="*/ 7 h 76"/>
                    <a:gd name="T24" fmla="*/ 16 w 37"/>
                    <a:gd name="T25" fmla="*/ 9 h 76"/>
                    <a:gd name="T26" fmla="*/ 17 w 37"/>
                    <a:gd name="T27" fmla="*/ 9 h 76"/>
                    <a:gd name="T28" fmla="*/ 37 w 37"/>
                    <a:gd name="T29" fmla="*/ 11 h 76"/>
                    <a:gd name="T30" fmla="*/ 37 w 37"/>
                    <a:gd name="T3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76">
                      <a:moveTo>
                        <a:pt x="3" y="71"/>
                      </a:moveTo>
                      <a:cubicBezTo>
                        <a:pt x="0" y="75"/>
                        <a:pt x="0" y="75"/>
                        <a:pt x="0" y="75"/>
                      </a:cubicBezTo>
                      <a:cubicBezTo>
                        <a:pt x="22" y="76"/>
                        <a:pt x="22" y="76"/>
                        <a:pt x="22" y="76"/>
                      </a:cubicBezTo>
                      <a:cubicBezTo>
                        <a:pt x="21" y="75"/>
                        <a:pt x="20" y="74"/>
                        <a:pt x="18" y="73"/>
                      </a:cubicBezTo>
                      <a:cubicBezTo>
                        <a:pt x="3" y="71"/>
                        <a:pt x="3" y="71"/>
                        <a:pt x="3" y="71"/>
                      </a:cubicBezTo>
                      <a:moveTo>
                        <a:pt x="27" y="37"/>
                      </a:moveTo>
                      <a:cubicBezTo>
                        <a:pt x="21" y="46"/>
                        <a:pt x="21" y="46"/>
                        <a:pt x="21" y="46"/>
                      </a:cubicBezTo>
                      <a:cubicBezTo>
                        <a:pt x="37" y="47"/>
                        <a:pt x="37" y="47"/>
                        <a:pt x="37" y="47"/>
                      </a:cubicBezTo>
                      <a:cubicBezTo>
                        <a:pt x="37" y="38"/>
                        <a:pt x="37" y="38"/>
                        <a:pt x="37" y="38"/>
                      </a:cubicBezTo>
                      <a:cubicBezTo>
                        <a:pt x="27" y="37"/>
                        <a:pt x="27" y="37"/>
                        <a:pt x="27" y="37"/>
                      </a:cubicBezTo>
                      <a:moveTo>
                        <a:pt x="37" y="0"/>
                      </a:moveTo>
                      <a:cubicBezTo>
                        <a:pt x="31" y="0"/>
                        <a:pt x="22" y="2"/>
                        <a:pt x="17" y="7"/>
                      </a:cubicBezTo>
                      <a:cubicBezTo>
                        <a:pt x="16" y="8"/>
                        <a:pt x="16" y="8"/>
                        <a:pt x="16" y="9"/>
                      </a:cubicBezTo>
                      <a:cubicBezTo>
                        <a:pt x="16" y="9"/>
                        <a:pt x="16" y="9"/>
                        <a:pt x="17" y="9"/>
                      </a:cubicBezTo>
                      <a:cubicBezTo>
                        <a:pt x="37" y="11"/>
                        <a:pt x="37" y="11"/>
                        <a:pt x="37" y="11"/>
                      </a:cubicBezTo>
                      <a:cubicBezTo>
                        <a:pt x="37" y="0"/>
                        <a:pt x="37" y="0"/>
                        <a:pt x="37" y="0"/>
                      </a:cubicBezTo>
                    </a:path>
                  </a:pathLst>
                </a:custGeom>
                <a:solidFill>
                  <a:srgbClr val="858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00" name="îs1iḑé">
                  <a:extLst>
                    <a:ext uri="{FF2B5EF4-FFF2-40B4-BE49-F238E27FC236}">
                      <a16:creationId xmlns:a16="http://schemas.microsoft.com/office/drawing/2014/main" id="{6AAD95D5-8556-43C7-ACA5-5428A33F0380}"/>
                    </a:ext>
                  </a:extLst>
                </p:cNvPr>
                <p:cNvSpPr/>
                <p:nvPr/>
              </p:nvSpPr>
              <p:spPr bwMode="auto">
                <a:xfrm>
                  <a:off x="3700" y="3726"/>
                  <a:ext cx="604" cy="93"/>
                </a:xfrm>
                <a:custGeom>
                  <a:avLst/>
                  <a:gdLst>
                    <a:gd name="T0" fmla="*/ 440 w 440"/>
                    <a:gd name="T1" fmla="*/ 68 h 68"/>
                    <a:gd name="T2" fmla="*/ 0 w 440"/>
                    <a:gd name="T3" fmla="*/ 68 h 68"/>
                    <a:gd name="T4" fmla="*/ 69 w 440"/>
                    <a:gd name="T5" fmla="*/ 0 h 68"/>
                    <a:gd name="T6" fmla="*/ 372 w 440"/>
                    <a:gd name="T7" fmla="*/ 0 h 68"/>
                    <a:gd name="T8" fmla="*/ 440 w 440"/>
                    <a:gd name="T9" fmla="*/ 68 h 68"/>
                  </a:gdLst>
                  <a:ahLst/>
                  <a:cxnLst>
                    <a:cxn ang="0">
                      <a:pos x="T0" y="T1"/>
                    </a:cxn>
                    <a:cxn ang="0">
                      <a:pos x="T2" y="T3"/>
                    </a:cxn>
                    <a:cxn ang="0">
                      <a:pos x="T4" y="T5"/>
                    </a:cxn>
                    <a:cxn ang="0">
                      <a:pos x="T6" y="T7"/>
                    </a:cxn>
                    <a:cxn ang="0">
                      <a:pos x="T8" y="T9"/>
                    </a:cxn>
                  </a:cxnLst>
                  <a:rect l="0" t="0" r="r" b="b"/>
                  <a:pathLst>
                    <a:path w="440" h="68">
                      <a:moveTo>
                        <a:pt x="440" y="68"/>
                      </a:moveTo>
                      <a:cubicBezTo>
                        <a:pt x="0" y="68"/>
                        <a:pt x="0" y="68"/>
                        <a:pt x="0" y="68"/>
                      </a:cubicBezTo>
                      <a:cubicBezTo>
                        <a:pt x="0" y="31"/>
                        <a:pt x="31" y="0"/>
                        <a:pt x="69" y="0"/>
                      </a:cubicBezTo>
                      <a:cubicBezTo>
                        <a:pt x="372" y="0"/>
                        <a:pt x="372" y="0"/>
                        <a:pt x="372" y="0"/>
                      </a:cubicBezTo>
                      <a:cubicBezTo>
                        <a:pt x="410" y="0"/>
                        <a:pt x="440" y="31"/>
                        <a:pt x="44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01" name="iś1îḓè">
                  <a:extLst>
                    <a:ext uri="{FF2B5EF4-FFF2-40B4-BE49-F238E27FC236}">
                      <a16:creationId xmlns:a16="http://schemas.microsoft.com/office/drawing/2014/main" id="{AE88601F-5A41-4203-9695-AC8DD07F1641}"/>
                    </a:ext>
                  </a:extLst>
                </p:cNvPr>
                <p:cNvSpPr/>
                <p:nvPr/>
              </p:nvSpPr>
              <p:spPr bwMode="auto">
                <a:xfrm>
                  <a:off x="3953" y="2481"/>
                  <a:ext cx="119" cy="1275"/>
                </a:xfrm>
                <a:custGeom>
                  <a:avLst/>
                  <a:gdLst>
                    <a:gd name="T0" fmla="*/ 87 w 87"/>
                    <a:gd name="T1" fmla="*/ 0 h 929"/>
                    <a:gd name="T2" fmla="*/ 87 w 87"/>
                    <a:gd name="T3" fmla="*/ 908 h 929"/>
                    <a:gd name="T4" fmla="*/ 67 w 87"/>
                    <a:gd name="T5" fmla="*/ 929 h 929"/>
                    <a:gd name="T6" fmla="*/ 21 w 87"/>
                    <a:gd name="T7" fmla="*/ 929 h 929"/>
                    <a:gd name="T8" fmla="*/ 0 w 87"/>
                    <a:gd name="T9" fmla="*/ 908 h 929"/>
                    <a:gd name="T10" fmla="*/ 0 w 87"/>
                    <a:gd name="T11" fmla="*/ 0 h 929"/>
                    <a:gd name="T12" fmla="*/ 87 w 87"/>
                    <a:gd name="T13" fmla="*/ 0 h 929"/>
                  </a:gdLst>
                  <a:ahLst/>
                  <a:cxnLst>
                    <a:cxn ang="0">
                      <a:pos x="T0" y="T1"/>
                    </a:cxn>
                    <a:cxn ang="0">
                      <a:pos x="T2" y="T3"/>
                    </a:cxn>
                    <a:cxn ang="0">
                      <a:pos x="T4" y="T5"/>
                    </a:cxn>
                    <a:cxn ang="0">
                      <a:pos x="T6" y="T7"/>
                    </a:cxn>
                    <a:cxn ang="0">
                      <a:pos x="T8" y="T9"/>
                    </a:cxn>
                    <a:cxn ang="0">
                      <a:pos x="T10" y="T11"/>
                    </a:cxn>
                    <a:cxn ang="0">
                      <a:pos x="T12" y="T13"/>
                    </a:cxn>
                  </a:cxnLst>
                  <a:rect l="0" t="0" r="r" b="b"/>
                  <a:pathLst>
                    <a:path w="87" h="929">
                      <a:moveTo>
                        <a:pt x="87" y="0"/>
                      </a:moveTo>
                      <a:cubicBezTo>
                        <a:pt x="87" y="908"/>
                        <a:pt x="87" y="908"/>
                        <a:pt x="87" y="908"/>
                      </a:cubicBezTo>
                      <a:cubicBezTo>
                        <a:pt x="87" y="920"/>
                        <a:pt x="78" y="929"/>
                        <a:pt x="67" y="929"/>
                      </a:cubicBezTo>
                      <a:cubicBezTo>
                        <a:pt x="21" y="929"/>
                        <a:pt x="21" y="929"/>
                        <a:pt x="21" y="929"/>
                      </a:cubicBezTo>
                      <a:cubicBezTo>
                        <a:pt x="9" y="929"/>
                        <a:pt x="0" y="920"/>
                        <a:pt x="0" y="908"/>
                      </a:cubicBezTo>
                      <a:cubicBezTo>
                        <a:pt x="0" y="0"/>
                        <a:pt x="0" y="0"/>
                        <a:pt x="0" y="0"/>
                      </a:cubicBezTo>
                      <a:lnTo>
                        <a:pt x="87" y="0"/>
                      </a:lnTo>
                      <a:close/>
                    </a:path>
                  </a:pathLst>
                </a:custGeom>
                <a:solidFill>
                  <a:srgbClr val="9995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02" name="ïṥḷîḍè">
                  <a:extLst>
                    <a:ext uri="{FF2B5EF4-FFF2-40B4-BE49-F238E27FC236}">
                      <a16:creationId xmlns:a16="http://schemas.microsoft.com/office/drawing/2014/main" id="{7FAB48CE-AB96-48E1-8019-20BA78602C5A}"/>
                    </a:ext>
                  </a:extLst>
                </p:cNvPr>
                <p:cNvSpPr/>
                <p:nvPr/>
              </p:nvSpPr>
              <p:spPr bwMode="auto">
                <a:xfrm>
                  <a:off x="3631" y="2463"/>
                  <a:ext cx="763" cy="78"/>
                </a:xfrm>
                <a:prstGeom prst="rect">
                  <a:avLst/>
                </a:prstGeom>
                <a:solidFill>
                  <a:srgbClr val="5D587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003" name="íṡḻíḋè">
                  <a:extLst>
                    <a:ext uri="{FF2B5EF4-FFF2-40B4-BE49-F238E27FC236}">
                      <a16:creationId xmlns:a16="http://schemas.microsoft.com/office/drawing/2014/main" id="{2257B5FB-9F43-4B61-9117-CB6241884C14}"/>
                    </a:ext>
                  </a:extLst>
                </p:cNvPr>
                <p:cNvSpPr/>
                <p:nvPr/>
              </p:nvSpPr>
              <p:spPr bwMode="auto">
                <a:xfrm>
                  <a:off x="3340" y="2331"/>
                  <a:ext cx="1346"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004" name="íṧlíḑe">
                  <a:extLst>
                    <a:ext uri="{FF2B5EF4-FFF2-40B4-BE49-F238E27FC236}">
                      <a16:creationId xmlns:a16="http://schemas.microsoft.com/office/drawing/2014/main" id="{130732ED-2854-4378-B598-0FD6F27A3B5E}"/>
                    </a:ext>
                  </a:extLst>
                </p:cNvPr>
                <p:cNvSpPr/>
                <p:nvPr/>
              </p:nvSpPr>
              <p:spPr bwMode="auto">
                <a:xfrm>
                  <a:off x="3340" y="2331"/>
                  <a:ext cx="134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005" name="íšľïḋe">
                  <a:extLst>
                    <a:ext uri="{FF2B5EF4-FFF2-40B4-BE49-F238E27FC236}">
                      <a16:creationId xmlns:a16="http://schemas.microsoft.com/office/drawing/2014/main" id="{3956A140-2B10-4F95-9F6A-191E7A734B27}"/>
                    </a:ext>
                  </a:extLst>
                </p:cNvPr>
                <p:cNvSpPr/>
                <p:nvPr/>
              </p:nvSpPr>
              <p:spPr bwMode="auto">
                <a:xfrm>
                  <a:off x="3700" y="3778"/>
                  <a:ext cx="604" cy="93"/>
                </a:xfrm>
                <a:custGeom>
                  <a:avLst/>
                  <a:gdLst>
                    <a:gd name="T0" fmla="*/ 440 w 440"/>
                    <a:gd name="T1" fmla="*/ 68 h 68"/>
                    <a:gd name="T2" fmla="*/ 0 w 440"/>
                    <a:gd name="T3" fmla="*/ 68 h 68"/>
                    <a:gd name="T4" fmla="*/ 69 w 440"/>
                    <a:gd name="T5" fmla="*/ 0 h 68"/>
                    <a:gd name="T6" fmla="*/ 372 w 440"/>
                    <a:gd name="T7" fmla="*/ 0 h 68"/>
                    <a:gd name="T8" fmla="*/ 440 w 440"/>
                    <a:gd name="T9" fmla="*/ 68 h 68"/>
                  </a:gdLst>
                  <a:ahLst/>
                  <a:cxnLst>
                    <a:cxn ang="0">
                      <a:pos x="T0" y="T1"/>
                    </a:cxn>
                    <a:cxn ang="0">
                      <a:pos x="T2" y="T3"/>
                    </a:cxn>
                    <a:cxn ang="0">
                      <a:pos x="T4" y="T5"/>
                    </a:cxn>
                    <a:cxn ang="0">
                      <a:pos x="T6" y="T7"/>
                    </a:cxn>
                    <a:cxn ang="0">
                      <a:pos x="T8" y="T9"/>
                    </a:cxn>
                  </a:cxnLst>
                  <a:rect l="0" t="0" r="r" b="b"/>
                  <a:pathLst>
                    <a:path w="440" h="68">
                      <a:moveTo>
                        <a:pt x="440" y="68"/>
                      </a:moveTo>
                      <a:cubicBezTo>
                        <a:pt x="0" y="68"/>
                        <a:pt x="0" y="68"/>
                        <a:pt x="0" y="68"/>
                      </a:cubicBezTo>
                      <a:cubicBezTo>
                        <a:pt x="0" y="31"/>
                        <a:pt x="31" y="0"/>
                        <a:pt x="69" y="0"/>
                      </a:cubicBezTo>
                      <a:cubicBezTo>
                        <a:pt x="372" y="0"/>
                        <a:pt x="372" y="0"/>
                        <a:pt x="372" y="0"/>
                      </a:cubicBezTo>
                      <a:cubicBezTo>
                        <a:pt x="410" y="0"/>
                        <a:pt x="440" y="31"/>
                        <a:pt x="440" y="68"/>
                      </a:cubicBezTo>
                      <a:close/>
                    </a:path>
                  </a:pathLst>
                </a:custGeom>
                <a:solidFill>
                  <a:srgbClr val="ECEB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06" name="íšḷíḓê">
                  <a:extLst>
                    <a:ext uri="{FF2B5EF4-FFF2-40B4-BE49-F238E27FC236}">
                      <a16:creationId xmlns:a16="http://schemas.microsoft.com/office/drawing/2014/main" id="{1238EF82-C53C-4B3D-BD26-44F4E88019F3}"/>
                    </a:ext>
                  </a:extLst>
                </p:cNvPr>
                <p:cNvSpPr/>
                <p:nvPr/>
              </p:nvSpPr>
              <p:spPr bwMode="auto">
                <a:xfrm>
                  <a:off x="3340" y="2412"/>
                  <a:ext cx="1346" cy="73"/>
                </a:xfrm>
                <a:prstGeom prst="rect">
                  <a:avLst/>
                </a:prstGeom>
                <a:solidFill>
                  <a:srgbClr val="ECEB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007" name="îṧḻïďê">
                  <a:extLst>
                    <a:ext uri="{FF2B5EF4-FFF2-40B4-BE49-F238E27FC236}">
                      <a16:creationId xmlns:a16="http://schemas.microsoft.com/office/drawing/2014/main" id="{472C6832-1FB3-43C9-8F65-378393A99559}"/>
                    </a:ext>
                  </a:extLst>
                </p:cNvPr>
                <p:cNvSpPr/>
                <p:nvPr/>
              </p:nvSpPr>
              <p:spPr bwMode="auto">
                <a:xfrm>
                  <a:off x="3953" y="2507"/>
                  <a:ext cx="119" cy="141"/>
                </a:xfrm>
                <a:custGeom>
                  <a:avLst/>
                  <a:gdLst>
                    <a:gd name="T0" fmla="*/ 0 w 119"/>
                    <a:gd name="T1" fmla="*/ 3 h 141"/>
                    <a:gd name="T2" fmla="*/ 119 w 119"/>
                    <a:gd name="T3" fmla="*/ 0 h 141"/>
                    <a:gd name="T4" fmla="*/ 119 w 119"/>
                    <a:gd name="T5" fmla="*/ 95 h 141"/>
                    <a:gd name="T6" fmla="*/ 0 w 119"/>
                    <a:gd name="T7" fmla="*/ 141 h 141"/>
                    <a:gd name="T8" fmla="*/ 0 w 119"/>
                    <a:gd name="T9" fmla="*/ 3 h 141"/>
                  </a:gdLst>
                  <a:ahLst/>
                  <a:cxnLst>
                    <a:cxn ang="0">
                      <a:pos x="T0" y="T1"/>
                    </a:cxn>
                    <a:cxn ang="0">
                      <a:pos x="T2" y="T3"/>
                    </a:cxn>
                    <a:cxn ang="0">
                      <a:pos x="T4" y="T5"/>
                    </a:cxn>
                    <a:cxn ang="0">
                      <a:pos x="T6" y="T7"/>
                    </a:cxn>
                    <a:cxn ang="0">
                      <a:pos x="T8" y="T9"/>
                    </a:cxn>
                  </a:cxnLst>
                  <a:rect l="0" t="0" r="r" b="b"/>
                  <a:pathLst>
                    <a:path w="119" h="141">
                      <a:moveTo>
                        <a:pt x="0" y="3"/>
                      </a:moveTo>
                      <a:lnTo>
                        <a:pt x="119" y="0"/>
                      </a:lnTo>
                      <a:lnTo>
                        <a:pt x="119" y="95"/>
                      </a:lnTo>
                      <a:lnTo>
                        <a:pt x="0" y="141"/>
                      </a:lnTo>
                      <a:lnTo>
                        <a:pt x="0" y="3"/>
                      </a:lnTo>
                      <a:close/>
                    </a:path>
                  </a:pathLst>
                </a:custGeom>
                <a:solidFill>
                  <a:srgbClr val="5D58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08" name="îṥliḋe">
                  <a:extLst>
                    <a:ext uri="{FF2B5EF4-FFF2-40B4-BE49-F238E27FC236}">
                      <a16:creationId xmlns:a16="http://schemas.microsoft.com/office/drawing/2014/main" id="{C3625B8C-FAD5-4311-A301-EC3022E4F7E6}"/>
                    </a:ext>
                  </a:extLst>
                </p:cNvPr>
                <p:cNvSpPr/>
                <p:nvPr/>
              </p:nvSpPr>
              <p:spPr bwMode="auto">
                <a:xfrm>
                  <a:off x="3340" y="2337"/>
                  <a:ext cx="618" cy="45"/>
                </a:xfrm>
                <a:custGeom>
                  <a:avLst/>
                  <a:gdLst>
                    <a:gd name="T0" fmla="*/ 450 w 450"/>
                    <a:gd name="T1" fmla="*/ 16 h 33"/>
                    <a:gd name="T2" fmla="*/ 433 w 450"/>
                    <a:gd name="T3" fmla="*/ 33 h 33"/>
                    <a:gd name="T4" fmla="*/ 0 w 450"/>
                    <a:gd name="T5" fmla="*/ 33 h 33"/>
                    <a:gd name="T6" fmla="*/ 0 w 450"/>
                    <a:gd name="T7" fmla="*/ 0 h 33"/>
                    <a:gd name="T8" fmla="*/ 433 w 450"/>
                    <a:gd name="T9" fmla="*/ 0 h 33"/>
                    <a:gd name="T10" fmla="*/ 450 w 450"/>
                    <a:gd name="T11" fmla="*/ 16 h 33"/>
                  </a:gdLst>
                  <a:ahLst/>
                  <a:cxnLst>
                    <a:cxn ang="0">
                      <a:pos x="T0" y="T1"/>
                    </a:cxn>
                    <a:cxn ang="0">
                      <a:pos x="T2" y="T3"/>
                    </a:cxn>
                    <a:cxn ang="0">
                      <a:pos x="T4" y="T5"/>
                    </a:cxn>
                    <a:cxn ang="0">
                      <a:pos x="T6" y="T7"/>
                    </a:cxn>
                    <a:cxn ang="0">
                      <a:pos x="T8" y="T9"/>
                    </a:cxn>
                    <a:cxn ang="0">
                      <a:pos x="T10" y="T11"/>
                    </a:cxn>
                  </a:cxnLst>
                  <a:rect l="0" t="0" r="r" b="b"/>
                  <a:pathLst>
                    <a:path w="450" h="33">
                      <a:moveTo>
                        <a:pt x="450" y="16"/>
                      </a:moveTo>
                      <a:cubicBezTo>
                        <a:pt x="450" y="25"/>
                        <a:pt x="442" y="33"/>
                        <a:pt x="433" y="33"/>
                      </a:cubicBezTo>
                      <a:cubicBezTo>
                        <a:pt x="0" y="33"/>
                        <a:pt x="0" y="33"/>
                        <a:pt x="0" y="33"/>
                      </a:cubicBezTo>
                      <a:cubicBezTo>
                        <a:pt x="0" y="0"/>
                        <a:pt x="0" y="0"/>
                        <a:pt x="0" y="0"/>
                      </a:cubicBezTo>
                      <a:cubicBezTo>
                        <a:pt x="433" y="0"/>
                        <a:pt x="433" y="0"/>
                        <a:pt x="433" y="0"/>
                      </a:cubicBezTo>
                      <a:cubicBezTo>
                        <a:pt x="442" y="0"/>
                        <a:pt x="450" y="7"/>
                        <a:pt x="450" y="16"/>
                      </a:cubicBezTo>
                    </a:path>
                  </a:pathLst>
                </a:custGeom>
                <a:solidFill>
                  <a:srgbClr val="9995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09" name="iśḻîḓê">
                  <a:extLst>
                    <a:ext uri="{FF2B5EF4-FFF2-40B4-BE49-F238E27FC236}">
                      <a16:creationId xmlns:a16="http://schemas.microsoft.com/office/drawing/2014/main" id="{AC4431EB-6660-47CE-AA02-E33EDB5719A2}"/>
                    </a:ext>
                  </a:extLst>
                </p:cNvPr>
                <p:cNvSpPr/>
                <p:nvPr/>
              </p:nvSpPr>
              <p:spPr bwMode="auto">
                <a:xfrm>
                  <a:off x="4454" y="2348"/>
                  <a:ext cx="232" cy="34"/>
                </a:xfrm>
                <a:custGeom>
                  <a:avLst/>
                  <a:gdLst>
                    <a:gd name="T0" fmla="*/ 169 w 169"/>
                    <a:gd name="T1" fmla="*/ 0 h 25"/>
                    <a:gd name="T2" fmla="*/ 169 w 169"/>
                    <a:gd name="T3" fmla="*/ 25 h 25"/>
                    <a:gd name="T4" fmla="*/ 12 w 169"/>
                    <a:gd name="T5" fmla="*/ 25 h 25"/>
                    <a:gd name="T6" fmla="*/ 0 w 169"/>
                    <a:gd name="T7" fmla="*/ 12 h 25"/>
                    <a:gd name="T8" fmla="*/ 12 w 169"/>
                    <a:gd name="T9" fmla="*/ 0 h 25"/>
                    <a:gd name="T10" fmla="*/ 169 w 169"/>
                    <a:gd name="T11" fmla="*/ 0 h 25"/>
                  </a:gdLst>
                  <a:ahLst/>
                  <a:cxnLst>
                    <a:cxn ang="0">
                      <a:pos x="T0" y="T1"/>
                    </a:cxn>
                    <a:cxn ang="0">
                      <a:pos x="T2" y="T3"/>
                    </a:cxn>
                    <a:cxn ang="0">
                      <a:pos x="T4" y="T5"/>
                    </a:cxn>
                    <a:cxn ang="0">
                      <a:pos x="T6" y="T7"/>
                    </a:cxn>
                    <a:cxn ang="0">
                      <a:pos x="T8" y="T9"/>
                    </a:cxn>
                    <a:cxn ang="0">
                      <a:pos x="T10" y="T11"/>
                    </a:cxn>
                  </a:cxnLst>
                  <a:rect l="0" t="0" r="r" b="b"/>
                  <a:pathLst>
                    <a:path w="169" h="25">
                      <a:moveTo>
                        <a:pt x="169" y="0"/>
                      </a:moveTo>
                      <a:cubicBezTo>
                        <a:pt x="169" y="25"/>
                        <a:pt x="169" y="25"/>
                        <a:pt x="169" y="25"/>
                      </a:cubicBezTo>
                      <a:cubicBezTo>
                        <a:pt x="12" y="25"/>
                        <a:pt x="12" y="25"/>
                        <a:pt x="12" y="25"/>
                      </a:cubicBezTo>
                      <a:cubicBezTo>
                        <a:pt x="5" y="25"/>
                        <a:pt x="0" y="19"/>
                        <a:pt x="0" y="12"/>
                      </a:cubicBezTo>
                      <a:cubicBezTo>
                        <a:pt x="0" y="6"/>
                        <a:pt x="5" y="0"/>
                        <a:pt x="12" y="0"/>
                      </a:cubicBezTo>
                      <a:lnTo>
                        <a:pt x="169" y="0"/>
                      </a:lnTo>
                      <a:close/>
                    </a:path>
                  </a:pathLst>
                </a:custGeom>
                <a:solidFill>
                  <a:srgbClr val="9995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10" name="íŝḷïdê">
                  <a:extLst>
                    <a:ext uri="{FF2B5EF4-FFF2-40B4-BE49-F238E27FC236}">
                      <a16:creationId xmlns:a16="http://schemas.microsoft.com/office/drawing/2014/main" id="{39D4E9A1-5F9E-4E31-88FB-45534A26AE63}"/>
                    </a:ext>
                  </a:extLst>
                </p:cNvPr>
                <p:cNvSpPr/>
                <p:nvPr/>
              </p:nvSpPr>
              <p:spPr bwMode="auto">
                <a:xfrm>
                  <a:off x="2217" y="1923"/>
                  <a:ext cx="381" cy="1090"/>
                </a:xfrm>
                <a:custGeom>
                  <a:avLst/>
                  <a:gdLst>
                    <a:gd name="T0" fmla="*/ 164 w 277"/>
                    <a:gd name="T1" fmla="*/ 743 h 794"/>
                    <a:gd name="T2" fmla="*/ 4 w 277"/>
                    <a:gd name="T3" fmla="*/ 30 h 794"/>
                    <a:gd name="T4" fmla="*/ 120 w 277"/>
                    <a:gd name="T5" fmla="*/ 10 h 794"/>
                    <a:gd name="T6" fmla="*/ 182 w 277"/>
                    <a:gd name="T7" fmla="*/ 57 h 794"/>
                    <a:gd name="T8" fmla="*/ 273 w 277"/>
                    <a:gd name="T9" fmla="*/ 728 h 794"/>
                    <a:gd name="T10" fmla="*/ 226 w 277"/>
                    <a:gd name="T11" fmla="*/ 790 h 794"/>
                    <a:gd name="T12" fmla="*/ 164 w 277"/>
                    <a:gd name="T13" fmla="*/ 743 h 794"/>
                  </a:gdLst>
                  <a:ahLst/>
                  <a:cxnLst>
                    <a:cxn ang="0">
                      <a:pos x="T0" y="T1"/>
                    </a:cxn>
                    <a:cxn ang="0">
                      <a:pos x="T2" y="T3"/>
                    </a:cxn>
                    <a:cxn ang="0">
                      <a:pos x="T4" y="T5"/>
                    </a:cxn>
                    <a:cxn ang="0">
                      <a:pos x="T6" y="T7"/>
                    </a:cxn>
                    <a:cxn ang="0">
                      <a:pos x="T8" y="T9"/>
                    </a:cxn>
                    <a:cxn ang="0">
                      <a:pos x="T10" y="T11"/>
                    </a:cxn>
                    <a:cxn ang="0">
                      <a:pos x="T12" y="T13"/>
                    </a:cxn>
                  </a:cxnLst>
                  <a:rect l="0" t="0" r="r" b="b"/>
                  <a:pathLst>
                    <a:path w="277" h="794">
                      <a:moveTo>
                        <a:pt x="164" y="743"/>
                      </a:moveTo>
                      <a:cubicBezTo>
                        <a:pt x="4" y="30"/>
                        <a:pt x="4" y="30"/>
                        <a:pt x="4" y="30"/>
                      </a:cubicBezTo>
                      <a:cubicBezTo>
                        <a:pt x="0" y="0"/>
                        <a:pt x="90" y="12"/>
                        <a:pt x="120" y="10"/>
                      </a:cubicBezTo>
                      <a:cubicBezTo>
                        <a:pt x="140" y="9"/>
                        <a:pt x="178" y="15"/>
                        <a:pt x="182" y="57"/>
                      </a:cubicBezTo>
                      <a:cubicBezTo>
                        <a:pt x="273" y="728"/>
                        <a:pt x="273" y="728"/>
                        <a:pt x="273" y="728"/>
                      </a:cubicBezTo>
                      <a:cubicBezTo>
                        <a:pt x="277" y="758"/>
                        <a:pt x="255" y="786"/>
                        <a:pt x="226" y="790"/>
                      </a:cubicBezTo>
                      <a:cubicBezTo>
                        <a:pt x="196" y="794"/>
                        <a:pt x="168" y="773"/>
                        <a:pt x="164" y="743"/>
                      </a:cubicBezTo>
                      <a:close/>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11" name="ïṧlïḍé">
                  <a:extLst>
                    <a:ext uri="{FF2B5EF4-FFF2-40B4-BE49-F238E27FC236}">
                      <a16:creationId xmlns:a16="http://schemas.microsoft.com/office/drawing/2014/main" id="{A5DB48BC-13CB-4AB5-88B4-DD5F72411646}"/>
                    </a:ext>
                  </a:extLst>
                </p:cNvPr>
                <p:cNvSpPr/>
                <p:nvPr/>
              </p:nvSpPr>
              <p:spPr bwMode="auto">
                <a:xfrm>
                  <a:off x="2180" y="1932"/>
                  <a:ext cx="285" cy="1081"/>
                </a:xfrm>
                <a:custGeom>
                  <a:avLst/>
                  <a:gdLst>
                    <a:gd name="T0" fmla="*/ 94 w 207"/>
                    <a:gd name="T1" fmla="*/ 737 h 788"/>
                    <a:gd name="T2" fmla="*/ 4 w 207"/>
                    <a:gd name="T3" fmla="*/ 66 h 788"/>
                    <a:gd name="T4" fmla="*/ 51 w 207"/>
                    <a:gd name="T5" fmla="*/ 4 h 788"/>
                    <a:gd name="T6" fmla="*/ 112 w 207"/>
                    <a:gd name="T7" fmla="*/ 51 h 788"/>
                    <a:gd name="T8" fmla="*/ 203 w 207"/>
                    <a:gd name="T9" fmla="*/ 722 h 788"/>
                    <a:gd name="T10" fmla="*/ 156 w 207"/>
                    <a:gd name="T11" fmla="*/ 784 h 788"/>
                    <a:gd name="T12" fmla="*/ 94 w 207"/>
                    <a:gd name="T13" fmla="*/ 737 h 788"/>
                  </a:gdLst>
                  <a:ahLst/>
                  <a:cxnLst>
                    <a:cxn ang="0">
                      <a:pos x="T0" y="T1"/>
                    </a:cxn>
                    <a:cxn ang="0">
                      <a:pos x="T2" y="T3"/>
                    </a:cxn>
                    <a:cxn ang="0">
                      <a:pos x="T4" y="T5"/>
                    </a:cxn>
                    <a:cxn ang="0">
                      <a:pos x="T6" y="T7"/>
                    </a:cxn>
                    <a:cxn ang="0">
                      <a:pos x="T8" y="T9"/>
                    </a:cxn>
                    <a:cxn ang="0">
                      <a:pos x="T10" y="T11"/>
                    </a:cxn>
                    <a:cxn ang="0">
                      <a:pos x="T12" y="T13"/>
                    </a:cxn>
                  </a:cxnLst>
                  <a:rect l="0" t="0" r="r" b="b"/>
                  <a:pathLst>
                    <a:path w="207" h="788">
                      <a:moveTo>
                        <a:pt x="94" y="737"/>
                      </a:moveTo>
                      <a:cubicBezTo>
                        <a:pt x="4" y="66"/>
                        <a:pt x="4" y="66"/>
                        <a:pt x="4" y="66"/>
                      </a:cubicBezTo>
                      <a:cubicBezTo>
                        <a:pt x="0" y="36"/>
                        <a:pt x="21" y="8"/>
                        <a:pt x="51" y="4"/>
                      </a:cubicBezTo>
                      <a:cubicBezTo>
                        <a:pt x="80" y="0"/>
                        <a:pt x="108" y="21"/>
                        <a:pt x="112" y="51"/>
                      </a:cubicBezTo>
                      <a:cubicBezTo>
                        <a:pt x="203" y="722"/>
                        <a:pt x="203" y="722"/>
                        <a:pt x="203" y="722"/>
                      </a:cubicBezTo>
                      <a:cubicBezTo>
                        <a:pt x="207" y="752"/>
                        <a:pt x="186" y="780"/>
                        <a:pt x="156" y="784"/>
                      </a:cubicBezTo>
                      <a:cubicBezTo>
                        <a:pt x="126" y="788"/>
                        <a:pt x="98" y="767"/>
                        <a:pt x="94" y="737"/>
                      </a:cubicBezTo>
                      <a:close/>
                    </a:path>
                  </a:pathLst>
                </a:custGeom>
                <a:solidFill>
                  <a:srgbClr val="D938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12" name="îşļiḓè">
                  <a:extLst>
                    <a:ext uri="{FF2B5EF4-FFF2-40B4-BE49-F238E27FC236}">
                      <a16:creationId xmlns:a16="http://schemas.microsoft.com/office/drawing/2014/main" id="{F2B85A63-B0EC-4869-9BBC-42694DFDF1EA}"/>
                    </a:ext>
                  </a:extLst>
                </p:cNvPr>
                <p:cNvSpPr/>
                <p:nvPr/>
              </p:nvSpPr>
              <p:spPr bwMode="auto">
                <a:xfrm>
                  <a:off x="2735" y="3070"/>
                  <a:ext cx="88" cy="516"/>
                </a:xfrm>
                <a:prstGeom prst="rect">
                  <a:avLst/>
                </a:prstGeom>
                <a:solidFill>
                  <a:srgbClr val="9995A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013" name="íṥḻiḑê">
                  <a:extLst>
                    <a:ext uri="{FF2B5EF4-FFF2-40B4-BE49-F238E27FC236}">
                      <a16:creationId xmlns:a16="http://schemas.microsoft.com/office/drawing/2014/main" id="{69E61647-6734-415A-8630-3B008A50FC19}"/>
                    </a:ext>
                  </a:extLst>
                </p:cNvPr>
                <p:cNvSpPr/>
                <p:nvPr/>
              </p:nvSpPr>
              <p:spPr bwMode="auto">
                <a:xfrm>
                  <a:off x="2735" y="3100"/>
                  <a:ext cx="88" cy="117"/>
                </a:xfrm>
                <a:custGeom>
                  <a:avLst/>
                  <a:gdLst>
                    <a:gd name="T0" fmla="*/ 64 w 64"/>
                    <a:gd name="T1" fmla="*/ 0 h 85"/>
                    <a:gd name="T2" fmla="*/ 64 w 64"/>
                    <a:gd name="T3" fmla="*/ 85 h 85"/>
                    <a:gd name="T4" fmla="*/ 0 w 64"/>
                    <a:gd name="T5" fmla="*/ 60 h 85"/>
                    <a:gd name="T6" fmla="*/ 0 w 64"/>
                    <a:gd name="T7" fmla="*/ 2 h 85"/>
                    <a:gd name="T8" fmla="*/ 64 w 64"/>
                    <a:gd name="T9" fmla="*/ 0 h 85"/>
                  </a:gdLst>
                  <a:ahLst/>
                  <a:cxnLst>
                    <a:cxn ang="0">
                      <a:pos x="T0" y="T1"/>
                    </a:cxn>
                    <a:cxn ang="0">
                      <a:pos x="T2" y="T3"/>
                    </a:cxn>
                    <a:cxn ang="0">
                      <a:pos x="T4" y="T5"/>
                    </a:cxn>
                    <a:cxn ang="0">
                      <a:pos x="T6" y="T7"/>
                    </a:cxn>
                    <a:cxn ang="0">
                      <a:pos x="T8" y="T9"/>
                    </a:cxn>
                  </a:cxnLst>
                  <a:rect l="0" t="0" r="r" b="b"/>
                  <a:pathLst>
                    <a:path w="64" h="85">
                      <a:moveTo>
                        <a:pt x="64" y="0"/>
                      </a:moveTo>
                      <a:cubicBezTo>
                        <a:pt x="64" y="85"/>
                        <a:pt x="64" y="85"/>
                        <a:pt x="64" y="85"/>
                      </a:cubicBezTo>
                      <a:cubicBezTo>
                        <a:pt x="0" y="60"/>
                        <a:pt x="0" y="60"/>
                        <a:pt x="0" y="60"/>
                      </a:cubicBezTo>
                      <a:cubicBezTo>
                        <a:pt x="0" y="2"/>
                        <a:pt x="0" y="2"/>
                        <a:pt x="0" y="2"/>
                      </a:cubicBezTo>
                      <a:cubicBezTo>
                        <a:pt x="16" y="2"/>
                        <a:pt x="47" y="0"/>
                        <a:pt x="64" y="0"/>
                      </a:cubicBezTo>
                      <a:close/>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14" name="ïṡļiďê">
                  <a:extLst>
                    <a:ext uri="{FF2B5EF4-FFF2-40B4-BE49-F238E27FC236}">
                      <a16:creationId xmlns:a16="http://schemas.microsoft.com/office/drawing/2014/main" id="{FB27EDE2-9037-40F0-AF1E-F3DA9DC325AE}"/>
                    </a:ext>
                  </a:extLst>
                </p:cNvPr>
                <p:cNvSpPr/>
                <p:nvPr/>
              </p:nvSpPr>
              <p:spPr bwMode="auto">
                <a:xfrm>
                  <a:off x="2553" y="3033"/>
                  <a:ext cx="469" cy="78"/>
                </a:xfrm>
                <a:custGeom>
                  <a:avLst/>
                  <a:gdLst>
                    <a:gd name="T0" fmla="*/ 313 w 342"/>
                    <a:gd name="T1" fmla="*/ 57 h 57"/>
                    <a:gd name="T2" fmla="*/ 28 w 342"/>
                    <a:gd name="T3" fmla="*/ 57 h 57"/>
                    <a:gd name="T4" fmla="*/ 0 w 342"/>
                    <a:gd name="T5" fmla="*/ 29 h 57"/>
                    <a:gd name="T6" fmla="*/ 28 w 342"/>
                    <a:gd name="T7" fmla="*/ 0 h 57"/>
                    <a:gd name="T8" fmla="*/ 313 w 342"/>
                    <a:gd name="T9" fmla="*/ 0 h 57"/>
                    <a:gd name="T10" fmla="*/ 342 w 342"/>
                    <a:gd name="T11" fmla="*/ 29 h 57"/>
                    <a:gd name="T12" fmla="*/ 313 w 342"/>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342" h="57">
                      <a:moveTo>
                        <a:pt x="313" y="57"/>
                      </a:moveTo>
                      <a:cubicBezTo>
                        <a:pt x="28" y="57"/>
                        <a:pt x="28" y="57"/>
                        <a:pt x="28" y="57"/>
                      </a:cubicBezTo>
                      <a:cubicBezTo>
                        <a:pt x="12" y="57"/>
                        <a:pt x="0" y="44"/>
                        <a:pt x="0" y="29"/>
                      </a:cubicBezTo>
                      <a:cubicBezTo>
                        <a:pt x="0" y="13"/>
                        <a:pt x="12" y="0"/>
                        <a:pt x="28" y="0"/>
                      </a:cubicBezTo>
                      <a:cubicBezTo>
                        <a:pt x="313" y="0"/>
                        <a:pt x="313" y="0"/>
                        <a:pt x="313" y="0"/>
                      </a:cubicBezTo>
                      <a:cubicBezTo>
                        <a:pt x="329" y="0"/>
                        <a:pt x="342" y="13"/>
                        <a:pt x="342" y="29"/>
                      </a:cubicBezTo>
                      <a:cubicBezTo>
                        <a:pt x="342" y="44"/>
                        <a:pt x="329" y="57"/>
                        <a:pt x="313" y="57"/>
                      </a:cubicBezTo>
                      <a:close/>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15" name="iṥ1ïďe">
                  <a:extLst>
                    <a:ext uri="{FF2B5EF4-FFF2-40B4-BE49-F238E27FC236}">
                      <a16:creationId xmlns:a16="http://schemas.microsoft.com/office/drawing/2014/main" id="{74430D15-CD47-4573-80FA-67486C468DBE}"/>
                    </a:ext>
                  </a:extLst>
                </p:cNvPr>
                <p:cNvSpPr/>
                <p:nvPr/>
              </p:nvSpPr>
              <p:spPr bwMode="auto">
                <a:xfrm>
                  <a:off x="2627" y="2868"/>
                  <a:ext cx="646" cy="196"/>
                </a:xfrm>
                <a:custGeom>
                  <a:avLst/>
                  <a:gdLst>
                    <a:gd name="T0" fmla="*/ 399 w 470"/>
                    <a:gd name="T1" fmla="*/ 143 h 143"/>
                    <a:gd name="T2" fmla="*/ 71 w 470"/>
                    <a:gd name="T3" fmla="*/ 143 h 143"/>
                    <a:gd name="T4" fmla="*/ 0 w 470"/>
                    <a:gd name="T5" fmla="*/ 72 h 143"/>
                    <a:gd name="T6" fmla="*/ 71 w 470"/>
                    <a:gd name="T7" fmla="*/ 0 h 143"/>
                    <a:gd name="T8" fmla="*/ 399 w 470"/>
                    <a:gd name="T9" fmla="*/ 0 h 143"/>
                    <a:gd name="T10" fmla="*/ 470 w 470"/>
                    <a:gd name="T11" fmla="*/ 72 h 143"/>
                    <a:gd name="T12" fmla="*/ 399 w 470"/>
                    <a:gd name="T13" fmla="*/ 143 h 143"/>
                  </a:gdLst>
                  <a:ahLst/>
                  <a:cxnLst>
                    <a:cxn ang="0">
                      <a:pos x="T0" y="T1"/>
                    </a:cxn>
                    <a:cxn ang="0">
                      <a:pos x="T2" y="T3"/>
                    </a:cxn>
                    <a:cxn ang="0">
                      <a:pos x="T4" y="T5"/>
                    </a:cxn>
                    <a:cxn ang="0">
                      <a:pos x="T6" y="T7"/>
                    </a:cxn>
                    <a:cxn ang="0">
                      <a:pos x="T8" y="T9"/>
                    </a:cxn>
                    <a:cxn ang="0">
                      <a:pos x="T10" y="T11"/>
                    </a:cxn>
                    <a:cxn ang="0">
                      <a:pos x="T12" y="T13"/>
                    </a:cxn>
                  </a:cxnLst>
                  <a:rect l="0" t="0" r="r" b="b"/>
                  <a:pathLst>
                    <a:path w="470" h="143">
                      <a:moveTo>
                        <a:pt x="399" y="143"/>
                      </a:moveTo>
                      <a:cubicBezTo>
                        <a:pt x="71" y="143"/>
                        <a:pt x="71" y="143"/>
                        <a:pt x="71" y="143"/>
                      </a:cubicBezTo>
                      <a:cubicBezTo>
                        <a:pt x="32" y="143"/>
                        <a:pt x="0" y="111"/>
                        <a:pt x="0" y="72"/>
                      </a:cubicBezTo>
                      <a:cubicBezTo>
                        <a:pt x="0" y="32"/>
                        <a:pt x="32" y="0"/>
                        <a:pt x="71" y="0"/>
                      </a:cubicBezTo>
                      <a:cubicBezTo>
                        <a:pt x="399" y="0"/>
                        <a:pt x="399" y="0"/>
                        <a:pt x="399" y="0"/>
                      </a:cubicBezTo>
                      <a:cubicBezTo>
                        <a:pt x="438" y="0"/>
                        <a:pt x="470" y="32"/>
                        <a:pt x="470" y="72"/>
                      </a:cubicBezTo>
                      <a:cubicBezTo>
                        <a:pt x="470" y="111"/>
                        <a:pt x="438" y="143"/>
                        <a:pt x="399" y="143"/>
                      </a:cubicBezTo>
                      <a:close/>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16" name="iŝļiďe">
                  <a:extLst>
                    <a:ext uri="{FF2B5EF4-FFF2-40B4-BE49-F238E27FC236}">
                      <a16:creationId xmlns:a16="http://schemas.microsoft.com/office/drawing/2014/main" id="{373E8101-3123-43D5-BA9C-206BCB52BFCF}"/>
                    </a:ext>
                  </a:extLst>
                </p:cNvPr>
                <p:cNvSpPr/>
                <p:nvPr/>
              </p:nvSpPr>
              <p:spPr bwMode="auto">
                <a:xfrm>
                  <a:off x="2485" y="2868"/>
                  <a:ext cx="646" cy="196"/>
                </a:xfrm>
                <a:custGeom>
                  <a:avLst/>
                  <a:gdLst>
                    <a:gd name="T0" fmla="*/ 399 w 470"/>
                    <a:gd name="T1" fmla="*/ 143 h 143"/>
                    <a:gd name="T2" fmla="*/ 71 w 470"/>
                    <a:gd name="T3" fmla="*/ 143 h 143"/>
                    <a:gd name="T4" fmla="*/ 0 w 470"/>
                    <a:gd name="T5" fmla="*/ 72 h 143"/>
                    <a:gd name="T6" fmla="*/ 71 w 470"/>
                    <a:gd name="T7" fmla="*/ 0 h 143"/>
                    <a:gd name="T8" fmla="*/ 399 w 470"/>
                    <a:gd name="T9" fmla="*/ 0 h 143"/>
                    <a:gd name="T10" fmla="*/ 470 w 470"/>
                    <a:gd name="T11" fmla="*/ 72 h 143"/>
                    <a:gd name="T12" fmla="*/ 399 w 470"/>
                    <a:gd name="T13" fmla="*/ 143 h 143"/>
                  </a:gdLst>
                  <a:ahLst/>
                  <a:cxnLst>
                    <a:cxn ang="0">
                      <a:pos x="T0" y="T1"/>
                    </a:cxn>
                    <a:cxn ang="0">
                      <a:pos x="T2" y="T3"/>
                    </a:cxn>
                    <a:cxn ang="0">
                      <a:pos x="T4" y="T5"/>
                    </a:cxn>
                    <a:cxn ang="0">
                      <a:pos x="T6" y="T7"/>
                    </a:cxn>
                    <a:cxn ang="0">
                      <a:pos x="T8" y="T9"/>
                    </a:cxn>
                    <a:cxn ang="0">
                      <a:pos x="T10" y="T11"/>
                    </a:cxn>
                    <a:cxn ang="0">
                      <a:pos x="T12" y="T13"/>
                    </a:cxn>
                  </a:cxnLst>
                  <a:rect l="0" t="0" r="r" b="b"/>
                  <a:pathLst>
                    <a:path w="470" h="143">
                      <a:moveTo>
                        <a:pt x="399" y="143"/>
                      </a:moveTo>
                      <a:cubicBezTo>
                        <a:pt x="71" y="143"/>
                        <a:pt x="71" y="143"/>
                        <a:pt x="71" y="143"/>
                      </a:cubicBezTo>
                      <a:cubicBezTo>
                        <a:pt x="32" y="143"/>
                        <a:pt x="0" y="111"/>
                        <a:pt x="0" y="72"/>
                      </a:cubicBezTo>
                      <a:cubicBezTo>
                        <a:pt x="0" y="32"/>
                        <a:pt x="32" y="0"/>
                        <a:pt x="71" y="0"/>
                      </a:cubicBezTo>
                      <a:cubicBezTo>
                        <a:pt x="399" y="0"/>
                        <a:pt x="399" y="0"/>
                        <a:pt x="399" y="0"/>
                      </a:cubicBezTo>
                      <a:cubicBezTo>
                        <a:pt x="438" y="0"/>
                        <a:pt x="470" y="32"/>
                        <a:pt x="470" y="72"/>
                      </a:cubicBezTo>
                      <a:cubicBezTo>
                        <a:pt x="470" y="111"/>
                        <a:pt x="438" y="143"/>
                        <a:pt x="399" y="143"/>
                      </a:cubicBezTo>
                      <a:close/>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17" name="îš1îḍè">
                  <a:extLst>
                    <a:ext uri="{FF2B5EF4-FFF2-40B4-BE49-F238E27FC236}">
                      <a16:creationId xmlns:a16="http://schemas.microsoft.com/office/drawing/2014/main" id="{689D68CC-95C8-43BF-B9CE-39E69E71C9EB}"/>
                    </a:ext>
                  </a:extLst>
                </p:cNvPr>
                <p:cNvSpPr/>
                <p:nvPr/>
              </p:nvSpPr>
              <p:spPr bwMode="auto">
                <a:xfrm>
                  <a:off x="2320" y="2871"/>
                  <a:ext cx="557" cy="196"/>
                </a:xfrm>
                <a:custGeom>
                  <a:avLst/>
                  <a:gdLst>
                    <a:gd name="T0" fmla="*/ 334 w 405"/>
                    <a:gd name="T1" fmla="*/ 143 h 143"/>
                    <a:gd name="T2" fmla="*/ 72 w 405"/>
                    <a:gd name="T3" fmla="*/ 143 h 143"/>
                    <a:gd name="T4" fmla="*/ 0 w 405"/>
                    <a:gd name="T5" fmla="*/ 72 h 143"/>
                    <a:gd name="T6" fmla="*/ 72 w 405"/>
                    <a:gd name="T7" fmla="*/ 0 h 143"/>
                    <a:gd name="T8" fmla="*/ 334 w 405"/>
                    <a:gd name="T9" fmla="*/ 0 h 143"/>
                    <a:gd name="T10" fmla="*/ 405 w 405"/>
                    <a:gd name="T11" fmla="*/ 72 h 143"/>
                    <a:gd name="T12" fmla="*/ 334 w 405"/>
                    <a:gd name="T13" fmla="*/ 143 h 143"/>
                  </a:gdLst>
                  <a:ahLst/>
                  <a:cxnLst>
                    <a:cxn ang="0">
                      <a:pos x="T0" y="T1"/>
                    </a:cxn>
                    <a:cxn ang="0">
                      <a:pos x="T2" y="T3"/>
                    </a:cxn>
                    <a:cxn ang="0">
                      <a:pos x="T4" y="T5"/>
                    </a:cxn>
                    <a:cxn ang="0">
                      <a:pos x="T6" y="T7"/>
                    </a:cxn>
                    <a:cxn ang="0">
                      <a:pos x="T8" y="T9"/>
                    </a:cxn>
                    <a:cxn ang="0">
                      <a:pos x="T10" y="T11"/>
                    </a:cxn>
                    <a:cxn ang="0">
                      <a:pos x="T12" y="T13"/>
                    </a:cxn>
                  </a:cxnLst>
                  <a:rect l="0" t="0" r="r" b="b"/>
                  <a:pathLst>
                    <a:path w="405" h="143">
                      <a:moveTo>
                        <a:pt x="334" y="143"/>
                      </a:moveTo>
                      <a:cubicBezTo>
                        <a:pt x="72" y="143"/>
                        <a:pt x="72" y="143"/>
                        <a:pt x="72" y="143"/>
                      </a:cubicBezTo>
                      <a:cubicBezTo>
                        <a:pt x="32" y="143"/>
                        <a:pt x="0" y="111"/>
                        <a:pt x="0" y="72"/>
                      </a:cubicBezTo>
                      <a:cubicBezTo>
                        <a:pt x="0" y="32"/>
                        <a:pt x="32" y="0"/>
                        <a:pt x="72" y="0"/>
                      </a:cubicBezTo>
                      <a:cubicBezTo>
                        <a:pt x="334" y="0"/>
                        <a:pt x="334" y="0"/>
                        <a:pt x="334" y="0"/>
                      </a:cubicBezTo>
                      <a:cubicBezTo>
                        <a:pt x="373" y="0"/>
                        <a:pt x="405" y="32"/>
                        <a:pt x="405" y="72"/>
                      </a:cubicBezTo>
                      <a:cubicBezTo>
                        <a:pt x="405" y="111"/>
                        <a:pt x="373" y="143"/>
                        <a:pt x="334" y="143"/>
                      </a:cubicBezTo>
                      <a:close/>
                    </a:path>
                  </a:pathLst>
                </a:custGeom>
                <a:solidFill>
                  <a:srgbClr val="D938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18" name="îSļíḋè">
                  <a:extLst>
                    <a:ext uri="{FF2B5EF4-FFF2-40B4-BE49-F238E27FC236}">
                      <a16:creationId xmlns:a16="http://schemas.microsoft.com/office/drawing/2014/main" id="{B184EB26-DB86-4B39-B704-9B9CAB21C5AD}"/>
                    </a:ext>
                  </a:extLst>
                </p:cNvPr>
                <p:cNvSpPr/>
                <p:nvPr/>
              </p:nvSpPr>
              <p:spPr bwMode="auto">
                <a:xfrm>
                  <a:off x="2404" y="3584"/>
                  <a:ext cx="748" cy="175"/>
                </a:xfrm>
                <a:custGeom>
                  <a:avLst/>
                  <a:gdLst>
                    <a:gd name="T0" fmla="*/ 544 w 544"/>
                    <a:gd name="T1" fmla="*/ 127 h 127"/>
                    <a:gd name="T2" fmla="*/ 504 w 544"/>
                    <a:gd name="T3" fmla="*/ 127 h 127"/>
                    <a:gd name="T4" fmla="*/ 417 w 544"/>
                    <a:gd name="T5" fmla="*/ 40 h 127"/>
                    <a:gd name="T6" fmla="*/ 127 w 544"/>
                    <a:gd name="T7" fmla="*/ 40 h 127"/>
                    <a:gd name="T8" fmla="*/ 40 w 544"/>
                    <a:gd name="T9" fmla="*/ 127 h 127"/>
                    <a:gd name="T10" fmla="*/ 0 w 544"/>
                    <a:gd name="T11" fmla="*/ 127 h 127"/>
                    <a:gd name="T12" fmla="*/ 127 w 544"/>
                    <a:gd name="T13" fmla="*/ 0 h 127"/>
                    <a:gd name="T14" fmla="*/ 417 w 544"/>
                    <a:gd name="T15" fmla="*/ 0 h 127"/>
                    <a:gd name="T16" fmla="*/ 544 w 544"/>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127">
                      <a:moveTo>
                        <a:pt x="544" y="127"/>
                      </a:moveTo>
                      <a:cubicBezTo>
                        <a:pt x="504" y="127"/>
                        <a:pt x="504" y="127"/>
                        <a:pt x="504" y="127"/>
                      </a:cubicBezTo>
                      <a:cubicBezTo>
                        <a:pt x="504" y="79"/>
                        <a:pt x="465" y="40"/>
                        <a:pt x="417" y="40"/>
                      </a:cubicBezTo>
                      <a:cubicBezTo>
                        <a:pt x="127" y="40"/>
                        <a:pt x="127" y="40"/>
                        <a:pt x="127" y="40"/>
                      </a:cubicBezTo>
                      <a:cubicBezTo>
                        <a:pt x="79" y="40"/>
                        <a:pt x="40" y="79"/>
                        <a:pt x="40" y="127"/>
                      </a:cubicBezTo>
                      <a:cubicBezTo>
                        <a:pt x="0" y="127"/>
                        <a:pt x="0" y="127"/>
                        <a:pt x="0" y="127"/>
                      </a:cubicBezTo>
                      <a:cubicBezTo>
                        <a:pt x="0" y="57"/>
                        <a:pt x="57" y="0"/>
                        <a:pt x="127" y="0"/>
                      </a:cubicBezTo>
                      <a:cubicBezTo>
                        <a:pt x="417" y="0"/>
                        <a:pt x="417" y="0"/>
                        <a:pt x="417" y="0"/>
                      </a:cubicBezTo>
                      <a:cubicBezTo>
                        <a:pt x="487" y="0"/>
                        <a:pt x="544" y="57"/>
                        <a:pt x="544" y="127"/>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19" name="ï$1îďê">
                  <a:extLst>
                    <a:ext uri="{FF2B5EF4-FFF2-40B4-BE49-F238E27FC236}">
                      <a16:creationId xmlns:a16="http://schemas.microsoft.com/office/drawing/2014/main" id="{E6E3CD26-D220-4CE3-AB50-D44EF67F095D}"/>
                    </a:ext>
                  </a:extLst>
                </p:cNvPr>
                <p:cNvSpPr/>
                <p:nvPr/>
              </p:nvSpPr>
              <p:spPr bwMode="auto">
                <a:xfrm>
                  <a:off x="2715" y="3502"/>
                  <a:ext cx="127" cy="84"/>
                </a:xfrm>
                <a:prstGeom prst="rect">
                  <a:avLst/>
                </a:prstGeom>
                <a:solidFill>
                  <a:srgbClr val="0711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020" name="íŝḻíḓê">
                  <a:extLst>
                    <a:ext uri="{FF2B5EF4-FFF2-40B4-BE49-F238E27FC236}">
                      <a16:creationId xmlns:a16="http://schemas.microsoft.com/office/drawing/2014/main" id="{56498271-2EB6-45D7-882A-4BC0E788E8E0}"/>
                    </a:ext>
                  </a:extLst>
                </p:cNvPr>
                <p:cNvSpPr/>
                <p:nvPr/>
              </p:nvSpPr>
              <p:spPr bwMode="auto">
                <a:xfrm>
                  <a:off x="2384" y="3766"/>
                  <a:ext cx="92" cy="90"/>
                </a:xfrm>
                <a:prstGeom prst="ellipse">
                  <a:avLst/>
                </a:pr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21" name="íŝḻíďê">
                  <a:extLst>
                    <a:ext uri="{FF2B5EF4-FFF2-40B4-BE49-F238E27FC236}">
                      <a16:creationId xmlns:a16="http://schemas.microsoft.com/office/drawing/2014/main" id="{512A22C9-C825-4436-A353-5B92FC266CC5}"/>
                    </a:ext>
                  </a:extLst>
                </p:cNvPr>
                <p:cNvSpPr/>
                <p:nvPr/>
              </p:nvSpPr>
              <p:spPr bwMode="auto">
                <a:xfrm>
                  <a:off x="2371" y="3734"/>
                  <a:ext cx="124" cy="73"/>
                </a:xfrm>
                <a:custGeom>
                  <a:avLst/>
                  <a:gdLst>
                    <a:gd name="T0" fmla="*/ 90 w 90"/>
                    <a:gd name="T1" fmla="*/ 53 h 53"/>
                    <a:gd name="T2" fmla="*/ 0 w 90"/>
                    <a:gd name="T3" fmla="*/ 53 h 53"/>
                    <a:gd name="T4" fmla="*/ 0 w 90"/>
                    <a:gd name="T5" fmla="*/ 43 h 53"/>
                    <a:gd name="T6" fmla="*/ 43 w 90"/>
                    <a:gd name="T7" fmla="*/ 0 h 53"/>
                    <a:gd name="T8" fmla="*/ 47 w 90"/>
                    <a:gd name="T9" fmla="*/ 0 h 53"/>
                    <a:gd name="T10" fmla="*/ 90 w 90"/>
                    <a:gd name="T11" fmla="*/ 43 h 53"/>
                    <a:gd name="T12" fmla="*/ 90 w 90"/>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90" h="53">
                      <a:moveTo>
                        <a:pt x="90" y="53"/>
                      </a:moveTo>
                      <a:cubicBezTo>
                        <a:pt x="0" y="53"/>
                        <a:pt x="0" y="53"/>
                        <a:pt x="0" y="53"/>
                      </a:cubicBezTo>
                      <a:cubicBezTo>
                        <a:pt x="0" y="43"/>
                        <a:pt x="0" y="43"/>
                        <a:pt x="0" y="43"/>
                      </a:cubicBezTo>
                      <a:cubicBezTo>
                        <a:pt x="0" y="19"/>
                        <a:pt x="19" y="0"/>
                        <a:pt x="43" y="0"/>
                      </a:cubicBezTo>
                      <a:cubicBezTo>
                        <a:pt x="47" y="0"/>
                        <a:pt x="47" y="0"/>
                        <a:pt x="47" y="0"/>
                      </a:cubicBezTo>
                      <a:cubicBezTo>
                        <a:pt x="71" y="0"/>
                        <a:pt x="90" y="19"/>
                        <a:pt x="90" y="43"/>
                      </a:cubicBezTo>
                      <a:lnTo>
                        <a:pt x="90" y="53"/>
                      </a:lnTo>
                      <a:close/>
                    </a:path>
                  </a:pathLst>
                </a:custGeom>
                <a:solidFill>
                  <a:srgbClr val="2C37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22" name="ïṡļîḑê">
                  <a:extLst>
                    <a:ext uri="{FF2B5EF4-FFF2-40B4-BE49-F238E27FC236}">
                      <a16:creationId xmlns:a16="http://schemas.microsoft.com/office/drawing/2014/main" id="{A75B0572-8F3A-4889-897C-50984024C045}"/>
                    </a:ext>
                  </a:extLst>
                </p:cNvPr>
                <p:cNvSpPr/>
                <p:nvPr/>
              </p:nvSpPr>
              <p:spPr bwMode="auto">
                <a:xfrm>
                  <a:off x="3082" y="3766"/>
                  <a:ext cx="90" cy="90"/>
                </a:xfrm>
                <a:prstGeom prst="ellipse">
                  <a:avLst/>
                </a:pr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23" name="ï$ḻiḍê">
                  <a:extLst>
                    <a:ext uri="{FF2B5EF4-FFF2-40B4-BE49-F238E27FC236}">
                      <a16:creationId xmlns:a16="http://schemas.microsoft.com/office/drawing/2014/main" id="{F081C1EF-7FA6-4997-9138-997D2951DF3F}"/>
                    </a:ext>
                  </a:extLst>
                </p:cNvPr>
                <p:cNvSpPr/>
                <p:nvPr/>
              </p:nvSpPr>
              <p:spPr bwMode="auto">
                <a:xfrm>
                  <a:off x="3068" y="3734"/>
                  <a:ext cx="125" cy="73"/>
                </a:xfrm>
                <a:custGeom>
                  <a:avLst/>
                  <a:gdLst>
                    <a:gd name="T0" fmla="*/ 91 w 91"/>
                    <a:gd name="T1" fmla="*/ 53 h 53"/>
                    <a:gd name="T2" fmla="*/ 0 w 91"/>
                    <a:gd name="T3" fmla="*/ 53 h 53"/>
                    <a:gd name="T4" fmla="*/ 0 w 91"/>
                    <a:gd name="T5" fmla="*/ 43 h 53"/>
                    <a:gd name="T6" fmla="*/ 43 w 91"/>
                    <a:gd name="T7" fmla="*/ 0 h 53"/>
                    <a:gd name="T8" fmla="*/ 47 w 91"/>
                    <a:gd name="T9" fmla="*/ 0 h 53"/>
                    <a:gd name="T10" fmla="*/ 91 w 91"/>
                    <a:gd name="T11" fmla="*/ 43 h 53"/>
                    <a:gd name="T12" fmla="*/ 91 w 9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91" h="53">
                      <a:moveTo>
                        <a:pt x="91" y="53"/>
                      </a:moveTo>
                      <a:cubicBezTo>
                        <a:pt x="0" y="53"/>
                        <a:pt x="0" y="53"/>
                        <a:pt x="0" y="53"/>
                      </a:cubicBezTo>
                      <a:cubicBezTo>
                        <a:pt x="0" y="43"/>
                        <a:pt x="0" y="43"/>
                        <a:pt x="0" y="43"/>
                      </a:cubicBezTo>
                      <a:cubicBezTo>
                        <a:pt x="0" y="19"/>
                        <a:pt x="19" y="0"/>
                        <a:pt x="43" y="0"/>
                      </a:cubicBezTo>
                      <a:cubicBezTo>
                        <a:pt x="47" y="0"/>
                        <a:pt x="47" y="0"/>
                        <a:pt x="47" y="0"/>
                      </a:cubicBezTo>
                      <a:cubicBezTo>
                        <a:pt x="71" y="0"/>
                        <a:pt x="91" y="19"/>
                        <a:pt x="91" y="43"/>
                      </a:cubicBezTo>
                      <a:lnTo>
                        <a:pt x="91" y="53"/>
                      </a:lnTo>
                      <a:close/>
                    </a:path>
                  </a:pathLst>
                </a:custGeom>
                <a:solidFill>
                  <a:srgbClr val="2C37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24" name="íŝlïďê">
                  <a:extLst>
                    <a:ext uri="{FF2B5EF4-FFF2-40B4-BE49-F238E27FC236}">
                      <a16:creationId xmlns:a16="http://schemas.microsoft.com/office/drawing/2014/main" id="{3EADB072-5E87-4961-A9E2-EFAC56EBB83A}"/>
                    </a:ext>
                  </a:extLst>
                </p:cNvPr>
                <p:cNvSpPr/>
                <p:nvPr/>
              </p:nvSpPr>
              <p:spPr bwMode="auto">
                <a:xfrm>
                  <a:off x="2745" y="3602"/>
                  <a:ext cx="73" cy="164"/>
                </a:xfrm>
                <a:prstGeom prst="rect">
                  <a:avLst/>
                </a:prstGeom>
                <a:solidFill>
                  <a:srgbClr val="0711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025" name="iṩḷïḓe">
                  <a:extLst>
                    <a:ext uri="{FF2B5EF4-FFF2-40B4-BE49-F238E27FC236}">
                      <a16:creationId xmlns:a16="http://schemas.microsoft.com/office/drawing/2014/main" id="{BB87A7FE-B53C-4830-AACE-9BE4692D664C}"/>
                    </a:ext>
                  </a:extLst>
                </p:cNvPr>
                <p:cNvSpPr/>
                <p:nvPr/>
              </p:nvSpPr>
              <p:spPr bwMode="auto">
                <a:xfrm>
                  <a:off x="2738" y="3766"/>
                  <a:ext cx="91" cy="90"/>
                </a:xfrm>
                <a:prstGeom prst="ellipse">
                  <a:avLst/>
                </a:pr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26" name="íślíḋé">
                  <a:extLst>
                    <a:ext uri="{FF2B5EF4-FFF2-40B4-BE49-F238E27FC236}">
                      <a16:creationId xmlns:a16="http://schemas.microsoft.com/office/drawing/2014/main" id="{60CE5A5B-79BB-4023-84CA-66AA267D7CD1}"/>
                    </a:ext>
                  </a:extLst>
                </p:cNvPr>
                <p:cNvSpPr/>
                <p:nvPr/>
              </p:nvSpPr>
              <p:spPr bwMode="auto">
                <a:xfrm>
                  <a:off x="2724" y="3734"/>
                  <a:ext cx="125" cy="73"/>
                </a:xfrm>
                <a:custGeom>
                  <a:avLst/>
                  <a:gdLst>
                    <a:gd name="T0" fmla="*/ 91 w 91"/>
                    <a:gd name="T1" fmla="*/ 53 h 53"/>
                    <a:gd name="T2" fmla="*/ 0 w 91"/>
                    <a:gd name="T3" fmla="*/ 53 h 53"/>
                    <a:gd name="T4" fmla="*/ 0 w 91"/>
                    <a:gd name="T5" fmla="*/ 43 h 53"/>
                    <a:gd name="T6" fmla="*/ 44 w 91"/>
                    <a:gd name="T7" fmla="*/ 0 h 53"/>
                    <a:gd name="T8" fmla="*/ 47 w 91"/>
                    <a:gd name="T9" fmla="*/ 0 h 53"/>
                    <a:gd name="T10" fmla="*/ 91 w 91"/>
                    <a:gd name="T11" fmla="*/ 43 h 53"/>
                    <a:gd name="T12" fmla="*/ 91 w 9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91" h="53">
                      <a:moveTo>
                        <a:pt x="91" y="53"/>
                      </a:moveTo>
                      <a:cubicBezTo>
                        <a:pt x="0" y="53"/>
                        <a:pt x="0" y="53"/>
                        <a:pt x="0" y="53"/>
                      </a:cubicBezTo>
                      <a:cubicBezTo>
                        <a:pt x="0" y="43"/>
                        <a:pt x="0" y="43"/>
                        <a:pt x="0" y="43"/>
                      </a:cubicBezTo>
                      <a:cubicBezTo>
                        <a:pt x="0" y="19"/>
                        <a:pt x="19" y="0"/>
                        <a:pt x="44" y="0"/>
                      </a:cubicBezTo>
                      <a:cubicBezTo>
                        <a:pt x="47" y="0"/>
                        <a:pt x="47" y="0"/>
                        <a:pt x="47" y="0"/>
                      </a:cubicBezTo>
                      <a:cubicBezTo>
                        <a:pt x="71" y="0"/>
                        <a:pt x="91" y="19"/>
                        <a:pt x="91" y="43"/>
                      </a:cubicBezTo>
                      <a:lnTo>
                        <a:pt x="91" y="53"/>
                      </a:lnTo>
                      <a:close/>
                    </a:path>
                  </a:pathLst>
                </a:custGeom>
                <a:solidFill>
                  <a:srgbClr val="2C37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27" name="íś1îḑê">
                  <a:extLst>
                    <a:ext uri="{FF2B5EF4-FFF2-40B4-BE49-F238E27FC236}">
                      <a16:creationId xmlns:a16="http://schemas.microsoft.com/office/drawing/2014/main" id="{2EB5F1FC-B5D9-4EA4-95D6-04BB57403DB9}"/>
                    </a:ext>
                  </a:extLst>
                </p:cNvPr>
                <p:cNvSpPr/>
                <p:nvPr/>
              </p:nvSpPr>
              <p:spPr bwMode="auto">
                <a:xfrm>
                  <a:off x="5248" y="1923"/>
                  <a:ext cx="380" cy="1090"/>
                </a:xfrm>
                <a:custGeom>
                  <a:avLst/>
                  <a:gdLst>
                    <a:gd name="T0" fmla="*/ 112 w 276"/>
                    <a:gd name="T1" fmla="*/ 743 h 794"/>
                    <a:gd name="T2" fmla="*/ 272 w 276"/>
                    <a:gd name="T3" fmla="*/ 30 h 794"/>
                    <a:gd name="T4" fmla="*/ 156 w 276"/>
                    <a:gd name="T5" fmla="*/ 10 h 794"/>
                    <a:gd name="T6" fmla="*/ 94 w 276"/>
                    <a:gd name="T7" fmla="*/ 57 h 794"/>
                    <a:gd name="T8" fmla="*/ 4 w 276"/>
                    <a:gd name="T9" fmla="*/ 728 h 794"/>
                    <a:gd name="T10" fmla="*/ 51 w 276"/>
                    <a:gd name="T11" fmla="*/ 790 h 794"/>
                    <a:gd name="T12" fmla="*/ 112 w 276"/>
                    <a:gd name="T13" fmla="*/ 743 h 794"/>
                  </a:gdLst>
                  <a:ahLst/>
                  <a:cxnLst>
                    <a:cxn ang="0">
                      <a:pos x="T0" y="T1"/>
                    </a:cxn>
                    <a:cxn ang="0">
                      <a:pos x="T2" y="T3"/>
                    </a:cxn>
                    <a:cxn ang="0">
                      <a:pos x="T4" y="T5"/>
                    </a:cxn>
                    <a:cxn ang="0">
                      <a:pos x="T6" y="T7"/>
                    </a:cxn>
                    <a:cxn ang="0">
                      <a:pos x="T8" y="T9"/>
                    </a:cxn>
                    <a:cxn ang="0">
                      <a:pos x="T10" y="T11"/>
                    </a:cxn>
                    <a:cxn ang="0">
                      <a:pos x="T12" y="T13"/>
                    </a:cxn>
                  </a:cxnLst>
                  <a:rect l="0" t="0" r="r" b="b"/>
                  <a:pathLst>
                    <a:path w="276" h="794">
                      <a:moveTo>
                        <a:pt x="112" y="743"/>
                      </a:moveTo>
                      <a:cubicBezTo>
                        <a:pt x="272" y="30"/>
                        <a:pt x="272" y="30"/>
                        <a:pt x="272" y="30"/>
                      </a:cubicBezTo>
                      <a:cubicBezTo>
                        <a:pt x="276" y="0"/>
                        <a:pt x="186" y="12"/>
                        <a:pt x="156" y="10"/>
                      </a:cubicBezTo>
                      <a:cubicBezTo>
                        <a:pt x="137" y="9"/>
                        <a:pt x="99" y="15"/>
                        <a:pt x="94" y="57"/>
                      </a:cubicBezTo>
                      <a:cubicBezTo>
                        <a:pt x="4" y="728"/>
                        <a:pt x="4" y="728"/>
                        <a:pt x="4" y="728"/>
                      </a:cubicBezTo>
                      <a:cubicBezTo>
                        <a:pt x="0" y="758"/>
                        <a:pt x="21" y="786"/>
                        <a:pt x="51" y="790"/>
                      </a:cubicBezTo>
                      <a:cubicBezTo>
                        <a:pt x="81" y="794"/>
                        <a:pt x="108" y="773"/>
                        <a:pt x="112" y="743"/>
                      </a:cubicBezTo>
                      <a:close/>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28" name="î$ļíďê">
                  <a:extLst>
                    <a:ext uri="{FF2B5EF4-FFF2-40B4-BE49-F238E27FC236}">
                      <a16:creationId xmlns:a16="http://schemas.microsoft.com/office/drawing/2014/main" id="{AD36DA38-78A3-469D-999E-CEE506D14DF2}"/>
                    </a:ext>
                  </a:extLst>
                </p:cNvPr>
                <p:cNvSpPr/>
                <p:nvPr/>
              </p:nvSpPr>
              <p:spPr bwMode="auto">
                <a:xfrm>
                  <a:off x="5380" y="1932"/>
                  <a:ext cx="286" cy="1081"/>
                </a:xfrm>
                <a:custGeom>
                  <a:avLst/>
                  <a:gdLst>
                    <a:gd name="T0" fmla="*/ 113 w 208"/>
                    <a:gd name="T1" fmla="*/ 737 h 788"/>
                    <a:gd name="T2" fmla="*/ 204 w 208"/>
                    <a:gd name="T3" fmla="*/ 66 h 788"/>
                    <a:gd name="T4" fmla="*/ 157 w 208"/>
                    <a:gd name="T5" fmla="*/ 4 h 788"/>
                    <a:gd name="T6" fmla="*/ 95 w 208"/>
                    <a:gd name="T7" fmla="*/ 51 h 788"/>
                    <a:gd name="T8" fmla="*/ 4 w 208"/>
                    <a:gd name="T9" fmla="*/ 722 h 788"/>
                    <a:gd name="T10" fmla="*/ 51 w 208"/>
                    <a:gd name="T11" fmla="*/ 784 h 788"/>
                    <a:gd name="T12" fmla="*/ 51 w 208"/>
                    <a:gd name="T13" fmla="*/ 784 h 788"/>
                    <a:gd name="T14" fmla="*/ 113 w 208"/>
                    <a:gd name="T15" fmla="*/ 737 h 7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788">
                      <a:moveTo>
                        <a:pt x="113" y="737"/>
                      </a:moveTo>
                      <a:cubicBezTo>
                        <a:pt x="204" y="66"/>
                        <a:pt x="204" y="66"/>
                        <a:pt x="204" y="66"/>
                      </a:cubicBezTo>
                      <a:cubicBezTo>
                        <a:pt x="208" y="36"/>
                        <a:pt x="187" y="8"/>
                        <a:pt x="157" y="4"/>
                      </a:cubicBezTo>
                      <a:cubicBezTo>
                        <a:pt x="127" y="0"/>
                        <a:pt x="99" y="21"/>
                        <a:pt x="95" y="51"/>
                      </a:cubicBezTo>
                      <a:cubicBezTo>
                        <a:pt x="4" y="722"/>
                        <a:pt x="4" y="722"/>
                        <a:pt x="4" y="722"/>
                      </a:cubicBezTo>
                      <a:cubicBezTo>
                        <a:pt x="0" y="752"/>
                        <a:pt x="21" y="780"/>
                        <a:pt x="51" y="784"/>
                      </a:cubicBezTo>
                      <a:cubicBezTo>
                        <a:pt x="51" y="784"/>
                        <a:pt x="51" y="784"/>
                        <a:pt x="51" y="784"/>
                      </a:cubicBezTo>
                      <a:cubicBezTo>
                        <a:pt x="81" y="788"/>
                        <a:pt x="109" y="767"/>
                        <a:pt x="113" y="737"/>
                      </a:cubicBezTo>
                      <a:close/>
                    </a:path>
                  </a:pathLst>
                </a:custGeom>
                <a:solidFill>
                  <a:srgbClr val="D938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29" name="ï$lïdê">
                  <a:extLst>
                    <a:ext uri="{FF2B5EF4-FFF2-40B4-BE49-F238E27FC236}">
                      <a16:creationId xmlns:a16="http://schemas.microsoft.com/office/drawing/2014/main" id="{22035634-D1DC-4035-B51F-963E8BDB96FD}"/>
                    </a:ext>
                  </a:extLst>
                </p:cNvPr>
                <p:cNvSpPr/>
                <p:nvPr/>
              </p:nvSpPr>
              <p:spPr bwMode="auto">
                <a:xfrm>
                  <a:off x="5022" y="3070"/>
                  <a:ext cx="88" cy="516"/>
                </a:xfrm>
                <a:prstGeom prst="rect">
                  <a:avLst/>
                </a:prstGeom>
                <a:solidFill>
                  <a:srgbClr val="9995A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030" name="îŝḷiḍè">
                  <a:extLst>
                    <a:ext uri="{FF2B5EF4-FFF2-40B4-BE49-F238E27FC236}">
                      <a16:creationId xmlns:a16="http://schemas.microsoft.com/office/drawing/2014/main" id="{07EE5311-A032-4E5E-B138-E05C5A200FDA}"/>
                    </a:ext>
                  </a:extLst>
                </p:cNvPr>
                <p:cNvSpPr/>
                <p:nvPr/>
              </p:nvSpPr>
              <p:spPr bwMode="auto">
                <a:xfrm>
                  <a:off x="5022" y="3100"/>
                  <a:ext cx="88" cy="117"/>
                </a:xfrm>
                <a:custGeom>
                  <a:avLst/>
                  <a:gdLst>
                    <a:gd name="T0" fmla="*/ 0 w 64"/>
                    <a:gd name="T1" fmla="*/ 0 h 85"/>
                    <a:gd name="T2" fmla="*/ 0 w 64"/>
                    <a:gd name="T3" fmla="*/ 85 h 85"/>
                    <a:gd name="T4" fmla="*/ 64 w 64"/>
                    <a:gd name="T5" fmla="*/ 60 h 85"/>
                    <a:gd name="T6" fmla="*/ 64 w 64"/>
                    <a:gd name="T7" fmla="*/ 2 h 85"/>
                    <a:gd name="T8" fmla="*/ 0 w 64"/>
                    <a:gd name="T9" fmla="*/ 0 h 85"/>
                  </a:gdLst>
                  <a:ahLst/>
                  <a:cxnLst>
                    <a:cxn ang="0">
                      <a:pos x="T0" y="T1"/>
                    </a:cxn>
                    <a:cxn ang="0">
                      <a:pos x="T2" y="T3"/>
                    </a:cxn>
                    <a:cxn ang="0">
                      <a:pos x="T4" y="T5"/>
                    </a:cxn>
                    <a:cxn ang="0">
                      <a:pos x="T6" y="T7"/>
                    </a:cxn>
                    <a:cxn ang="0">
                      <a:pos x="T8" y="T9"/>
                    </a:cxn>
                  </a:cxnLst>
                  <a:rect l="0" t="0" r="r" b="b"/>
                  <a:pathLst>
                    <a:path w="64" h="85">
                      <a:moveTo>
                        <a:pt x="0" y="0"/>
                      </a:moveTo>
                      <a:cubicBezTo>
                        <a:pt x="0" y="85"/>
                        <a:pt x="0" y="85"/>
                        <a:pt x="0" y="85"/>
                      </a:cubicBezTo>
                      <a:cubicBezTo>
                        <a:pt x="64" y="60"/>
                        <a:pt x="64" y="60"/>
                        <a:pt x="64" y="60"/>
                      </a:cubicBezTo>
                      <a:cubicBezTo>
                        <a:pt x="64" y="2"/>
                        <a:pt x="64" y="2"/>
                        <a:pt x="64" y="2"/>
                      </a:cubicBezTo>
                      <a:cubicBezTo>
                        <a:pt x="48" y="2"/>
                        <a:pt x="17" y="0"/>
                        <a:pt x="0" y="0"/>
                      </a:cubicBezTo>
                      <a:close/>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31" name="işḷíḍe">
                  <a:extLst>
                    <a:ext uri="{FF2B5EF4-FFF2-40B4-BE49-F238E27FC236}">
                      <a16:creationId xmlns:a16="http://schemas.microsoft.com/office/drawing/2014/main" id="{1E8E5CE0-6C29-4BD9-A12E-BB445E57B2C7}"/>
                    </a:ext>
                  </a:extLst>
                </p:cNvPr>
                <p:cNvSpPr/>
                <p:nvPr/>
              </p:nvSpPr>
              <p:spPr bwMode="auto">
                <a:xfrm>
                  <a:off x="4824" y="3033"/>
                  <a:ext cx="470" cy="78"/>
                </a:xfrm>
                <a:custGeom>
                  <a:avLst/>
                  <a:gdLst>
                    <a:gd name="T0" fmla="*/ 28 w 342"/>
                    <a:gd name="T1" fmla="*/ 57 h 57"/>
                    <a:gd name="T2" fmla="*/ 313 w 342"/>
                    <a:gd name="T3" fmla="*/ 57 h 57"/>
                    <a:gd name="T4" fmla="*/ 342 w 342"/>
                    <a:gd name="T5" fmla="*/ 29 h 57"/>
                    <a:gd name="T6" fmla="*/ 313 w 342"/>
                    <a:gd name="T7" fmla="*/ 0 h 57"/>
                    <a:gd name="T8" fmla="*/ 28 w 342"/>
                    <a:gd name="T9" fmla="*/ 0 h 57"/>
                    <a:gd name="T10" fmla="*/ 0 w 342"/>
                    <a:gd name="T11" fmla="*/ 29 h 57"/>
                    <a:gd name="T12" fmla="*/ 28 w 342"/>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342" h="57">
                      <a:moveTo>
                        <a:pt x="28" y="57"/>
                      </a:moveTo>
                      <a:cubicBezTo>
                        <a:pt x="313" y="57"/>
                        <a:pt x="313" y="57"/>
                        <a:pt x="313" y="57"/>
                      </a:cubicBezTo>
                      <a:cubicBezTo>
                        <a:pt x="329" y="57"/>
                        <a:pt x="342" y="44"/>
                        <a:pt x="342" y="29"/>
                      </a:cubicBezTo>
                      <a:cubicBezTo>
                        <a:pt x="342" y="13"/>
                        <a:pt x="329" y="0"/>
                        <a:pt x="313" y="0"/>
                      </a:cubicBezTo>
                      <a:cubicBezTo>
                        <a:pt x="28" y="0"/>
                        <a:pt x="28" y="0"/>
                        <a:pt x="28" y="0"/>
                      </a:cubicBezTo>
                      <a:cubicBezTo>
                        <a:pt x="12" y="0"/>
                        <a:pt x="0" y="13"/>
                        <a:pt x="0" y="29"/>
                      </a:cubicBezTo>
                      <a:cubicBezTo>
                        <a:pt x="0" y="44"/>
                        <a:pt x="12" y="57"/>
                        <a:pt x="28" y="57"/>
                      </a:cubicBezTo>
                      <a:close/>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32" name="îṥḻíḓe">
                  <a:extLst>
                    <a:ext uri="{FF2B5EF4-FFF2-40B4-BE49-F238E27FC236}">
                      <a16:creationId xmlns:a16="http://schemas.microsoft.com/office/drawing/2014/main" id="{0719B5ED-ABF1-4182-AD6D-4C9E0FCB1140}"/>
                    </a:ext>
                  </a:extLst>
                </p:cNvPr>
                <p:cNvSpPr/>
                <p:nvPr/>
              </p:nvSpPr>
              <p:spPr bwMode="auto">
                <a:xfrm>
                  <a:off x="4572" y="2868"/>
                  <a:ext cx="648" cy="196"/>
                </a:xfrm>
                <a:custGeom>
                  <a:avLst/>
                  <a:gdLst>
                    <a:gd name="T0" fmla="*/ 71 w 471"/>
                    <a:gd name="T1" fmla="*/ 143 h 143"/>
                    <a:gd name="T2" fmla="*/ 399 w 471"/>
                    <a:gd name="T3" fmla="*/ 143 h 143"/>
                    <a:gd name="T4" fmla="*/ 471 w 471"/>
                    <a:gd name="T5" fmla="*/ 72 h 143"/>
                    <a:gd name="T6" fmla="*/ 399 w 471"/>
                    <a:gd name="T7" fmla="*/ 0 h 143"/>
                    <a:gd name="T8" fmla="*/ 71 w 471"/>
                    <a:gd name="T9" fmla="*/ 0 h 143"/>
                    <a:gd name="T10" fmla="*/ 0 w 471"/>
                    <a:gd name="T11" fmla="*/ 72 h 143"/>
                    <a:gd name="T12" fmla="*/ 71 w 471"/>
                    <a:gd name="T13" fmla="*/ 143 h 143"/>
                  </a:gdLst>
                  <a:ahLst/>
                  <a:cxnLst>
                    <a:cxn ang="0">
                      <a:pos x="T0" y="T1"/>
                    </a:cxn>
                    <a:cxn ang="0">
                      <a:pos x="T2" y="T3"/>
                    </a:cxn>
                    <a:cxn ang="0">
                      <a:pos x="T4" y="T5"/>
                    </a:cxn>
                    <a:cxn ang="0">
                      <a:pos x="T6" y="T7"/>
                    </a:cxn>
                    <a:cxn ang="0">
                      <a:pos x="T8" y="T9"/>
                    </a:cxn>
                    <a:cxn ang="0">
                      <a:pos x="T10" y="T11"/>
                    </a:cxn>
                    <a:cxn ang="0">
                      <a:pos x="T12" y="T13"/>
                    </a:cxn>
                  </a:cxnLst>
                  <a:rect l="0" t="0" r="r" b="b"/>
                  <a:pathLst>
                    <a:path w="471" h="143">
                      <a:moveTo>
                        <a:pt x="71" y="143"/>
                      </a:moveTo>
                      <a:cubicBezTo>
                        <a:pt x="399" y="143"/>
                        <a:pt x="399" y="143"/>
                        <a:pt x="399" y="143"/>
                      </a:cubicBezTo>
                      <a:cubicBezTo>
                        <a:pt x="438" y="143"/>
                        <a:pt x="471" y="111"/>
                        <a:pt x="471" y="72"/>
                      </a:cubicBezTo>
                      <a:cubicBezTo>
                        <a:pt x="471" y="32"/>
                        <a:pt x="438" y="0"/>
                        <a:pt x="399" y="0"/>
                      </a:cubicBezTo>
                      <a:cubicBezTo>
                        <a:pt x="71" y="0"/>
                        <a:pt x="71" y="0"/>
                        <a:pt x="71" y="0"/>
                      </a:cubicBezTo>
                      <a:cubicBezTo>
                        <a:pt x="32" y="0"/>
                        <a:pt x="0" y="32"/>
                        <a:pt x="0" y="72"/>
                      </a:cubicBezTo>
                      <a:cubicBezTo>
                        <a:pt x="0" y="111"/>
                        <a:pt x="32" y="143"/>
                        <a:pt x="71" y="143"/>
                      </a:cubicBezTo>
                      <a:close/>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33" name="ïṣ1ídê">
                  <a:extLst>
                    <a:ext uri="{FF2B5EF4-FFF2-40B4-BE49-F238E27FC236}">
                      <a16:creationId xmlns:a16="http://schemas.microsoft.com/office/drawing/2014/main" id="{B89BD91D-2151-4AFE-93B9-9DF8F9019AC7}"/>
                    </a:ext>
                  </a:extLst>
                </p:cNvPr>
                <p:cNvSpPr/>
                <p:nvPr/>
              </p:nvSpPr>
              <p:spPr bwMode="auto">
                <a:xfrm>
                  <a:off x="4714" y="2868"/>
                  <a:ext cx="646" cy="196"/>
                </a:xfrm>
                <a:custGeom>
                  <a:avLst/>
                  <a:gdLst>
                    <a:gd name="T0" fmla="*/ 71 w 470"/>
                    <a:gd name="T1" fmla="*/ 143 h 143"/>
                    <a:gd name="T2" fmla="*/ 399 w 470"/>
                    <a:gd name="T3" fmla="*/ 143 h 143"/>
                    <a:gd name="T4" fmla="*/ 470 w 470"/>
                    <a:gd name="T5" fmla="*/ 72 h 143"/>
                    <a:gd name="T6" fmla="*/ 399 w 470"/>
                    <a:gd name="T7" fmla="*/ 0 h 143"/>
                    <a:gd name="T8" fmla="*/ 71 w 470"/>
                    <a:gd name="T9" fmla="*/ 0 h 143"/>
                    <a:gd name="T10" fmla="*/ 0 w 470"/>
                    <a:gd name="T11" fmla="*/ 72 h 143"/>
                    <a:gd name="T12" fmla="*/ 71 w 470"/>
                    <a:gd name="T13" fmla="*/ 143 h 143"/>
                  </a:gdLst>
                  <a:ahLst/>
                  <a:cxnLst>
                    <a:cxn ang="0">
                      <a:pos x="T0" y="T1"/>
                    </a:cxn>
                    <a:cxn ang="0">
                      <a:pos x="T2" y="T3"/>
                    </a:cxn>
                    <a:cxn ang="0">
                      <a:pos x="T4" y="T5"/>
                    </a:cxn>
                    <a:cxn ang="0">
                      <a:pos x="T6" y="T7"/>
                    </a:cxn>
                    <a:cxn ang="0">
                      <a:pos x="T8" y="T9"/>
                    </a:cxn>
                    <a:cxn ang="0">
                      <a:pos x="T10" y="T11"/>
                    </a:cxn>
                    <a:cxn ang="0">
                      <a:pos x="T12" y="T13"/>
                    </a:cxn>
                  </a:cxnLst>
                  <a:rect l="0" t="0" r="r" b="b"/>
                  <a:pathLst>
                    <a:path w="470" h="143">
                      <a:moveTo>
                        <a:pt x="71" y="143"/>
                      </a:moveTo>
                      <a:cubicBezTo>
                        <a:pt x="399" y="143"/>
                        <a:pt x="399" y="143"/>
                        <a:pt x="399" y="143"/>
                      </a:cubicBezTo>
                      <a:cubicBezTo>
                        <a:pt x="438" y="143"/>
                        <a:pt x="470" y="111"/>
                        <a:pt x="470" y="72"/>
                      </a:cubicBezTo>
                      <a:cubicBezTo>
                        <a:pt x="470" y="32"/>
                        <a:pt x="438" y="0"/>
                        <a:pt x="399" y="0"/>
                      </a:cubicBezTo>
                      <a:cubicBezTo>
                        <a:pt x="71" y="0"/>
                        <a:pt x="71" y="0"/>
                        <a:pt x="71" y="0"/>
                      </a:cubicBezTo>
                      <a:cubicBezTo>
                        <a:pt x="32" y="0"/>
                        <a:pt x="0" y="32"/>
                        <a:pt x="0" y="72"/>
                      </a:cubicBezTo>
                      <a:cubicBezTo>
                        <a:pt x="0" y="111"/>
                        <a:pt x="32" y="143"/>
                        <a:pt x="71" y="143"/>
                      </a:cubicBezTo>
                      <a:close/>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34" name="iṧļïdè">
                  <a:extLst>
                    <a:ext uri="{FF2B5EF4-FFF2-40B4-BE49-F238E27FC236}">
                      <a16:creationId xmlns:a16="http://schemas.microsoft.com/office/drawing/2014/main" id="{E8342800-C942-4170-A693-3499A5D9563D}"/>
                    </a:ext>
                  </a:extLst>
                </p:cNvPr>
                <p:cNvSpPr/>
                <p:nvPr/>
              </p:nvSpPr>
              <p:spPr bwMode="auto">
                <a:xfrm>
                  <a:off x="4968" y="2871"/>
                  <a:ext cx="557" cy="196"/>
                </a:xfrm>
                <a:custGeom>
                  <a:avLst/>
                  <a:gdLst>
                    <a:gd name="T0" fmla="*/ 71 w 405"/>
                    <a:gd name="T1" fmla="*/ 143 h 143"/>
                    <a:gd name="T2" fmla="*/ 334 w 405"/>
                    <a:gd name="T3" fmla="*/ 143 h 143"/>
                    <a:gd name="T4" fmla="*/ 405 w 405"/>
                    <a:gd name="T5" fmla="*/ 72 h 143"/>
                    <a:gd name="T6" fmla="*/ 334 w 405"/>
                    <a:gd name="T7" fmla="*/ 0 h 143"/>
                    <a:gd name="T8" fmla="*/ 71 w 405"/>
                    <a:gd name="T9" fmla="*/ 0 h 143"/>
                    <a:gd name="T10" fmla="*/ 0 w 405"/>
                    <a:gd name="T11" fmla="*/ 72 h 143"/>
                    <a:gd name="T12" fmla="*/ 71 w 405"/>
                    <a:gd name="T13" fmla="*/ 143 h 143"/>
                  </a:gdLst>
                  <a:ahLst/>
                  <a:cxnLst>
                    <a:cxn ang="0">
                      <a:pos x="T0" y="T1"/>
                    </a:cxn>
                    <a:cxn ang="0">
                      <a:pos x="T2" y="T3"/>
                    </a:cxn>
                    <a:cxn ang="0">
                      <a:pos x="T4" y="T5"/>
                    </a:cxn>
                    <a:cxn ang="0">
                      <a:pos x="T6" y="T7"/>
                    </a:cxn>
                    <a:cxn ang="0">
                      <a:pos x="T8" y="T9"/>
                    </a:cxn>
                    <a:cxn ang="0">
                      <a:pos x="T10" y="T11"/>
                    </a:cxn>
                    <a:cxn ang="0">
                      <a:pos x="T12" y="T13"/>
                    </a:cxn>
                  </a:cxnLst>
                  <a:rect l="0" t="0" r="r" b="b"/>
                  <a:pathLst>
                    <a:path w="405" h="143">
                      <a:moveTo>
                        <a:pt x="71" y="143"/>
                      </a:moveTo>
                      <a:cubicBezTo>
                        <a:pt x="334" y="143"/>
                        <a:pt x="334" y="143"/>
                        <a:pt x="334" y="143"/>
                      </a:cubicBezTo>
                      <a:cubicBezTo>
                        <a:pt x="373" y="143"/>
                        <a:pt x="405" y="111"/>
                        <a:pt x="405" y="72"/>
                      </a:cubicBezTo>
                      <a:cubicBezTo>
                        <a:pt x="405" y="32"/>
                        <a:pt x="373" y="0"/>
                        <a:pt x="334" y="0"/>
                      </a:cubicBezTo>
                      <a:cubicBezTo>
                        <a:pt x="71" y="0"/>
                        <a:pt x="71" y="0"/>
                        <a:pt x="71" y="0"/>
                      </a:cubicBezTo>
                      <a:cubicBezTo>
                        <a:pt x="32" y="0"/>
                        <a:pt x="0" y="32"/>
                        <a:pt x="0" y="72"/>
                      </a:cubicBezTo>
                      <a:cubicBezTo>
                        <a:pt x="0" y="111"/>
                        <a:pt x="32" y="143"/>
                        <a:pt x="71" y="143"/>
                      </a:cubicBezTo>
                      <a:close/>
                    </a:path>
                  </a:pathLst>
                </a:custGeom>
                <a:solidFill>
                  <a:srgbClr val="D938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35" name="ïṡlíḓé">
                  <a:extLst>
                    <a:ext uri="{FF2B5EF4-FFF2-40B4-BE49-F238E27FC236}">
                      <a16:creationId xmlns:a16="http://schemas.microsoft.com/office/drawing/2014/main" id="{5901CB80-F595-44FA-873F-01CD0848047A}"/>
                    </a:ext>
                  </a:extLst>
                </p:cNvPr>
                <p:cNvSpPr/>
                <p:nvPr/>
              </p:nvSpPr>
              <p:spPr bwMode="auto">
                <a:xfrm>
                  <a:off x="4693" y="3584"/>
                  <a:ext cx="748" cy="175"/>
                </a:xfrm>
                <a:custGeom>
                  <a:avLst/>
                  <a:gdLst>
                    <a:gd name="T0" fmla="*/ 0 w 544"/>
                    <a:gd name="T1" fmla="*/ 127 h 127"/>
                    <a:gd name="T2" fmla="*/ 40 w 544"/>
                    <a:gd name="T3" fmla="*/ 127 h 127"/>
                    <a:gd name="T4" fmla="*/ 127 w 544"/>
                    <a:gd name="T5" fmla="*/ 40 h 127"/>
                    <a:gd name="T6" fmla="*/ 418 w 544"/>
                    <a:gd name="T7" fmla="*/ 40 h 127"/>
                    <a:gd name="T8" fmla="*/ 504 w 544"/>
                    <a:gd name="T9" fmla="*/ 127 h 127"/>
                    <a:gd name="T10" fmla="*/ 544 w 544"/>
                    <a:gd name="T11" fmla="*/ 127 h 127"/>
                    <a:gd name="T12" fmla="*/ 418 w 544"/>
                    <a:gd name="T13" fmla="*/ 0 h 127"/>
                    <a:gd name="T14" fmla="*/ 127 w 544"/>
                    <a:gd name="T15" fmla="*/ 0 h 127"/>
                    <a:gd name="T16" fmla="*/ 0 w 544"/>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127">
                      <a:moveTo>
                        <a:pt x="0" y="127"/>
                      </a:moveTo>
                      <a:cubicBezTo>
                        <a:pt x="40" y="127"/>
                        <a:pt x="40" y="127"/>
                        <a:pt x="40" y="127"/>
                      </a:cubicBezTo>
                      <a:cubicBezTo>
                        <a:pt x="40" y="79"/>
                        <a:pt x="79" y="40"/>
                        <a:pt x="127" y="40"/>
                      </a:cubicBezTo>
                      <a:cubicBezTo>
                        <a:pt x="418" y="40"/>
                        <a:pt x="418" y="40"/>
                        <a:pt x="418" y="40"/>
                      </a:cubicBezTo>
                      <a:cubicBezTo>
                        <a:pt x="465" y="40"/>
                        <a:pt x="504" y="79"/>
                        <a:pt x="504" y="127"/>
                      </a:cubicBezTo>
                      <a:cubicBezTo>
                        <a:pt x="544" y="127"/>
                        <a:pt x="544" y="127"/>
                        <a:pt x="544" y="127"/>
                      </a:cubicBezTo>
                      <a:cubicBezTo>
                        <a:pt x="544" y="57"/>
                        <a:pt x="487" y="0"/>
                        <a:pt x="418" y="0"/>
                      </a:cubicBezTo>
                      <a:cubicBezTo>
                        <a:pt x="127" y="0"/>
                        <a:pt x="127" y="0"/>
                        <a:pt x="127" y="0"/>
                      </a:cubicBezTo>
                      <a:cubicBezTo>
                        <a:pt x="57" y="0"/>
                        <a:pt x="0" y="57"/>
                        <a:pt x="0" y="127"/>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36" name="ï$ḻîḍé">
                  <a:extLst>
                    <a:ext uri="{FF2B5EF4-FFF2-40B4-BE49-F238E27FC236}">
                      <a16:creationId xmlns:a16="http://schemas.microsoft.com/office/drawing/2014/main" id="{C12074B1-E30A-4C82-815E-D59DE2B98D9C}"/>
                    </a:ext>
                  </a:extLst>
                </p:cNvPr>
                <p:cNvSpPr/>
                <p:nvPr/>
              </p:nvSpPr>
              <p:spPr bwMode="auto">
                <a:xfrm>
                  <a:off x="5002" y="3502"/>
                  <a:ext cx="128" cy="84"/>
                </a:xfrm>
                <a:prstGeom prst="rect">
                  <a:avLst/>
                </a:prstGeom>
                <a:solidFill>
                  <a:srgbClr val="0711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037" name="i$ḷíḓè">
                  <a:extLst>
                    <a:ext uri="{FF2B5EF4-FFF2-40B4-BE49-F238E27FC236}">
                      <a16:creationId xmlns:a16="http://schemas.microsoft.com/office/drawing/2014/main" id="{4E3739CC-E7B0-4038-A9E5-B6467E4A586A}"/>
                    </a:ext>
                  </a:extLst>
                </p:cNvPr>
                <p:cNvSpPr/>
                <p:nvPr/>
              </p:nvSpPr>
              <p:spPr bwMode="auto">
                <a:xfrm>
                  <a:off x="5371" y="3766"/>
                  <a:ext cx="90" cy="90"/>
                </a:xfrm>
                <a:prstGeom prst="ellipse">
                  <a:avLst/>
                </a:pr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38" name="ïṥľidè">
                  <a:extLst>
                    <a:ext uri="{FF2B5EF4-FFF2-40B4-BE49-F238E27FC236}">
                      <a16:creationId xmlns:a16="http://schemas.microsoft.com/office/drawing/2014/main" id="{FA672C7A-A789-47E1-93E4-6EC7F79BD1B4}"/>
                    </a:ext>
                  </a:extLst>
                </p:cNvPr>
                <p:cNvSpPr/>
                <p:nvPr/>
              </p:nvSpPr>
              <p:spPr bwMode="auto">
                <a:xfrm>
                  <a:off x="5350" y="3734"/>
                  <a:ext cx="125" cy="73"/>
                </a:xfrm>
                <a:custGeom>
                  <a:avLst/>
                  <a:gdLst>
                    <a:gd name="T0" fmla="*/ 0 w 91"/>
                    <a:gd name="T1" fmla="*/ 53 h 53"/>
                    <a:gd name="T2" fmla="*/ 91 w 91"/>
                    <a:gd name="T3" fmla="*/ 53 h 53"/>
                    <a:gd name="T4" fmla="*/ 91 w 91"/>
                    <a:gd name="T5" fmla="*/ 43 h 53"/>
                    <a:gd name="T6" fmla="*/ 47 w 91"/>
                    <a:gd name="T7" fmla="*/ 0 h 53"/>
                    <a:gd name="T8" fmla="*/ 43 w 91"/>
                    <a:gd name="T9" fmla="*/ 0 h 53"/>
                    <a:gd name="T10" fmla="*/ 0 w 91"/>
                    <a:gd name="T11" fmla="*/ 43 h 53"/>
                    <a:gd name="T12" fmla="*/ 0 w 9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91" h="53">
                      <a:moveTo>
                        <a:pt x="0" y="53"/>
                      </a:moveTo>
                      <a:cubicBezTo>
                        <a:pt x="91" y="53"/>
                        <a:pt x="91" y="53"/>
                        <a:pt x="91" y="53"/>
                      </a:cubicBezTo>
                      <a:cubicBezTo>
                        <a:pt x="91" y="43"/>
                        <a:pt x="91" y="43"/>
                        <a:pt x="91" y="43"/>
                      </a:cubicBezTo>
                      <a:cubicBezTo>
                        <a:pt x="91" y="19"/>
                        <a:pt x="71" y="0"/>
                        <a:pt x="47" y="0"/>
                      </a:cubicBezTo>
                      <a:cubicBezTo>
                        <a:pt x="43" y="0"/>
                        <a:pt x="43" y="0"/>
                        <a:pt x="43" y="0"/>
                      </a:cubicBezTo>
                      <a:cubicBezTo>
                        <a:pt x="19" y="0"/>
                        <a:pt x="0" y="19"/>
                        <a:pt x="0" y="43"/>
                      </a:cubicBezTo>
                      <a:lnTo>
                        <a:pt x="0" y="53"/>
                      </a:lnTo>
                      <a:close/>
                    </a:path>
                  </a:pathLst>
                </a:custGeom>
                <a:solidFill>
                  <a:srgbClr val="2C37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39" name="ïsļïdé">
                  <a:extLst>
                    <a:ext uri="{FF2B5EF4-FFF2-40B4-BE49-F238E27FC236}">
                      <a16:creationId xmlns:a16="http://schemas.microsoft.com/office/drawing/2014/main" id="{E7B7D4EB-C48A-40E1-B151-BFD6174C0FF5}"/>
                    </a:ext>
                  </a:extLst>
                </p:cNvPr>
                <p:cNvSpPr/>
                <p:nvPr/>
              </p:nvSpPr>
              <p:spPr bwMode="auto">
                <a:xfrm>
                  <a:off x="4673" y="3766"/>
                  <a:ext cx="92" cy="90"/>
                </a:xfrm>
                <a:prstGeom prst="ellipse">
                  <a:avLst/>
                </a:pr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40" name="ïśḻiḑe">
                  <a:extLst>
                    <a:ext uri="{FF2B5EF4-FFF2-40B4-BE49-F238E27FC236}">
                      <a16:creationId xmlns:a16="http://schemas.microsoft.com/office/drawing/2014/main" id="{9CFE3EEB-480D-4C81-B7C5-61C505B41F38}"/>
                    </a:ext>
                  </a:extLst>
                </p:cNvPr>
                <p:cNvSpPr/>
                <p:nvPr/>
              </p:nvSpPr>
              <p:spPr bwMode="auto">
                <a:xfrm>
                  <a:off x="4653" y="3734"/>
                  <a:ext cx="124" cy="73"/>
                </a:xfrm>
                <a:custGeom>
                  <a:avLst/>
                  <a:gdLst>
                    <a:gd name="T0" fmla="*/ 0 w 90"/>
                    <a:gd name="T1" fmla="*/ 53 h 53"/>
                    <a:gd name="T2" fmla="*/ 90 w 90"/>
                    <a:gd name="T3" fmla="*/ 53 h 53"/>
                    <a:gd name="T4" fmla="*/ 90 w 90"/>
                    <a:gd name="T5" fmla="*/ 43 h 53"/>
                    <a:gd name="T6" fmla="*/ 47 w 90"/>
                    <a:gd name="T7" fmla="*/ 0 h 53"/>
                    <a:gd name="T8" fmla="*/ 43 w 90"/>
                    <a:gd name="T9" fmla="*/ 0 h 53"/>
                    <a:gd name="T10" fmla="*/ 0 w 90"/>
                    <a:gd name="T11" fmla="*/ 43 h 53"/>
                    <a:gd name="T12" fmla="*/ 0 w 90"/>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90" h="53">
                      <a:moveTo>
                        <a:pt x="0" y="53"/>
                      </a:moveTo>
                      <a:cubicBezTo>
                        <a:pt x="90" y="53"/>
                        <a:pt x="90" y="53"/>
                        <a:pt x="90" y="53"/>
                      </a:cubicBezTo>
                      <a:cubicBezTo>
                        <a:pt x="90" y="43"/>
                        <a:pt x="90" y="43"/>
                        <a:pt x="90" y="43"/>
                      </a:cubicBezTo>
                      <a:cubicBezTo>
                        <a:pt x="90" y="19"/>
                        <a:pt x="71" y="0"/>
                        <a:pt x="47" y="0"/>
                      </a:cubicBezTo>
                      <a:cubicBezTo>
                        <a:pt x="43" y="0"/>
                        <a:pt x="43" y="0"/>
                        <a:pt x="43" y="0"/>
                      </a:cubicBezTo>
                      <a:cubicBezTo>
                        <a:pt x="19" y="0"/>
                        <a:pt x="0" y="19"/>
                        <a:pt x="0" y="43"/>
                      </a:cubicBezTo>
                      <a:lnTo>
                        <a:pt x="0" y="53"/>
                      </a:lnTo>
                      <a:close/>
                    </a:path>
                  </a:pathLst>
                </a:custGeom>
                <a:solidFill>
                  <a:srgbClr val="2C37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41" name="i$ḷíḋé">
                  <a:extLst>
                    <a:ext uri="{FF2B5EF4-FFF2-40B4-BE49-F238E27FC236}">
                      <a16:creationId xmlns:a16="http://schemas.microsoft.com/office/drawing/2014/main" id="{BEE0B6A0-581B-444E-A43C-8AF22440CD3D}"/>
                    </a:ext>
                  </a:extLst>
                </p:cNvPr>
                <p:cNvSpPr/>
                <p:nvPr/>
              </p:nvSpPr>
              <p:spPr bwMode="auto">
                <a:xfrm>
                  <a:off x="5027" y="3602"/>
                  <a:ext cx="73" cy="164"/>
                </a:xfrm>
                <a:prstGeom prst="rect">
                  <a:avLst/>
                </a:prstGeom>
                <a:solidFill>
                  <a:srgbClr val="0711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042" name="íslîḋê">
                  <a:extLst>
                    <a:ext uri="{FF2B5EF4-FFF2-40B4-BE49-F238E27FC236}">
                      <a16:creationId xmlns:a16="http://schemas.microsoft.com/office/drawing/2014/main" id="{24E22791-B040-4563-B1EB-958EDF47871A}"/>
                    </a:ext>
                  </a:extLst>
                </p:cNvPr>
                <p:cNvSpPr/>
                <p:nvPr/>
              </p:nvSpPr>
              <p:spPr bwMode="auto">
                <a:xfrm>
                  <a:off x="5016" y="3766"/>
                  <a:ext cx="91" cy="90"/>
                </a:xfrm>
                <a:prstGeom prst="ellipse">
                  <a:avLst/>
                </a:pr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43" name="iŝ1iḋé">
                  <a:extLst>
                    <a:ext uri="{FF2B5EF4-FFF2-40B4-BE49-F238E27FC236}">
                      <a16:creationId xmlns:a16="http://schemas.microsoft.com/office/drawing/2014/main" id="{6A4CC70A-8EF1-4241-8C84-376DA3A44057}"/>
                    </a:ext>
                  </a:extLst>
                </p:cNvPr>
                <p:cNvSpPr/>
                <p:nvPr/>
              </p:nvSpPr>
              <p:spPr bwMode="auto">
                <a:xfrm>
                  <a:off x="4997" y="3734"/>
                  <a:ext cx="124" cy="73"/>
                </a:xfrm>
                <a:custGeom>
                  <a:avLst/>
                  <a:gdLst>
                    <a:gd name="T0" fmla="*/ 0 w 90"/>
                    <a:gd name="T1" fmla="*/ 53 h 53"/>
                    <a:gd name="T2" fmla="*/ 90 w 90"/>
                    <a:gd name="T3" fmla="*/ 53 h 53"/>
                    <a:gd name="T4" fmla="*/ 90 w 90"/>
                    <a:gd name="T5" fmla="*/ 43 h 53"/>
                    <a:gd name="T6" fmla="*/ 47 w 90"/>
                    <a:gd name="T7" fmla="*/ 0 h 53"/>
                    <a:gd name="T8" fmla="*/ 43 w 90"/>
                    <a:gd name="T9" fmla="*/ 0 h 53"/>
                    <a:gd name="T10" fmla="*/ 0 w 90"/>
                    <a:gd name="T11" fmla="*/ 43 h 53"/>
                    <a:gd name="T12" fmla="*/ 0 w 90"/>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90" h="53">
                      <a:moveTo>
                        <a:pt x="0" y="53"/>
                      </a:moveTo>
                      <a:cubicBezTo>
                        <a:pt x="90" y="53"/>
                        <a:pt x="90" y="53"/>
                        <a:pt x="90" y="53"/>
                      </a:cubicBezTo>
                      <a:cubicBezTo>
                        <a:pt x="90" y="43"/>
                        <a:pt x="90" y="43"/>
                        <a:pt x="90" y="43"/>
                      </a:cubicBezTo>
                      <a:cubicBezTo>
                        <a:pt x="90" y="19"/>
                        <a:pt x="71" y="0"/>
                        <a:pt x="47" y="0"/>
                      </a:cubicBezTo>
                      <a:cubicBezTo>
                        <a:pt x="43" y="0"/>
                        <a:pt x="43" y="0"/>
                        <a:pt x="43" y="0"/>
                      </a:cubicBezTo>
                      <a:cubicBezTo>
                        <a:pt x="19" y="0"/>
                        <a:pt x="0" y="19"/>
                        <a:pt x="0" y="43"/>
                      </a:cubicBezTo>
                      <a:lnTo>
                        <a:pt x="0" y="53"/>
                      </a:lnTo>
                      <a:close/>
                    </a:path>
                  </a:pathLst>
                </a:custGeom>
                <a:solidFill>
                  <a:srgbClr val="2C37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44" name="ïşlîḑé">
                  <a:extLst>
                    <a:ext uri="{FF2B5EF4-FFF2-40B4-BE49-F238E27FC236}">
                      <a16:creationId xmlns:a16="http://schemas.microsoft.com/office/drawing/2014/main" id="{38D7BED1-D885-487D-B61B-7A882A85EA23}"/>
                    </a:ext>
                  </a:extLst>
                </p:cNvPr>
                <p:cNvSpPr/>
                <p:nvPr/>
              </p:nvSpPr>
              <p:spPr bwMode="auto">
                <a:xfrm>
                  <a:off x="4473" y="2160"/>
                  <a:ext cx="142" cy="201"/>
                </a:xfrm>
                <a:custGeom>
                  <a:avLst/>
                  <a:gdLst>
                    <a:gd name="T0" fmla="*/ 142 w 142"/>
                    <a:gd name="T1" fmla="*/ 0 h 201"/>
                    <a:gd name="T2" fmla="*/ 142 w 142"/>
                    <a:gd name="T3" fmla="*/ 2 h 201"/>
                    <a:gd name="T4" fmla="*/ 142 w 142"/>
                    <a:gd name="T5" fmla="*/ 9 h 201"/>
                    <a:gd name="T6" fmla="*/ 141 w 142"/>
                    <a:gd name="T7" fmla="*/ 19 h 201"/>
                    <a:gd name="T8" fmla="*/ 141 w 142"/>
                    <a:gd name="T9" fmla="*/ 30 h 201"/>
                    <a:gd name="T10" fmla="*/ 139 w 142"/>
                    <a:gd name="T11" fmla="*/ 48 h 201"/>
                    <a:gd name="T12" fmla="*/ 139 w 142"/>
                    <a:gd name="T13" fmla="*/ 48 h 201"/>
                    <a:gd name="T14" fmla="*/ 136 w 142"/>
                    <a:gd name="T15" fmla="*/ 75 h 201"/>
                    <a:gd name="T16" fmla="*/ 132 w 142"/>
                    <a:gd name="T17" fmla="*/ 131 h 201"/>
                    <a:gd name="T18" fmla="*/ 130 w 142"/>
                    <a:gd name="T19" fmla="*/ 167 h 201"/>
                    <a:gd name="T20" fmla="*/ 127 w 142"/>
                    <a:gd name="T21" fmla="*/ 201 h 201"/>
                    <a:gd name="T22" fmla="*/ 16 w 142"/>
                    <a:gd name="T23" fmla="*/ 201 h 201"/>
                    <a:gd name="T24" fmla="*/ 13 w 142"/>
                    <a:gd name="T25" fmla="*/ 167 h 201"/>
                    <a:gd name="T26" fmla="*/ 10 w 142"/>
                    <a:gd name="T27" fmla="*/ 131 h 201"/>
                    <a:gd name="T28" fmla="*/ 6 w 142"/>
                    <a:gd name="T29" fmla="*/ 75 h 201"/>
                    <a:gd name="T30" fmla="*/ 3 w 142"/>
                    <a:gd name="T31" fmla="*/ 48 h 201"/>
                    <a:gd name="T32" fmla="*/ 2 w 142"/>
                    <a:gd name="T33" fmla="*/ 31 h 201"/>
                    <a:gd name="T34" fmla="*/ 2 w 142"/>
                    <a:gd name="T35" fmla="*/ 16 h 201"/>
                    <a:gd name="T36" fmla="*/ 0 w 142"/>
                    <a:gd name="T37" fmla="*/ 9 h 201"/>
                    <a:gd name="T38" fmla="*/ 0 w 142"/>
                    <a:gd name="T39" fmla="*/ 2 h 201"/>
                    <a:gd name="T40" fmla="*/ 0 w 142"/>
                    <a:gd name="T41" fmla="*/ 0 h 201"/>
                    <a:gd name="T42" fmla="*/ 142 w 142"/>
                    <a:gd name="T4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201">
                      <a:moveTo>
                        <a:pt x="142" y="0"/>
                      </a:moveTo>
                      <a:lnTo>
                        <a:pt x="142" y="2"/>
                      </a:lnTo>
                      <a:lnTo>
                        <a:pt x="142" y="9"/>
                      </a:lnTo>
                      <a:lnTo>
                        <a:pt x="141" y="19"/>
                      </a:lnTo>
                      <a:lnTo>
                        <a:pt x="141" y="30"/>
                      </a:lnTo>
                      <a:lnTo>
                        <a:pt x="139" y="48"/>
                      </a:lnTo>
                      <a:lnTo>
                        <a:pt x="139" y="48"/>
                      </a:lnTo>
                      <a:lnTo>
                        <a:pt x="136" y="75"/>
                      </a:lnTo>
                      <a:lnTo>
                        <a:pt x="132" y="131"/>
                      </a:lnTo>
                      <a:lnTo>
                        <a:pt x="130" y="167"/>
                      </a:lnTo>
                      <a:lnTo>
                        <a:pt x="127" y="201"/>
                      </a:lnTo>
                      <a:lnTo>
                        <a:pt x="16" y="201"/>
                      </a:lnTo>
                      <a:lnTo>
                        <a:pt x="13" y="167"/>
                      </a:lnTo>
                      <a:lnTo>
                        <a:pt x="10" y="131"/>
                      </a:lnTo>
                      <a:lnTo>
                        <a:pt x="6" y="75"/>
                      </a:lnTo>
                      <a:lnTo>
                        <a:pt x="3" y="48"/>
                      </a:lnTo>
                      <a:lnTo>
                        <a:pt x="2" y="31"/>
                      </a:lnTo>
                      <a:lnTo>
                        <a:pt x="2" y="16"/>
                      </a:lnTo>
                      <a:lnTo>
                        <a:pt x="0" y="9"/>
                      </a:lnTo>
                      <a:lnTo>
                        <a:pt x="0" y="2"/>
                      </a:lnTo>
                      <a:lnTo>
                        <a:pt x="0" y="0"/>
                      </a:lnTo>
                      <a:lnTo>
                        <a:pt x="142" y="0"/>
                      </a:ln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45" name="iş1íḓe">
                  <a:extLst>
                    <a:ext uri="{FF2B5EF4-FFF2-40B4-BE49-F238E27FC236}">
                      <a16:creationId xmlns:a16="http://schemas.microsoft.com/office/drawing/2014/main" id="{4EB42022-D274-4AE8-9FC8-2BA312653C03}"/>
                    </a:ext>
                  </a:extLst>
                </p:cNvPr>
                <p:cNvSpPr/>
                <p:nvPr/>
              </p:nvSpPr>
              <p:spPr bwMode="auto">
                <a:xfrm>
                  <a:off x="4557" y="2135"/>
                  <a:ext cx="47" cy="20"/>
                </a:xfrm>
                <a:custGeom>
                  <a:avLst/>
                  <a:gdLst>
                    <a:gd name="T0" fmla="*/ 27 w 34"/>
                    <a:gd name="T1" fmla="*/ 15 h 15"/>
                    <a:gd name="T2" fmla="*/ 7 w 34"/>
                    <a:gd name="T3" fmla="*/ 15 h 15"/>
                    <a:gd name="T4" fmla="*/ 0 w 34"/>
                    <a:gd name="T5" fmla="*/ 8 h 15"/>
                    <a:gd name="T6" fmla="*/ 7 w 34"/>
                    <a:gd name="T7" fmla="*/ 0 h 15"/>
                    <a:gd name="T8" fmla="*/ 27 w 34"/>
                    <a:gd name="T9" fmla="*/ 0 h 15"/>
                    <a:gd name="T10" fmla="*/ 34 w 34"/>
                    <a:gd name="T11" fmla="*/ 8 h 15"/>
                    <a:gd name="T12" fmla="*/ 27 w 3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27" y="15"/>
                      </a:moveTo>
                      <a:cubicBezTo>
                        <a:pt x="7" y="15"/>
                        <a:pt x="7" y="15"/>
                        <a:pt x="7" y="15"/>
                      </a:cubicBezTo>
                      <a:cubicBezTo>
                        <a:pt x="3" y="15"/>
                        <a:pt x="0" y="12"/>
                        <a:pt x="0" y="8"/>
                      </a:cubicBezTo>
                      <a:cubicBezTo>
                        <a:pt x="0" y="4"/>
                        <a:pt x="3" y="0"/>
                        <a:pt x="7" y="0"/>
                      </a:cubicBezTo>
                      <a:cubicBezTo>
                        <a:pt x="27" y="0"/>
                        <a:pt x="27" y="0"/>
                        <a:pt x="27" y="0"/>
                      </a:cubicBezTo>
                      <a:cubicBezTo>
                        <a:pt x="31" y="0"/>
                        <a:pt x="34" y="4"/>
                        <a:pt x="34" y="8"/>
                      </a:cubicBezTo>
                      <a:cubicBezTo>
                        <a:pt x="34" y="12"/>
                        <a:pt x="31" y="15"/>
                        <a:pt x="27" y="15"/>
                      </a:cubicBezTo>
                      <a:close/>
                    </a:path>
                  </a:pathLst>
                </a:custGeom>
                <a:solidFill>
                  <a:srgbClr val="061D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46" name="ïşļîḍé">
                  <a:extLst>
                    <a:ext uri="{FF2B5EF4-FFF2-40B4-BE49-F238E27FC236}">
                      <a16:creationId xmlns:a16="http://schemas.microsoft.com/office/drawing/2014/main" id="{8B85675A-76A5-4C17-BB46-B55A4A4D86DF}"/>
                    </a:ext>
                  </a:extLst>
                </p:cNvPr>
                <p:cNvSpPr/>
                <p:nvPr/>
              </p:nvSpPr>
              <p:spPr bwMode="auto">
                <a:xfrm>
                  <a:off x="4461" y="2144"/>
                  <a:ext cx="164" cy="47"/>
                </a:xfrm>
                <a:custGeom>
                  <a:avLst/>
                  <a:gdLst>
                    <a:gd name="T0" fmla="*/ 119 w 119"/>
                    <a:gd name="T1" fmla="*/ 13 h 34"/>
                    <a:gd name="T2" fmla="*/ 119 w 119"/>
                    <a:gd name="T3" fmla="*/ 21 h 34"/>
                    <a:gd name="T4" fmla="*/ 111 w 119"/>
                    <a:gd name="T5" fmla="*/ 33 h 34"/>
                    <a:gd name="T6" fmla="*/ 106 w 119"/>
                    <a:gd name="T7" fmla="*/ 34 h 34"/>
                    <a:gd name="T8" fmla="*/ 13 w 119"/>
                    <a:gd name="T9" fmla="*/ 34 h 34"/>
                    <a:gd name="T10" fmla="*/ 10 w 119"/>
                    <a:gd name="T11" fmla="*/ 34 h 34"/>
                    <a:gd name="T12" fmla="*/ 0 w 119"/>
                    <a:gd name="T13" fmla="*/ 21 h 34"/>
                    <a:gd name="T14" fmla="*/ 0 w 119"/>
                    <a:gd name="T15" fmla="*/ 13 h 34"/>
                    <a:gd name="T16" fmla="*/ 13 w 119"/>
                    <a:gd name="T17" fmla="*/ 0 h 34"/>
                    <a:gd name="T18" fmla="*/ 106 w 119"/>
                    <a:gd name="T19" fmla="*/ 0 h 34"/>
                    <a:gd name="T20" fmla="*/ 119 w 119"/>
                    <a:gd name="T21"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34">
                      <a:moveTo>
                        <a:pt x="119" y="13"/>
                      </a:moveTo>
                      <a:cubicBezTo>
                        <a:pt x="119" y="21"/>
                        <a:pt x="119" y="21"/>
                        <a:pt x="119" y="21"/>
                      </a:cubicBezTo>
                      <a:cubicBezTo>
                        <a:pt x="119" y="27"/>
                        <a:pt x="115" y="31"/>
                        <a:pt x="111" y="33"/>
                      </a:cubicBezTo>
                      <a:cubicBezTo>
                        <a:pt x="109" y="34"/>
                        <a:pt x="108" y="34"/>
                        <a:pt x="106" y="34"/>
                      </a:cubicBezTo>
                      <a:cubicBezTo>
                        <a:pt x="13" y="34"/>
                        <a:pt x="13" y="34"/>
                        <a:pt x="13" y="34"/>
                      </a:cubicBezTo>
                      <a:cubicBezTo>
                        <a:pt x="12" y="34"/>
                        <a:pt x="11" y="34"/>
                        <a:pt x="10" y="34"/>
                      </a:cubicBezTo>
                      <a:cubicBezTo>
                        <a:pt x="5" y="33"/>
                        <a:pt x="0" y="28"/>
                        <a:pt x="0" y="21"/>
                      </a:cubicBezTo>
                      <a:cubicBezTo>
                        <a:pt x="0" y="13"/>
                        <a:pt x="0" y="13"/>
                        <a:pt x="0" y="13"/>
                      </a:cubicBezTo>
                      <a:cubicBezTo>
                        <a:pt x="0" y="6"/>
                        <a:pt x="6" y="0"/>
                        <a:pt x="13" y="0"/>
                      </a:cubicBezTo>
                      <a:cubicBezTo>
                        <a:pt x="106" y="0"/>
                        <a:pt x="106" y="0"/>
                        <a:pt x="106" y="0"/>
                      </a:cubicBezTo>
                      <a:cubicBezTo>
                        <a:pt x="113" y="0"/>
                        <a:pt x="119" y="6"/>
                        <a:pt x="119" y="13"/>
                      </a:cubicBezTo>
                      <a:close/>
                    </a:path>
                  </a:pathLst>
                </a:custGeom>
                <a:solidFill>
                  <a:srgbClr val="D938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47" name="îṩlïḓe">
                  <a:extLst>
                    <a:ext uri="{FF2B5EF4-FFF2-40B4-BE49-F238E27FC236}">
                      <a16:creationId xmlns:a16="http://schemas.microsoft.com/office/drawing/2014/main" id="{74AE6D09-4C7F-4DB4-B168-CC2EBC2CE432}"/>
                    </a:ext>
                  </a:extLst>
                </p:cNvPr>
                <p:cNvSpPr/>
                <p:nvPr/>
              </p:nvSpPr>
              <p:spPr bwMode="auto">
                <a:xfrm>
                  <a:off x="4476" y="2208"/>
                  <a:ext cx="136" cy="119"/>
                </a:xfrm>
                <a:custGeom>
                  <a:avLst/>
                  <a:gdLst>
                    <a:gd name="T0" fmla="*/ 136 w 136"/>
                    <a:gd name="T1" fmla="*/ 0 h 119"/>
                    <a:gd name="T2" fmla="*/ 133 w 136"/>
                    <a:gd name="T3" fmla="*/ 27 h 119"/>
                    <a:gd name="T4" fmla="*/ 129 w 136"/>
                    <a:gd name="T5" fmla="*/ 83 h 119"/>
                    <a:gd name="T6" fmla="*/ 127 w 136"/>
                    <a:gd name="T7" fmla="*/ 119 h 119"/>
                    <a:gd name="T8" fmla="*/ 10 w 136"/>
                    <a:gd name="T9" fmla="*/ 119 h 119"/>
                    <a:gd name="T10" fmla="*/ 7 w 136"/>
                    <a:gd name="T11" fmla="*/ 83 h 119"/>
                    <a:gd name="T12" fmla="*/ 3 w 136"/>
                    <a:gd name="T13" fmla="*/ 27 h 119"/>
                    <a:gd name="T14" fmla="*/ 0 w 136"/>
                    <a:gd name="T15" fmla="*/ 0 h 119"/>
                    <a:gd name="T16" fmla="*/ 136 w 136"/>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19">
                      <a:moveTo>
                        <a:pt x="136" y="0"/>
                      </a:moveTo>
                      <a:lnTo>
                        <a:pt x="133" y="27"/>
                      </a:lnTo>
                      <a:lnTo>
                        <a:pt x="129" y="83"/>
                      </a:lnTo>
                      <a:lnTo>
                        <a:pt x="127" y="119"/>
                      </a:lnTo>
                      <a:lnTo>
                        <a:pt x="10" y="119"/>
                      </a:lnTo>
                      <a:lnTo>
                        <a:pt x="7" y="83"/>
                      </a:lnTo>
                      <a:lnTo>
                        <a:pt x="3" y="27"/>
                      </a:lnTo>
                      <a:lnTo>
                        <a:pt x="0" y="0"/>
                      </a:lnTo>
                      <a:lnTo>
                        <a:pt x="136" y="0"/>
                      </a:lnTo>
                      <a:close/>
                    </a:path>
                  </a:pathLst>
                </a:custGeom>
                <a:solidFill>
                  <a:srgbClr val="4A8E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48" name="iśḻîďè">
                  <a:extLst>
                    <a:ext uri="{FF2B5EF4-FFF2-40B4-BE49-F238E27FC236}">
                      <a16:creationId xmlns:a16="http://schemas.microsoft.com/office/drawing/2014/main" id="{BD6FF77F-E504-460A-83B2-F1771B76A06C}"/>
                    </a:ext>
                  </a:extLst>
                </p:cNvPr>
                <p:cNvSpPr/>
                <p:nvPr/>
              </p:nvSpPr>
              <p:spPr bwMode="auto">
                <a:xfrm>
                  <a:off x="4053" y="1658"/>
                  <a:ext cx="816" cy="313"/>
                </a:xfrm>
                <a:custGeom>
                  <a:avLst/>
                  <a:gdLst>
                    <a:gd name="T0" fmla="*/ 594 w 594"/>
                    <a:gd name="T1" fmla="*/ 74 h 228"/>
                    <a:gd name="T2" fmla="*/ 593 w 594"/>
                    <a:gd name="T3" fmla="*/ 74 h 228"/>
                    <a:gd name="T4" fmla="*/ 401 w 594"/>
                    <a:gd name="T5" fmla="*/ 185 h 228"/>
                    <a:gd name="T6" fmla="*/ 329 w 594"/>
                    <a:gd name="T7" fmla="*/ 205 h 228"/>
                    <a:gd name="T8" fmla="*/ 260 w 594"/>
                    <a:gd name="T9" fmla="*/ 218 h 228"/>
                    <a:gd name="T10" fmla="*/ 118 w 594"/>
                    <a:gd name="T11" fmla="*/ 228 h 228"/>
                    <a:gd name="T12" fmla="*/ 5 w 594"/>
                    <a:gd name="T13" fmla="*/ 221 h 228"/>
                    <a:gd name="T14" fmla="*/ 13 w 594"/>
                    <a:gd name="T15" fmla="*/ 175 h 228"/>
                    <a:gd name="T16" fmla="*/ 5 w 594"/>
                    <a:gd name="T17" fmla="*/ 137 h 228"/>
                    <a:gd name="T18" fmla="*/ 255 w 594"/>
                    <a:gd name="T19" fmla="*/ 124 h 228"/>
                    <a:gd name="T20" fmla="*/ 308 w 594"/>
                    <a:gd name="T21" fmla="*/ 114 h 228"/>
                    <a:gd name="T22" fmla="*/ 383 w 594"/>
                    <a:gd name="T23" fmla="*/ 93 h 228"/>
                    <a:gd name="T24" fmla="*/ 573 w 594"/>
                    <a:gd name="T25" fmla="*/ 0 h 228"/>
                    <a:gd name="T26" fmla="*/ 525 w 594"/>
                    <a:gd name="T27" fmla="*/ 10 h 228"/>
                    <a:gd name="T28" fmla="*/ 594 w 594"/>
                    <a:gd name="T29" fmla="*/ 7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4" h="228">
                      <a:moveTo>
                        <a:pt x="594" y="74"/>
                      </a:moveTo>
                      <a:cubicBezTo>
                        <a:pt x="593" y="74"/>
                        <a:pt x="593" y="74"/>
                        <a:pt x="593" y="74"/>
                      </a:cubicBezTo>
                      <a:cubicBezTo>
                        <a:pt x="572" y="97"/>
                        <a:pt x="526" y="146"/>
                        <a:pt x="401" y="185"/>
                      </a:cubicBezTo>
                      <a:cubicBezTo>
                        <a:pt x="379" y="192"/>
                        <a:pt x="356" y="199"/>
                        <a:pt x="329" y="205"/>
                      </a:cubicBezTo>
                      <a:cubicBezTo>
                        <a:pt x="305" y="210"/>
                        <a:pt x="282" y="215"/>
                        <a:pt x="260" y="218"/>
                      </a:cubicBezTo>
                      <a:cubicBezTo>
                        <a:pt x="206" y="226"/>
                        <a:pt x="158" y="228"/>
                        <a:pt x="118" y="228"/>
                      </a:cubicBezTo>
                      <a:cubicBezTo>
                        <a:pt x="52" y="228"/>
                        <a:pt x="9" y="221"/>
                        <a:pt x="5" y="221"/>
                      </a:cubicBezTo>
                      <a:cubicBezTo>
                        <a:pt x="13" y="175"/>
                        <a:pt x="13" y="175"/>
                        <a:pt x="13" y="175"/>
                      </a:cubicBezTo>
                      <a:cubicBezTo>
                        <a:pt x="5" y="137"/>
                        <a:pt x="5" y="137"/>
                        <a:pt x="5" y="137"/>
                      </a:cubicBezTo>
                      <a:cubicBezTo>
                        <a:pt x="0" y="136"/>
                        <a:pt x="119" y="147"/>
                        <a:pt x="255" y="124"/>
                      </a:cubicBezTo>
                      <a:cubicBezTo>
                        <a:pt x="273" y="121"/>
                        <a:pt x="290" y="118"/>
                        <a:pt x="308" y="114"/>
                      </a:cubicBezTo>
                      <a:cubicBezTo>
                        <a:pt x="337" y="107"/>
                        <a:pt x="362" y="100"/>
                        <a:pt x="383" y="93"/>
                      </a:cubicBezTo>
                      <a:cubicBezTo>
                        <a:pt x="477" y="61"/>
                        <a:pt x="558" y="17"/>
                        <a:pt x="573" y="0"/>
                      </a:cubicBezTo>
                      <a:cubicBezTo>
                        <a:pt x="525" y="10"/>
                        <a:pt x="525" y="10"/>
                        <a:pt x="525" y="10"/>
                      </a:cubicBezTo>
                      <a:lnTo>
                        <a:pt x="594" y="74"/>
                      </a:ln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49" name="íṧ1íḋé">
                  <a:extLst>
                    <a:ext uri="{FF2B5EF4-FFF2-40B4-BE49-F238E27FC236}">
                      <a16:creationId xmlns:a16="http://schemas.microsoft.com/office/drawing/2014/main" id="{C2863996-ACBE-4BC9-A206-5976E8B578AB}"/>
                    </a:ext>
                  </a:extLst>
                </p:cNvPr>
                <p:cNvSpPr/>
                <p:nvPr/>
              </p:nvSpPr>
              <p:spPr bwMode="auto">
                <a:xfrm>
                  <a:off x="3811" y="1870"/>
                  <a:ext cx="166" cy="100"/>
                </a:xfrm>
                <a:custGeom>
                  <a:avLst/>
                  <a:gdLst>
                    <a:gd name="T0" fmla="*/ 121 w 121"/>
                    <a:gd name="T1" fmla="*/ 16 h 73"/>
                    <a:gd name="T2" fmla="*/ 121 w 121"/>
                    <a:gd name="T3" fmla="*/ 17 h 73"/>
                    <a:gd name="T4" fmla="*/ 113 w 121"/>
                    <a:gd name="T5" fmla="*/ 28 h 73"/>
                    <a:gd name="T6" fmla="*/ 69 w 121"/>
                    <a:gd name="T7" fmla="*/ 48 h 73"/>
                    <a:gd name="T8" fmla="*/ 19 w 121"/>
                    <a:gd name="T9" fmla="*/ 72 h 73"/>
                    <a:gd name="T10" fmla="*/ 11 w 121"/>
                    <a:gd name="T11" fmla="*/ 73 h 73"/>
                    <a:gd name="T12" fmla="*/ 1 w 121"/>
                    <a:gd name="T13" fmla="*/ 65 h 73"/>
                    <a:gd name="T14" fmla="*/ 0 w 121"/>
                    <a:gd name="T15" fmla="*/ 59 h 73"/>
                    <a:gd name="T16" fmla="*/ 8 w 121"/>
                    <a:gd name="T17" fmla="*/ 47 h 73"/>
                    <a:gd name="T18" fmla="*/ 26 w 121"/>
                    <a:gd name="T19" fmla="*/ 38 h 73"/>
                    <a:gd name="T20" fmla="*/ 44 w 121"/>
                    <a:gd name="T21" fmla="*/ 30 h 73"/>
                    <a:gd name="T22" fmla="*/ 89 w 121"/>
                    <a:gd name="T23" fmla="*/ 9 h 73"/>
                    <a:gd name="T24" fmla="*/ 90 w 121"/>
                    <a:gd name="T25" fmla="*/ 9 h 73"/>
                    <a:gd name="T26" fmla="*/ 102 w 121"/>
                    <a:gd name="T27" fmla="*/ 3 h 73"/>
                    <a:gd name="T28" fmla="*/ 119 w 121"/>
                    <a:gd name="T29" fmla="*/ 8 h 73"/>
                    <a:gd name="T30" fmla="*/ 120 w 121"/>
                    <a:gd name="T31" fmla="*/ 10 h 73"/>
                    <a:gd name="T32" fmla="*/ 121 w 121"/>
                    <a:gd name="T33"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73">
                      <a:moveTo>
                        <a:pt x="121" y="16"/>
                      </a:moveTo>
                      <a:cubicBezTo>
                        <a:pt x="121" y="16"/>
                        <a:pt x="121" y="17"/>
                        <a:pt x="121" y="17"/>
                      </a:cubicBezTo>
                      <a:cubicBezTo>
                        <a:pt x="121" y="22"/>
                        <a:pt x="118" y="26"/>
                        <a:pt x="113" y="28"/>
                      </a:cubicBezTo>
                      <a:cubicBezTo>
                        <a:pt x="69" y="48"/>
                        <a:pt x="69" y="48"/>
                        <a:pt x="69" y="48"/>
                      </a:cubicBezTo>
                      <a:cubicBezTo>
                        <a:pt x="19" y="72"/>
                        <a:pt x="19" y="72"/>
                        <a:pt x="19" y="72"/>
                      </a:cubicBezTo>
                      <a:cubicBezTo>
                        <a:pt x="16" y="73"/>
                        <a:pt x="13" y="73"/>
                        <a:pt x="11" y="73"/>
                      </a:cubicBezTo>
                      <a:cubicBezTo>
                        <a:pt x="7" y="72"/>
                        <a:pt x="3" y="69"/>
                        <a:pt x="1" y="65"/>
                      </a:cubicBezTo>
                      <a:cubicBezTo>
                        <a:pt x="0" y="63"/>
                        <a:pt x="0" y="61"/>
                        <a:pt x="0" y="59"/>
                      </a:cubicBezTo>
                      <a:cubicBezTo>
                        <a:pt x="0" y="54"/>
                        <a:pt x="3" y="49"/>
                        <a:pt x="8" y="47"/>
                      </a:cubicBezTo>
                      <a:cubicBezTo>
                        <a:pt x="26" y="38"/>
                        <a:pt x="26" y="38"/>
                        <a:pt x="26" y="38"/>
                      </a:cubicBezTo>
                      <a:cubicBezTo>
                        <a:pt x="44" y="30"/>
                        <a:pt x="44" y="30"/>
                        <a:pt x="44" y="30"/>
                      </a:cubicBezTo>
                      <a:cubicBezTo>
                        <a:pt x="89" y="9"/>
                        <a:pt x="89" y="9"/>
                        <a:pt x="89" y="9"/>
                      </a:cubicBezTo>
                      <a:cubicBezTo>
                        <a:pt x="90" y="9"/>
                        <a:pt x="90" y="9"/>
                        <a:pt x="90" y="9"/>
                      </a:cubicBezTo>
                      <a:cubicBezTo>
                        <a:pt x="102" y="3"/>
                        <a:pt x="102" y="3"/>
                        <a:pt x="102" y="3"/>
                      </a:cubicBezTo>
                      <a:cubicBezTo>
                        <a:pt x="108" y="0"/>
                        <a:pt x="116" y="3"/>
                        <a:pt x="119" y="8"/>
                      </a:cubicBezTo>
                      <a:cubicBezTo>
                        <a:pt x="120" y="9"/>
                        <a:pt x="120" y="9"/>
                        <a:pt x="120" y="10"/>
                      </a:cubicBezTo>
                      <a:cubicBezTo>
                        <a:pt x="121" y="12"/>
                        <a:pt x="121" y="14"/>
                        <a:pt x="121" y="16"/>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50" name="ïśḷiḋè">
                  <a:extLst>
                    <a:ext uri="{FF2B5EF4-FFF2-40B4-BE49-F238E27FC236}">
                      <a16:creationId xmlns:a16="http://schemas.microsoft.com/office/drawing/2014/main" id="{FD367F82-A985-4116-B771-409EDE44D6E0}"/>
                    </a:ext>
                  </a:extLst>
                </p:cNvPr>
                <p:cNvSpPr/>
                <p:nvPr/>
              </p:nvSpPr>
              <p:spPr bwMode="auto">
                <a:xfrm>
                  <a:off x="3830" y="1926"/>
                  <a:ext cx="142" cy="92"/>
                </a:xfrm>
                <a:custGeom>
                  <a:avLst/>
                  <a:gdLst>
                    <a:gd name="T0" fmla="*/ 103 w 103"/>
                    <a:gd name="T1" fmla="*/ 16 h 67"/>
                    <a:gd name="T2" fmla="*/ 95 w 103"/>
                    <a:gd name="T3" fmla="*/ 28 h 67"/>
                    <a:gd name="T4" fmla="*/ 88 w 103"/>
                    <a:gd name="T5" fmla="*/ 32 h 67"/>
                    <a:gd name="T6" fmla="*/ 20 w 103"/>
                    <a:gd name="T7" fmla="*/ 63 h 67"/>
                    <a:gd name="T8" fmla="*/ 1 w 103"/>
                    <a:gd name="T9" fmla="*/ 57 h 67"/>
                    <a:gd name="T10" fmla="*/ 0 w 103"/>
                    <a:gd name="T11" fmla="*/ 51 h 67"/>
                    <a:gd name="T12" fmla="*/ 8 w 103"/>
                    <a:gd name="T13" fmla="*/ 38 h 67"/>
                    <a:gd name="T14" fmla="*/ 63 w 103"/>
                    <a:gd name="T15" fmla="*/ 13 h 67"/>
                    <a:gd name="T16" fmla="*/ 84 w 103"/>
                    <a:gd name="T17" fmla="*/ 3 h 67"/>
                    <a:gd name="T18" fmla="*/ 102 w 103"/>
                    <a:gd name="T19" fmla="*/ 10 h 67"/>
                    <a:gd name="T20" fmla="*/ 103 w 103"/>
                    <a:gd name="T21"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67">
                      <a:moveTo>
                        <a:pt x="103" y="16"/>
                      </a:moveTo>
                      <a:cubicBezTo>
                        <a:pt x="103" y="21"/>
                        <a:pt x="100" y="26"/>
                        <a:pt x="95" y="28"/>
                      </a:cubicBezTo>
                      <a:cubicBezTo>
                        <a:pt x="88" y="32"/>
                        <a:pt x="88" y="32"/>
                        <a:pt x="88" y="32"/>
                      </a:cubicBezTo>
                      <a:cubicBezTo>
                        <a:pt x="20" y="63"/>
                        <a:pt x="20" y="63"/>
                        <a:pt x="20" y="63"/>
                      </a:cubicBezTo>
                      <a:cubicBezTo>
                        <a:pt x="13" y="67"/>
                        <a:pt x="5" y="63"/>
                        <a:pt x="1" y="57"/>
                      </a:cubicBezTo>
                      <a:cubicBezTo>
                        <a:pt x="1" y="55"/>
                        <a:pt x="0" y="53"/>
                        <a:pt x="0" y="51"/>
                      </a:cubicBezTo>
                      <a:cubicBezTo>
                        <a:pt x="0" y="46"/>
                        <a:pt x="3" y="41"/>
                        <a:pt x="8" y="38"/>
                      </a:cubicBezTo>
                      <a:cubicBezTo>
                        <a:pt x="63" y="13"/>
                        <a:pt x="63" y="13"/>
                        <a:pt x="63" y="13"/>
                      </a:cubicBezTo>
                      <a:cubicBezTo>
                        <a:pt x="84" y="3"/>
                        <a:pt x="84" y="3"/>
                        <a:pt x="84" y="3"/>
                      </a:cubicBezTo>
                      <a:cubicBezTo>
                        <a:pt x="91" y="0"/>
                        <a:pt x="99" y="3"/>
                        <a:pt x="102" y="10"/>
                      </a:cubicBezTo>
                      <a:cubicBezTo>
                        <a:pt x="103" y="12"/>
                        <a:pt x="103" y="14"/>
                        <a:pt x="103" y="16"/>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51" name="íšľiḓè">
                  <a:extLst>
                    <a:ext uri="{FF2B5EF4-FFF2-40B4-BE49-F238E27FC236}">
                      <a16:creationId xmlns:a16="http://schemas.microsoft.com/office/drawing/2014/main" id="{13446AD3-D3FE-497D-BA91-4283EE6357FA}"/>
                    </a:ext>
                  </a:extLst>
                </p:cNvPr>
                <p:cNvSpPr/>
                <p:nvPr/>
              </p:nvSpPr>
              <p:spPr bwMode="auto">
                <a:xfrm>
                  <a:off x="3931" y="1928"/>
                  <a:ext cx="127" cy="89"/>
                </a:xfrm>
                <a:custGeom>
                  <a:avLst/>
                  <a:gdLst>
                    <a:gd name="T0" fmla="*/ 93 w 93"/>
                    <a:gd name="T1" fmla="*/ 16 h 65"/>
                    <a:gd name="T2" fmla="*/ 92 w 93"/>
                    <a:gd name="T3" fmla="*/ 21 h 65"/>
                    <a:gd name="T4" fmla="*/ 85 w 93"/>
                    <a:gd name="T5" fmla="*/ 28 h 65"/>
                    <a:gd name="T6" fmla="*/ 19 w 93"/>
                    <a:gd name="T7" fmla="*/ 61 h 65"/>
                    <a:gd name="T8" fmla="*/ 1 w 93"/>
                    <a:gd name="T9" fmla="*/ 55 h 65"/>
                    <a:gd name="T10" fmla="*/ 0 w 93"/>
                    <a:gd name="T11" fmla="*/ 49 h 65"/>
                    <a:gd name="T12" fmla="*/ 8 w 93"/>
                    <a:gd name="T13" fmla="*/ 36 h 65"/>
                    <a:gd name="T14" fmla="*/ 46 w 93"/>
                    <a:gd name="T15" fmla="*/ 16 h 65"/>
                    <a:gd name="T16" fmla="*/ 73 w 93"/>
                    <a:gd name="T17" fmla="*/ 3 h 65"/>
                    <a:gd name="T18" fmla="*/ 92 w 93"/>
                    <a:gd name="T19" fmla="*/ 10 h 65"/>
                    <a:gd name="T20" fmla="*/ 93 w 93"/>
                    <a:gd name="T21"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65">
                      <a:moveTo>
                        <a:pt x="93" y="16"/>
                      </a:moveTo>
                      <a:cubicBezTo>
                        <a:pt x="93" y="17"/>
                        <a:pt x="93" y="19"/>
                        <a:pt x="92" y="21"/>
                      </a:cubicBezTo>
                      <a:cubicBezTo>
                        <a:pt x="91" y="24"/>
                        <a:pt x="88" y="27"/>
                        <a:pt x="85" y="28"/>
                      </a:cubicBezTo>
                      <a:cubicBezTo>
                        <a:pt x="19" y="61"/>
                        <a:pt x="19" y="61"/>
                        <a:pt x="19" y="61"/>
                      </a:cubicBezTo>
                      <a:cubicBezTo>
                        <a:pt x="13" y="65"/>
                        <a:pt x="4" y="62"/>
                        <a:pt x="1" y="55"/>
                      </a:cubicBezTo>
                      <a:cubicBezTo>
                        <a:pt x="0" y="53"/>
                        <a:pt x="0" y="51"/>
                        <a:pt x="0" y="49"/>
                      </a:cubicBezTo>
                      <a:cubicBezTo>
                        <a:pt x="0" y="44"/>
                        <a:pt x="3" y="39"/>
                        <a:pt x="8" y="36"/>
                      </a:cubicBezTo>
                      <a:cubicBezTo>
                        <a:pt x="46" y="16"/>
                        <a:pt x="46" y="16"/>
                        <a:pt x="46" y="16"/>
                      </a:cubicBezTo>
                      <a:cubicBezTo>
                        <a:pt x="73" y="3"/>
                        <a:pt x="73" y="3"/>
                        <a:pt x="73" y="3"/>
                      </a:cubicBezTo>
                      <a:cubicBezTo>
                        <a:pt x="80" y="0"/>
                        <a:pt x="89" y="3"/>
                        <a:pt x="92" y="10"/>
                      </a:cubicBezTo>
                      <a:cubicBezTo>
                        <a:pt x="93" y="12"/>
                        <a:pt x="93" y="14"/>
                        <a:pt x="93" y="16"/>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52" name="íṩlîḑé">
                  <a:extLst>
                    <a:ext uri="{FF2B5EF4-FFF2-40B4-BE49-F238E27FC236}">
                      <a16:creationId xmlns:a16="http://schemas.microsoft.com/office/drawing/2014/main" id="{1EE47764-9B59-4B8F-82B4-22ACA9C1A0EC}"/>
                    </a:ext>
                  </a:extLst>
                </p:cNvPr>
                <p:cNvSpPr/>
                <p:nvPr/>
              </p:nvSpPr>
              <p:spPr bwMode="auto">
                <a:xfrm>
                  <a:off x="3852" y="1840"/>
                  <a:ext cx="235" cy="167"/>
                </a:xfrm>
                <a:custGeom>
                  <a:avLst/>
                  <a:gdLst>
                    <a:gd name="T0" fmla="*/ 168 w 171"/>
                    <a:gd name="T1" fmla="*/ 80 h 122"/>
                    <a:gd name="T2" fmla="*/ 107 w 171"/>
                    <a:gd name="T3" fmla="*/ 117 h 122"/>
                    <a:gd name="T4" fmla="*/ 82 w 171"/>
                    <a:gd name="T5" fmla="*/ 117 h 122"/>
                    <a:gd name="T6" fmla="*/ 65 w 171"/>
                    <a:gd name="T7" fmla="*/ 107 h 122"/>
                    <a:gd name="T8" fmla="*/ 54 w 171"/>
                    <a:gd name="T9" fmla="*/ 102 h 122"/>
                    <a:gd name="T10" fmla="*/ 59 w 171"/>
                    <a:gd name="T11" fmla="*/ 93 h 122"/>
                    <a:gd name="T12" fmla="*/ 34 w 171"/>
                    <a:gd name="T13" fmla="*/ 74 h 122"/>
                    <a:gd name="T14" fmla="*/ 26 w 171"/>
                    <a:gd name="T15" fmla="*/ 68 h 122"/>
                    <a:gd name="T16" fmla="*/ 1 w 171"/>
                    <a:gd name="T17" fmla="*/ 50 h 122"/>
                    <a:gd name="T18" fmla="*/ 0 w 171"/>
                    <a:gd name="T19" fmla="*/ 49 h 122"/>
                    <a:gd name="T20" fmla="*/ 20 w 171"/>
                    <a:gd name="T21" fmla="*/ 33 h 122"/>
                    <a:gd name="T22" fmla="*/ 26 w 171"/>
                    <a:gd name="T23" fmla="*/ 29 h 122"/>
                    <a:gd name="T24" fmla="*/ 56 w 171"/>
                    <a:gd name="T25" fmla="*/ 9 h 122"/>
                    <a:gd name="T26" fmla="*/ 95 w 171"/>
                    <a:gd name="T27" fmla="*/ 1 h 122"/>
                    <a:gd name="T28" fmla="*/ 95 w 171"/>
                    <a:gd name="T29" fmla="*/ 1 h 122"/>
                    <a:gd name="T30" fmla="*/ 125 w 171"/>
                    <a:gd name="T31" fmla="*/ 1 h 122"/>
                    <a:gd name="T32" fmla="*/ 170 w 171"/>
                    <a:gd name="T33" fmla="*/ 6 h 122"/>
                    <a:gd name="T34" fmla="*/ 168 w 171"/>
                    <a:gd name="T35" fmla="*/ 8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22">
                      <a:moveTo>
                        <a:pt x="168" y="80"/>
                      </a:moveTo>
                      <a:cubicBezTo>
                        <a:pt x="158" y="86"/>
                        <a:pt x="115" y="114"/>
                        <a:pt x="107" y="117"/>
                      </a:cubicBezTo>
                      <a:cubicBezTo>
                        <a:pt x="96" y="122"/>
                        <a:pt x="91" y="115"/>
                        <a:pt x="82" y="117"/>
                      </a:cubicBezTo>
                      <a:cubicBezTo>
                        <a:pt x="57" y="120"/>
                        <a:pt x="70" y="109"/>
                        <a:pt x="65" y="107"/>
                      </a:cubicBezTo>
                      <a:cubicBezTo>
                        <a:pt x="63" y="106"/>
                        <a:pt x="54" y="102"/>
                        <a:pt x="54" y="102"/>
                      </a:cubicBezTo>
                      <a:cubicBezTo>
                        <a:pt x="59" y="93"/>
                        <a:pt x="59" y="93"/>
                        <a:pt x="59" y="93"/>
                      </a:cubicBezTo>
                      <a:cubicBezTo>
                        <a:pt x="34" y="74"/>
                        <a:pt x="34" y="74"/>
                        <a:pt x="34" y="74"/>
                      </a:cubicBezTo>
                      <a:cubicBezTo>
                        <a:pt x="26" y="68"/>
                        <a:pt x="26" y="68"/>
                        <a:pt x="26" y="68"/>
                      </a:cubicBezTo>
                      <a:cubicBezTo>
                        <a:pt x="1" y="50"/>
                        <a:pt x="1" y="50"/>
                        <a:pt x="1" y="50"/>
                      </a:cubicBezTo>
                      <a:cubicBezTo>
                        <a:pt x="0" y="49"/>
                        <a:pt x="0" y="49"/>
                        <a:pt x="0" y="49"/>
                      </a:cubicBezTo>
                      <a:cubicBezTo>
                        <a:pt x="0" y="49"/>
                        <a:pt x="10" y="42"/>
                        <a:pt x="20" y="33"/>
                      </a:cubicBezTo>
                      <a:cubicBezTo>
                        <a:pt x="22" y="32"/>
                        <a:pt x="24" y="30"/>
                        <a:pt x="26" y="29"/>
                      </a:cubicBezTo>
                      <a:cubicBezTo>
                        <a:pt x="38" y="20"/>
                        <a:pt x="50" y="12"/>
                        <a:pt x="56" y="9"/>
                      </a:cubicBezTo>
                      <a:cubicBezTo>
                        <a:pt x="68" y="5"/>
                        <a:pt x="81" y="2"/>
                        <a:pt x="95" y="1"/>
                      </a:cubicBezTo>
                      <a:cubicBezTo>
                        <a:pt x="95" y="1"/>
                        <a:pt x="95" y="1"/>
                        <a:pt x="95" y="1"/>
                      </a:cubicBezTo>
                      <a:cubicBezTo>
                        <a:pt x="105" y="0"/>
                        <a:pt x="115" y="0"/>
                        <a:pt x="125" y="1"/>
                      </a:cubicBezTo>
                      <a:cubicBezTo>
                        <a:pt x="170" y="6"/>
                        <a:pt x="170" y="6"/>
                        <a:pt x="170" y="6"/>
                      </a:cubicBezTo>
                      <a:cubicBezTo>
                        <a:pt x="170" y="6"/>
                        <a:pt x="171" y="79"/>
                        <a:pt x="168" y="80"/>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53" name="íSliḑe">
                  <a:extLst>
                    <a:ext uri="{FF2B5EF4-FFF2-40B4-BE49-F238E27FC236}">
                      <a16:creationId xmlns:a16="http://schemas.microsoft.com/office/drawing/2014/main" id="{FB4F1EB5-EF0F-4935-8BC6-D294D8AECA93}"/>
                    </a:ext>
                  </a:extLst>
                </p:cNvPr>
                <p:cNvSpPr/>
                <p:nvPr/>
              </p:nvSpPr>
              <p:spPr bwMode="auto">
                <a:xfrm>
                  <a:off x="4403" y="1786"/>
                  <a:ext cx="201" cy="172"/>
                </a:xfrm>
                <a:custGeom>
                  <a:avLst/>
                  <a:gdLst>
                    <a:gd name="T0" fmla="*/ 146 w 146"/>
                    <a:gd name="T1" fmla="*/ 92 h 125"/>
                    <a:gd name="T2" fmla="*/ 74 w 146"/>
                    <a:gd name="T3" fmla="*/ 112 h 125"/>
                    <a:gd name="T4" fmla="*/ 5 w 146"/>
                    <a:gd name="T5" fmla="*/ 125 h 125"/>
                    <a:gd name="T6" fmla="*/ 0 w 146"/>
                    <a:gd name="T7" fmla="*/ 31 h 125"/>
                    <a:gd name="T8" fmla="*/ 53 w 146"/>
                    <a:gd name="T9" fmla="*/ 21 h 125"/>
                    <a:gd name="T10" fmla="*/ 128 w 146"/>
                    <a:gd name="T11" fmla="*/ 0 h 125"/>
                    <a:gd name="T12" fmla="*/ 146 w 146"/>
                    <a:gd name="T13" fmla="*/ 92 h 125"/>
                  </a:gdLst>
                  <a:ahLst/>
                  <a:cxnLst>
                    <a:cxn ang="0">
                      <a:pos x="T0" y="T1"/>
                    </a:cxn>
                    <a:cxn ang="0">
                      <a:pos x="T2" y="T3"/>
                    </a:cxn>
                    <a:cxn ang="0">
                      <a:pos x="T4" y="T5"/>
                    </a:cxn>
                    <a:cxn ang="0">
                      <a:pos x="T6" y="T7"/>
                    </a:cxn>
                    <a:cxn ang="0">
                      <a:pos x="T8" y="T9"/>
                    </a:cxn>
                    <a:cxn ang="0">
                      <a:pos x="T10" y="T11"/>
                    </a:cxn>
                    <a:cxn ang="0">
                      <a:pos x="T12" y="T13"/>
                    </a:cxn>
                  </a:cxnLst>
                  <a:rect l="0" t="0" r="r" b="b"/>
                  <a:pathLst>
                    <a:path w="146" h="125">
                      <a:moveTo>
                        <a:pt x="146" y="92"/>
                      </a:moveTo>
                      <a:cubicBezTo>
                        <a:pt x="124" y="99"/>
                        <a:pt x="101" y="106"/>
                        <a:pt x="74" y="112"/>
                      </a:cubicBezTo>
                      <a:cubicBezTo>
                        <a:pt x="50" y="117"/>
                        <a:pt x="27" y="122"/>
                        <a:pt x="5" y="125"/>
                      </a:cubicBezTo>
                      <a:cubicBezTo>
                        <a:pt x="3" y="102"/>
                        <a:pt x="1" y="44"/>
                        <a:pt x="0" y="31"/>
                      </a:cubicBezTo>
                      <a:cubicBezTo>
                        <a:pt x="18" y="28"/>
                        <a:pt x="35" y="25"/>
                        <a:pt x="53" y="21"/>
                      </a:cubicBezTo>
                      <a:cubicBezTo>
                        <a:pt x="82" y="14"/>
                        <a:pt x="107" y="7"/>
                        <a:pt x="128" y="0"/>
                      </a:cubicBezTo>
                      <a:lnTo>
                        <a:pt x="146" y="92"/>
                      </a:lnTo>
                      <a:close/>
                    </a:path>
                  </a:pathLst>
                </a:custGeom>
                <a:solidFill>
                  <a:srgbClr val="CD8F7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54" name="ïṥ1ïďê">
                  <a:extLst>
                    <a:ext uri="{FF2B5EF4-FFF2-40B4-BE49-F238E27FC236}">
                      <a16:creationId xmlns:a16="http://schemas.microsoft.com/office/drawing/2014/main" id="{EC267756-B916-4D13-953D-C70AC4DE7407}"/>
                    </a:ext>
                  </a:extLst>
                </p:cNvPr>
                <p:cNvSpPr/>
                <p:nvPr/>
              </p:nvSpPr>
              <p:spPr bwMode="auto">
                <a:xfrm>
                  <a:off x="4651" y="1037"/>
                  <a:ext cx="621" cy="657"/>
                </a:xfrm>
                <a:custGeom>
                  <a:avLst/>
                  <a:gdLst>
                    <a:gd name="T0" fmla="*/ 268 w 452"/>
                    <a:gd name="T1" fmla="*/ 465 h 479"/>
                    <a:gd name="T2" fmla="*/ 259 w 452"/>
                    <a:gd name="T3" fmla="*/ 466 h 479"/>
                    <a:gd name="T4" fmla="*/ 40 w 452"/>
                    <a:gd name="T5" fmla="*/ 301 h 479"/>
                    <a:gd name="T6" fmla="*/ 0 w 452"/>
                    <a:gd name="T7" fmla="*/ 65 h 479"/>
                    <a:gd name="T8" fmla="*/ 139 w 452"/>
                    <a:gd name="T9" fmla="*/ 40 h 479"/>
                    <a:gd name="T10" fmla="*/ 396 w 452"/>
                    <a:gd name="T11" fmla="*/ 0 h 479"/>
                    <a:gd name="T12" fmla="*/ 433 w 452"/>
                    <a:gd name="T13" fmla="*/ 311 h 479"/>
                    <a:gd name="T14" fmla="*/ 268 w 452"/>
                    <a:gd name="T15" fmla="*/ 465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479">
                      <a:moveTo>
                        <a:pt x="268" y="465"/>
                      </a:moveTo>
                      <a:cubicBezTo>
                        <a:pt x="265" y="465"/>
                        <a:pt x="262" y="466"/>
                        <a:pt x="259" y="466"/>
                      </a:cubicBezTo>
                      <a:cubicBezTo>
                        <a:pt x="155" y="479"/>
                        <a:pt x="58" y="407"/>
                        <a:pt x="40" y="301"/>
                      </a:cubicBezTo>
                      <a:cubicBezTo>
                        <a:pt x="0" y="65"/>
                        <a:pt x="0" y="65"/>
                        <a:pt x="0" y="65"/>
                      </a:cubicBezTo>
                      <a:cubicBezTo>
                        <a:pt x="139" y="40"/>
                        <a:pt x="139" y="40"/>
                        <a:pt x="139" y="40"/>
                      </a:cubicBezTo>
                      <a:cubicBezTo>
                        <a:pt x="396" y="0"/>
                        <a:pt x="396" y="0"/>
                        <a:pt x="396" y="0"/>
                      </a:cubicBezTo>
                      <a:cubicBezTo>
                        <a:pt x="433" y="311"/>
                        <a:pt x="433" y="311"/>
                        <a:pt x="433" y="311"/>
                      </a:cubicBezTo>
                      <a:cubicBezTo>
                        <a:pt x="452" y="420"/>
                        <a:pt x="375" y="446"/>
                        <a:pt x="268" y="465"/>
                      </a:cubicBezTo>
                      <a:close/>
                    </a:path>
                  </a:pathLst>
                </a:custGeom>
                <a:solidFill>
                  <a:srgbClr val="723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55" name="iṥḷiḓe">
                  <a:extLst>
                    <a:ext uri="{FF2B5EF4-FFF2-40B4-BE49-F238E27FC236}">
                      <a16:creationId xmlns:a16="http://schemas.microsoft.com/office/drawing/2014/main" id="{BF664D39-52C4-486B-9F1E-58B7E94E8593}"/>
                    </a:ext>
                  </a:extLst>
                </p:cNvPr>
                <p:cNvSpPr/>
                <p:nvPr/>
              </p:nvSpPr>
              <p:spPr bwMode="auto">
                <a:xfrm>
                  <a:off x="4651" y="1092"/>
                  <a:ext cx="515" cy="602"/>
                </a:xfrm>
                <a:custGeom>
                  <a:avLst/>
                  <a:gdLst>
                    <a:gd name="T0" fmla="*/ 356 w 375"/>
                    <a:gd name="T1" fmla="*/ 335 h 439"/>
                    <a:gd name="T2" fmla="*/ 259 w 375"/>
                    <a:gd name="T3" fmla="*/ 426 h 439"/>
                    <a:gd name="T4" fmla="*/ 40 w 375"/>
                    <a:gd name="T5" fmla="*/ 261 h 439"/>
                    <a:gd name="T6" fmla="*/ 0 w 375"/>
                    <a:gd name="T7" fmla="*/ 25 h 439"/>
                    <a:gd name="T8" fmla="*/ 139 w 375"/>
                    <a:gd name="T9" fmla="*/ 0 h 439"/>
                    <a:gd name="T10" fmla="*/ 328 w 375"/>
                    <a:gd name="T11" fmla="*/ 82 h 439"/>
                    <a:gd name="T12" fmla="*/ 356 w 375"/>
                    <a:gd name="T13" fmla="*/ 335 h 439"/>
                  </a:gdLst>
                  <a:ahLst/>
                  <a:cxnLst>
                    <a:cxn ang="0">
                      <a:pos x="T0" y="T1"/>
                    </a:cxn>
                    <a:cxn ang="0">
                      <a:pos x="T2" y="T3"/>
                    </a:cxn>
                    <a:cxn ang="0">
                      <a:pos x="T4" y="T5"/>
                    </a:cxn>
                    <a:cxn ang="0">
                      <a:pos x="T6" y="T7"/>
                    </a:cxn>
                    <a:cxn ang="0">
                      <a:pos x="T8" y="T9"/>
                    </a:cxn>
                    <a:cxn ang="0">
                      <a:pos x="T10" y="T11"/>
                    </a:cxn>
                    <a:cxn ang="0">
                      <a:pos x="T12" y="T13"/>
                    </a:cxn>
                  </a:cxnLst>
                  <a:rect l="0" t="0" r="r" b="b"/>
                  <a:pathLst>
                    <a:path w="375" h="439">
                      <a:moveTo>
                        <a:pt x="356" y="335"/>
                      </a:moveTo>
                      <a:cubicBezTo>
                        <a:pt x="348" y="372"/>
                        <a:pt x="308" y="405"/>
                        <a:pt x="259" y="426"/>
                      </a:cubicBezTo>
                      <a:cubicBezTo>
                        <a:pt x="155" y="439"/>
                        <a:pt x="58" y="367"/>
                        <a:pt x="40" y="261"/>
                      </a:cubicBezTo>
                      <a:cubicBezTo>
                        <a:pt x="0" y="25"/>
                        <a:pt x="0" y="25"/>
                        <a:pt x="0" y="25"/>
                      </a:cubicBezTo>
                      <a:cubicBezTo>
                        <a:pt x="139" y="0"/>
                        <a:pt x="139" y="0"/>
                        <a:pt x="139" y="0"/>
                      </a:cubicBezTo>
                      <a:cubicBezTo>
                        <a:pt x="227" y="22"/>
                        <a:pt x="322" y="71"/>
                        <a:pt x="328" y="82"/>
                      </a:cubicBezTo>
                      <a:cubicBezTo>
                        <a:pt x="331" y="87"/>
                        <a:pt x="375" y="234"/>
                        <a:pt x="356" y="335"/>
                      </a:cubicBezTo>
                      <a:close/>
                    </a:path>
                  </a:pathLst>
                </a:custGeom>
                <a:solidFill>
                  <a:srgbClr val="591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56" name="ïś1ïḑê">
                  <a:extLst>
                    <a:ext uri="{FF2B5EF4-FFF2-40B4-BE49-F238E27FC236}">
                      <a16:creationId xmlns:a16="http://schemas.microsoft.com/office/drawing/2014/main" id="{6303351C-F4F8-4C56-811D-7F741517DBDD}"/>
                    </a:ext>
                  </a:extLst>
                </p:cNvPr>
                <p:cNvSpPr/>
                <p:nvPr/>
              </p:nvSpPr>
              <p:spPr bwMode="auto">
                <a:xfrm>
                  <a:off x="4919" y="1269"/>
                  <a:ext cx="148" cy="315"/>
                </a:xfrm>
                <a:custGeom>
                  <a:avLst/>
                  <a:gdLst>
                    <a:gd name="T0" fmla="*/ 45 w 108"/>
                    <a:gd name="T1" fmla="*/ 230 h 230"/>
                    <a:gd name="T2" fmla="*/ 64 w 108"/>
                    <a:gd name="T3" fmla="*/ 230 h 230"/>
                    <a:gd name="T4" fmla="*/ 108 w 108"/>
                    <a:gd name="T5" fmla="*/ 185 h 230"/>
                    <a:gd name="T6" fmla="*/ 93 w 108"/>
                    <a:gd name="T7" fmla="*/ 40 h 230"/>
                    <a:gd name="T8" fmla="*/ 64 w 108"/>
                    <a:gd name="T9" fmla="*/ 0 h 230"/>
                    <a:gd name="T10" fmla="*/ 45 w 108"/>
                    <a:gd name="T11" fmla="*/ 0 h 230"/>
                    <a:gd name="T12" fmla="*/ 0 w 108"/>
                    <a:gd name="T13" fmla="*/ 45 h 230"/>
                    <a:gd name="T14" fmla="*/ 0 w 108"/>
                    <a:gd name="T15" fmla="*/ 185 h 230"/>
                    <a:gd name="T16" fmla="*/ 45 w 108"/>
                    <a:gd name="T17"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30">
                      <a:moveTo>
                        <a:pt x="45" y="230"/>
                      </a:moveTo>
                      <a:cubicBezTo>
                        <a:pt x="64" y="230"/>
                        <a:pt x="64" y="230"/>
                        <a:pt x="64" y="230"/>
                      </a:cubicBezTo>
                      <a:cubicBezTo>
                        <a:pt x="88" y="230"/>
                        <a:pt x="108" y="210"/>
                        <a:pt x="108" y="185"/>
                      </a:cubicBezTo>
                      <a:cubicBezTo>
                        <a:pt x="93" y="40"/>
                        <a:pt x="93" y="40"/>
                        <a:pt x="93" y="40"/>
                      </a:cubicBezTo>
                      <a:cubicBezTo>
                        <a:pt x="93" y="15"/>
                        <a:pt x="88" y="0"/>
                        <a:pt x="64" y="0"/>
                      </a:cubicBezTo>
                      <a:cubicBezTo>
                        <a:pt x="45" y="0"/>
                        <a:pt x="45" y="0"/>
                        <a:pt x="45" y="0"/>
                      </a:cubicBezTo>
                      <a:cubicBezTo>
                        <a:pt x="20" y="0"/>
                        <a:pt x="0" y="20"/>
                        <a:pt x="0" y="45"/>
                      </a:cubicBezTo>
                      <a:cubicBezTo>
                        <a:pt x="0" y="185"/>
                        <a:pt x="0" y="185"/>
                        <a:pt x="0" y="185"/>
                      </a:cubicBezTo>
                      <a:cubicBezTo>
                        <a:pt x="0" y="210"/>
                        <a:pt x="20" y="230"/>
                        <a:pt x="45" y="230"/>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57" name="îSļîḋè">
                  <a:extLst>
                    <a:ext uri="{FF2B5EF4-FFF2-40B4-BE49-F238E27FC236}">
                      <a16:creationId xmlns:a16="http://schemas.microsoft.com/office/drawing/2014/main" id="{96B1C876-A165-4574-88E7-9F8BFDF13417}"/>
                    </a:ext>
                  </a:extLst>
                </p:cNvPr>
                <p:cNvSpPr/>
                <p:nvPr/>
              </p:nvSpPr>
              <p:spPr bwMode="auto">
                <a:xfrm>
                  <a:off x="4623" y="802"/>
                  <a:ext cx="576" cy="469"/>
                </a:xfrm>
                <a:custGeom>
                  <a:avLst/>
                  <a:gdLst>
                    <a:gd name="T0" fmla="*/ 16 w 419"/>
                    <a:gd name="T1" fmla="*/ 269 h 342"/>
                    <a:gd name="T2" fmla="*/ 35 w 419"/>
                    <a:gd name="T3" fmla="*/ 316 h 342"/>
                    <a:gd name="T4" fmla="*/ 25 w 419"/>
                    <a:gd name="T5" fmla="*/ 282 h 342"/>
                    <a:gd name="T6" fmla="*/ 56 w 419"/>
                    <a:gd name="T7" fmla="*/ 279 h 342"/>
                    <a:gd name="T8" fmla="*/ 154 w 419"/>
                    <a:gd name="T9" fmla="*/ 230 h 342"/>
                    <a:gd name="T10" fmla="*/ 254 w 419"/>
                    <a:gd name="T11" fmla="*/ 181 h 342"/>
                    <a:gd name="T12" fmla="*/ 287 w 419"/>
                    <a:gd name="T13" fmla="*/ 181 h 342"/>
                    <a:gd name="T14" fmla="*/ 312 w 419"/>
                    <a:gd name="T15" fmla="*/ 211 h 342"/>
                    <a:gd name="T16" fmla="*/ 370 w 419"/>
                    <a:gd name="T17" fmla="*/ 314 h 342"/>
                    <a:gd name="T18" fmla="*/ 379 w 419"/>
                    <a:gd name="T19" fmla="*/ 332 h 342"/>
                    <a:gd name="T20" fmla="*/ 385 w 419"/>
                    <a:gd name="T21" fmla="*/ 341 h 342"/>
                    <a:gd name="T22" fmla="*/ 404 w 419"/>
                    <a:gd name="T23" fmla="*/ 288 h 342"/>
                    <a:gd name="T24" fmla="*/ 418 w 419"/>
                    <a:gd name="T25" fmla="*/ 208 h 342"/>
                    <a:gd name="T26" fmla="*/ 404 w 419"/>
                    <a:gd name="T27" fmla="*/ 133 h 342"/>
                    <a:gd name="T28" fmla="*/ 290 w 419"/>
                    <a:gd name="T29" fmla="*/ 22 h 342"/>
                    <a:gd name="T30" fmla="*/ 121 w 419"/>
                    <a:gd name="T31" fmla="*/ 26 h 342"/>
                    <a:gd name="T32" fmla="*/ 3 w 419"/>
                    <a:gd name="T33" fmla="*/ 164 h 342"/>
                    <a:gd name="T34" fmla="*/ 16 w 419"/>
                    <a:gd name="T35" fmla="*/ 26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9" h="342">
                      <a:moveTo>
                        <a:pt x="16" y="269"/>
                      </a:moveTo>
                      <a:cubicBezTo>
                        <a:pt x="22" y="285"/>
                        <a:pt x="28" y="300"/>
                        <a:pt x="35" y="316"/>
                      </a:cubicBezTo>
                      <a:cubicBezTo>
                        <a:pt x="37" y="320"/>
                        <a:pt x="22" y="280"/>
                        <a:pt x="25" y="282"/>
                      </a:cubicBezTo>
                      <a:cubicBezTo>
                        <a:pt x="35" y="286"/>
                        <a:pt x="47" y="282"/>
                        <a:pt x="56" y="279"/>
                      </a:cubicBezTo>
                      <a:cubicBezTo>
                        <a:pt x="91" y="268"/>
                        <a:pt x="123" y="248"/>
                        <a:pt x="154" y="230"/>
                      </a:cubicBezTo>
                      <a:cubicBezTo>
                        <a:pt x="186" y="212"/>
                        <a:pt x="219" y="191"/>
                        <a:pt x="254" y="181"/>
                      </a:cubicBezTo>
                      <a:cubicBezTo>
                        <a:pt x="264" y="179"/>
                        <a:pt x="277" y="176"/>
                        <a:pt x="287" y="181"/>
                      </a:cubicBezTo>
                      <a:cubicBezTo>
                        <a:pt x="298" y="187"/>
                        <a:pt x="305" y="201"/>
                        <a:pt x="312" y="211"/>
                      </a:cubicBezTo>
                      <a:cubicBezTo>
                        <a:pt x="334" y="244"/>
                        <a:pt x="351" y="280"/>
                        <a:pt x="370" y="314"/>
                      </a:cubicBezTo>
                      <a:cubicBezTo>
                        <a:pt x="373" y="320"/>
                        <a:pt x="376" y="326"/>
                        <a:pt x="379" y="332"/>
                      </a:cubicBezTo>
                      <a:cubicBezTo>
                        <a:pt x="380" y="334"/>
                        <a:pt x="383" y="340"/>
                        <a:pt x="385" y="341"/>
                      </a:cubicBezTo>
                      <a:cubicBezTo>
                        <a:pt x="389" y="342"/>
                        <a:pt x="403" y="294"/>
                        <a:pt x="404" y="288"/>
                      </a:cubicBezTo>
                      <a:cubicBezTo>
                        <a:pt x="411" y="262"/>
                        <a:pt x="417" y="235"/>
                        <a:pt x="418" y="208"/>
                      </a:cubicBezTo>
                      <a:cubicBezTo>
                        <a:pt x="419" y="182"/>
                        <a:pt x="414" y="157"/>
                        <a:pt x="404" y="133"/>
                      </a:cubicBezTo>
                      <a:cubicBezTo>
                        <a:pt x="383" y="83"/>
                        <a:pt x="340" y="43"/>
                        <a:pt x="290" y="22"/>
                      </a:cubicBezTo>
                      <a:cubicBezTo>
                        <a:pt x="236" y="0"/>
                        <a:pt x="174" y="0"/>
                        <a:pt x="121" y="26"/>
                      </a:cubicBezTo>
                      <a:cubicBezTo>
                        <a:pt x="64" y="53"/>
                        <a:pt x="16" y="102"/>
                        <a:pt x="3" y="164"/>
                      </a:cubicBezTo>
                      <a:cubicBezTo>
                        <a:pt x="0" y="182"/>
                        <a:pt x="1" y="231"/>
                        <a:pt x="16" y="269"/>
                      </a:cubicBezTo>
                      <a:close/>
                    </a:path>
                  </a:pathLst>
                </a:custGeom>
                <a:solidFill>
                  <a:srgbClr val="723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58" name="iş1íďe">
                  <a:extLst>
                    <a:ext uri="{FF2B5EF4-FFF2-40B4-BE49-F238E27FC236}">
                      <a16:creationId xmlns:a16="http://schemas.microsoft.com/office/drawing/2014/main" id="{3B94D666-1E76-4721-A0A0-B988F0FD6EFE}"/>
                    </a:ext>
                  </a:extLst>
                </p:cNvPr>
                <p:cNvSpPr/>
                <p:nvPr/>
              </p:nvSpPr>
              <p:spPr bwMode="auto">
                <a:xfrm>
                  <a:off x="4998" y="1107"/>
                  <a:ext cx="101" cy="100"/>
                </a:xfrm>
                <a:custGeom>
                  <a:avLst/>
                  <a:gdLst>
                    <a:gd name="T0" fmla="*/ 0 w 73"/>
                    <a:gd name="T1" fmla="*/ 38 h 73"/>
                    <a:gd name="T2" fmla="*/ 3 w 73"/>
                    <a:gd name="T3" fmla="*/ 50 h 73"/>
                    <a:gd name="T4" fmla="*/ 12 w 73"/>
                    <a:gd name="T5" fmla="*/ 63 h 73"/>
                    <a:gd name="T6" fmla="*/ 37 w 73"/>
                    <a:gd name="T7" fmla="*/ 73 h 73"/>
                    <a:gd name="T8" fmla="*/ 58 w 73"/>
                    <a:gd name="T9" fmla="*/ 71 h 73"/>
                    <a:gd name="T10" fmla="*/ 73 w 73"/>
                    <a:gd name="T11" fmla="*/ 71 h 73"/>
                    <a:gd name="T12" fmla="*/ 71 w 73"/>
                    <a:gd name="T13" fmla="*/ 23 h 73"/>
                    <a:gd name="T14" fmla="*/ 71 w 73"/>
                    <a:gd name="T15" fmla="*/ 23 h 73"/>
                    <a:gd name="T16" fmla="*/ 71 w 73"/>
                    <a:gd name="T17" fmla="*/ 15 h 73"/>
                    <a:gd name="T18" fmla="*/ 70 w 73"/>
                    <a:gd name="T19" fmla="*/ 8 h 73"/>
                    <a:gd name="T20" fmla="*/ 70 w 73"/>
                    <a:gd name="T21" fmla="*/ 2 h 73"/>
                    <a:gd name="T22" fmla="*/ 70 w 73"/>
                    <a:gd name="T23" fmla="*/ 0 h 73"/>
                    <a:gd name="T24" fmla="*/ 70 w 73"/>
                    <a:gd name="T25" fmla="*/ 0 h 73"/>
                    <a:gd name="T26" fmla="*/ 33 w 73"/>
                    <a:gd name="T27" fmla="*/ 2 h 73"/>
                    <a:gd name="T28" fmla="*/ 10 w 73"/>
                    <a:gd name="T29" fmla="*/ 13 h 73"/>
                    <a:gd name="T30" fmla="*/ 2 w 73"/>
                    <a:gd name="T31" fmla="*/ 26 h 73"/>
                    <a:gd name="T32" fmla="*/ 0 w 73"/>
                    <a:gd name="T33"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73">
                      <a:moveTo>
                        <a:pt x="0" y="38"/>
                      </a:moveTo>
                      <a:cubicBezTo>
                        <a:pt x="0" y="43"/>
                        <a:pt x="1" y="47"/>
                        <a:pt x="3" y="50"/>
                      </a:cubicBezTo>
                      <a:cubicBezTo>
                        <a:pt x="5" y="55"/>
                        <a:pt x="8" y="60"/>
                        <a:pt x="12" y="63"/>
                      </a:cubicBezTo>
                      <a:cubicBezTo>
                        <a:pt x="18" y="69"/>
                        <a:pt x="27" y="73"/>
                        <a:pt x="37" y="73"/>
                      </a:cubicBezTo>
                      <a:cubicBezTo>
                        <a:pt x="58" y="71"/>
                        <a:pt x="58" y="71"/>
                        <a:pt x="58" y="71"/>
                      </a:cubicBezTo>
                      <a:cubicBezTo>
                        <a:pt x="73" y="71"/>
                        <a:pt x="73" y="71"/>
                        <a:pt x="73" y="71"/>
                      </a:cubicBezTo>
                      <a:cubicBezTo>
                        <a:pt x="71" y="23"/>
                        <a:pt x="71" y="23"/>
                        <a:pt x="71" y="23"/>
                      </a:cubicBezTo>
                      <a:cubicBezTo>
                        <a:pt x="71" y="23"/>
                        <a:pt x="71" y="23"/>
                        <a:pt x="71" y="23"/>
                      </a:cubicBezTo>
                      <a:cubicBezTo>
                        <a:pt x="71" y="15"/>
                        <a:pt x="71" y="15"/>
                        <a:pt x="71" y="15"/>
                      </a:cubicBezTo>
                      <a:cubicBezTo>
                        <a:pt x="70" y="8"/>
                        <a:pt x="70" y="8"/>
                        <a:pt x="70" y="8"/>
                      </a:cubicBezTo>
                      <a:cubicBezTo>
                        <a:pt x="70" y="2"/>
                        <a:pt x="70" y="2"/>
                        <a:pt x="70" y="2"/>
                      </a:cubicBezTo>
                      <a:cubicBezTo>
                        <a:pt x="70" y="0"/>
                        <a:pt x="70" y="0"/>
                        <a:pt x="70" y="0"/>
                      </a:cubicBezTo>
                      <a:cubicBezTo>
                        <a:pt x="70" y="0"/>
                        <a:pt x="70" y="0"/>
                        <a:pt x="70" y="0"/>
                      </a:cubicBezTo>
                      <a:cubicBezTo>
                        <a:pt x="33" y="2"/>
                        <a:pt x="33" y="2"/>
                        <a:pt x="33" y="2"/>
                      </a:cubicBezTo>
                      <a:cubicBezTo>
                        <a:pt x="24" y="3"/>
                        <a:pt x="16" y="7"/>
                        <a:pt x="10" y="13"/>
                      </a:cubicBezTo>
                      <a:cubicBezTo>
                        <a:pt x="6" y="16"/>
                        <a:pt x="3" y="21"/>
                        <a:pt x="2" y="26"/>
                      </a:cubicBezTo>
                      <a:cubicBezTo>
                        <a:pt x="0" y="30"/>
                        <a:pt x="0" y="34"/>
                        <a:pt x="0" y="38"/>
                      </a:cubicBezTo>
                      <a:close/>
                    </a:path>
                  </a:pathLst>
                </a:custGeom>
                <a:solidFill>
                  <a:srgbClr val="FFC4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59" name="íŝḷîḍê">
                  <a:extLst>
                    <a:ext uri="{FF2B5EF4-FFF2-40B4-BE49-F238E27FC236}">
                      <a16:creationId xmlns:a16="http://schemas.microsoft.com/office/drawing/2014/main" id="{B023EB99-9EBD-406C-9B85-79CA541AA746}"/>
                    </a:ext>
                  </a:extLst>
                </p:cNvPr>
                <p:cNvSpPr/>
                <p:nvPr/>
              </p:nvSpPr>
              <p:spPr bwMode="auto">
                <a:xfrm>
                  <a:off x="4652" y="899"/>
                  <a:ext cx="399" cy="560"/>
                </a:xfrm>
                <a:custGeom>
                  <a:avLst/>
                  <a:gdLst>
                    <a:gd name="T0" fmla="*/ 289 w 290"/>
                    <a:gd name="T1" fmla="*/ 337 h 408"/>
                    <a:gd name="T2" fmla="*/ 235 w 290"/>
                    <a:gd name="T3" fmla="*/ 393 h 408"/>
                    <a:gd name="T4" fmla="*/ 234 w 290"/>
                    <a:gd name="T5" fmla="*/ 393 h 408"/>
                    <a:gd name="T6" fmla="*/ 195 w 290"/>
                    <a:gd name="T7" fmla="*/ 405 h 408"/>
                    <a:gd name="T8" fmla="*/ 180 w 290"/>
                    <a:gd name="T9" fmla="*/ 407 h 408"/>
                    <a:gd name="T10" fmla="*/ 174 w 290"/>
                    <a:gd name="T11" fmla="*/ 408 h 408"/>
                    <a:gd name="T12" fmla="*/ 151 w 290"/>
                    <a:gd name="T13" fmla="*/ 407 h 408"/>
                    <a:gd name="T14" fmla="*/ 145 w 290"/>
                    <a:gd name="T15" fmla="*/ 407 h 408"/>
                    <a:gd name="T16" fmla="*/ 8 w 290"/>
                    <a:gd name="T17" fmla="*/ 279 h 408"/>
                    <a:gd name="T18" fmla="*/ 5 w 290"/>
                    <a:gd name="T19" fmla="*/ 257 h 408"/>
                    <a:gd name="T20" fmla="*/ 4 w 290"/>
                    <a:gd name="T21" fmla="*/ 246 h 408"/>
                    <a:gd name="T22" fmla="*/ 0 w 290"/>
                    <a:gd name="T23" fmla="*/ 169 h 408"/>
                    <a:gd name="T24" fmla="*/ 1 w 290"/>
                    <a:gd name="T25" fmla="*/ 136 h 408"/>
                    <a:gd name="T26" fmla="*/ 7 w 290"/>
                    <a:gd name="T27" fmla="*/ 111 h 408"/>
                    <a:gd name="T28" fmla="*/ 39 w 290"/>
                    <a:gd name="T29" fmla="*/ 55 h 408"/>
                    <a:gd name="T30" fmla="*/ 150 w 290"/>
                    <a:gd name="T31" fmla="*/ 2 h 408"/>
                    <a:gd name="T32" fmla="*/ 242 w 290"/>
                    <a:gd name="T33" fmla="*/ 24 h 408"/>
                    <a:gd name="T34" fmla="*/ 253 w 290"/>
                    <a:gd name="T35" fmla="*/ 32 h 408"/>
                    <a:gd name="T36" fmla="*/ 283 w 290"/>
                    <a:gd name="T37" fmla="*/ 80 h 408"/>
                    <a:gd name="T38" fmla="*/ 289 w 290"/>
                    <a:gd name="T39" fmla="*/ 33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408">
                      <a:moveTo>
                        <a:pt x="289" y="337"/>
                      </a:moveTo>
                      <a:cubicBezTo>
                        <a:pt x="265" y="372"/>
                        <a:pt x="265" y="378"/>
                        <a:pt x="235" y="393"/>
                      </a:cubicBezTo>
                      <a:cubicBezTo>
                        <a:pt x="234" y="393"/>
                        <a:pt x="234" y="393"/>
                        <a:pt x="234" y="393"/>
                      </a:cubicBezTo>
                      <a:cubicBezTo>
                        <a:pt x="222" y="398"/>
                        <a:pt x="209" y="403"/>
                        <a:pt x="195" y="405"/>
                      </a:cubicBezTo>
                      <a:cubicBezTo>
                        <a:pt x="190" y="406"/>
                        <a:pt x="185" y="407"/>
                        <a:pt x="180" y="407"/>
                      </a:cubicBezTo>
                      <a:cubicBezTo>
                        <a:pt x="178" y="408"/>
                        <a:pt x="176" y="408"/>
                        <a:pt x="174" y="408"/>
                      </a:cubicBezTo>
                      <a:cubicBezTo>
                        <a:pt x="166" y="408"/>
                        <a:pt x="159" y="408"/>
                        <a:pt x="151" y="407"/>
                      </a:cubicBezTo>
                      <a:cubicBezTo>
                        <a:pt x="149" y="407"/>
                        <a:pt x="147" y="407"/>
                        <a:pt x="145" y="407"/>
                      </a:cubicBezTo>
                      <a:cubicBezTo>
                        <a:pt x="77" y="398"/>
                        <a:pt x="21" y="346"/>
                        <a:pt x="8" y="279"/>
                      </a:cubicBezTo>
                      <a:cubicBezTo>
                        <a:pt x="6" y="272"/>
                        <a:pt x="5" y="264"/>
                        <a:pt x="5" y="257"/>
                      </a:cubicBezTo>
                      <a:cubicBezTo>
                        <a:pt x="4" y="246"/>
                        <a:pt x="4" y="246"/>
                        <a:pt x="4" y="246"/>
                      </a:cubicBezTo>
                      <a:cubicBezTo>
                        <a:pt x="0" y="169"/>
                        <a:pt x="0" y="169"/>
                        <a:pt x="0" y="169"/>
                      </a:cubicBezTo>
                      <a:cubicBezTo>
                        <a:pt x="0" y="158"/>
                        <a:pt x="0" y="147"/>
                        <a:pt x="1" y="136"/>
                      </a:cubicBezTo>
                      <a:cubicBezTo>
                        <a:pt x="2" y="127"/>
                        <a:pt x="4" y="119"/>
                        <a:pt x="7" y="111"/>
                      </a:cubicBezTo>
                      <a:cubicBezTo>
                        <a:pt x="14" y="90"/>
                        <a:pt x="24" y="71"/>
                        <a:pt x="39" y="55"/>
                      </a:cubicBezTo>
                      <a:cubicBezTo>
                        <a:pt x="66" y="24"/>
                        <a:pt x="106" y="4"/>
                        <a:pt x="150" y="2"/>
                      </a:cubicBezTo>
                      <a:cubicBezTo>
                        <a:pt x="184" y="0"/>
                        <a:pt x="215" y="9"/>
                        <a:pt x="242" y="24"/>
                      </a:cubicBezTo>
                      <a:cubicBezTo>
                        <a:pt x="246" y="27"/>
                        <a:pt x="249" y="29"/>
                        <a:pt x="253" y="32"/>
                      </a:cubicBezTo>
                      <a:cubicBezTo>
                        <a:pt x="272" y="45"/>
                        <a:pt x="283" y="80"/>
                        <a:pt x="283" y="80"/>
                      </a:cubicBezTo>
                      <a:cubicBezTo>
                        <a:pt x="286" y="85"/>
                        <a:pt x="290" y="336"/>
                        <a:pt x="289" y="337"/>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60" name="íŝḻíde">
                  <a:extLst>
                    <a:ext uri="{FF2B5EF4-FFF2-40B4-BE49-F238E27FC236}">
                      <a16:creationId xmlns:a16="http://schemas.microsoft.com/office/drawing/2014/main" id="{F9D88C09-66A8-4042-A317-68D1437DC26E}"/>
                    </a:ext>
                  </a:extLst>
                </p:cNvPr>
                <p:cNvSpPr/>
                <p:nvPr/>
              </p:nvSpPr>
              <p:spPr bwMode="auto">
                <a:xfrm>
                  <a:off x="5074" y="1146"/>
                  <a:ext cx="60" cy="87"/>
                </a:xfrm>
                <a:custGeom>
                  <a:avLst/>
                  <a:gdLst>
                    <a:gd name="T0" fmla="*/ 43 w 44"/>
                    <a:gd name="T1" fmla="*/ 29 h 63"/>
                    <a:gd name="T2" fmla="*/ 19 w 44"/>
                    <a:gd name="T3" fmla="*/ 61 h 63"/>
                    <a:gd name="T4" fmla="*/ 15 w 44"/>
                    <a:gd name="T5" fmla="*/ 62 h 63"/>
                    <a:gd name="T6" fmla="*/ 13 w 44"/>
                    <a:gd name="T7" fmla="*/ 62 h 63"/>
                    <a:gd name="T8" fmla="*/ 3 w 44"/>
                    <a:gd name="T9" fmla="*/ 63 h 63"/>
                    <a:gd name="T10" fmla="*/ 2 w 44"/>
                    <a:gd name="T11" fmla="*/ 42 h 63"/>
                    <a:gd name="T12" fmla="*/ 2 w 44"/>
                    <a:gd name="T13" fmla="*/ 38 h 63"/>
                    <a:gd name="T14" fmla="*/ 0 w 44"/>
                    <a:gd name="T15" fmla="*/ 1 h 63"/>
                    <a:gd name="T16" fmla="*/ 10 w 44"/>
                    <a:gd name="T17" fmla="*/ 0 h 63"/>
                    <a:gd name="T18" fmla="*/ 13 w 44"/>
                    <a:gd name="T19" fmla="*/ 0 h 63"/>
                    <a:gd name="T20" fmla="*/ 13 w 44"/>
                    <a:gd name="T21" fmla="*/ 0 h 63"/>
                    <a:gd name="T22" fmla="*/ 16 w 44"/>
                    <a:gd name="T23" fmla="*/ 0 h 63"/>
                    <a:gd name="T24" fmla="*/ 16 w 44"/>
                    <a:gd name="T25" fmla="*/ 0 h 63"/>
                    <a:gd name="T26" fmla="*/ 33 w 44"/>
                    <a:gd name="T27" fmla="*/ 8 h 63"/>
                    <a:gd name="T28" fmla="*/ 43 w 44"/>
                    <a:gd name="T29"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63">
                      <a:moveTo>
                        <a:pt x="43" y="29"/>
                      </a:moveTo>
                      <a:cubicBezTo>
                        <a:pt x="44" y="44"/>
                        <a:pt x="34" y="58"/>
                        <a:pt x="19" y="61"/>
                      </a:cubicBezTo>
                      <a:cubicBezTo>
                        <a:pt x="18" y="62"/>
                        <a:pt x="17" y="62"/>
                        <a:pt x="15" y="62"/>
                      </a:cubicBezTo>
                      <a:cubicBezTo>
                        <a:pt x="15" y="62"/>
                        <a:pt x="14" y="62"/>
                        <a:pt x="13" y="62"/>
                      </a:cubicBezTo>
                      <a:cubicBezTo>
                        <a:pt x="3" y="63"/>
                        <a:pt x="3" y="63"/>
                        <a:pt x="3" y="63"/>
                      </a:cubicBezTo>
                      <a:cubicBezTo>
                        <a:pt x="2" y="42"/>
                        <a:pt x="2" y="42"/>
                        <a:pt x="2" y="42"/>
                      </a:cubicBezTo>
                      <a:cubicBezTo>
                        <a:pt x="2" y="38"/>
                        <a:pt x="2" y="38"/>
                        <a:pt x="2" y="38"/>
                      </a:cubicBezTo>
                      <a:cubicBezTo>
                        <a:pt x="0" y="1"/>
                        <a:pt x="0" y="1"/>
                        <a:pt x="0" y="1"/>
                      </a:cubicBezTo>
                      <a:cubicBezTo>
                        <a:pt x="10" y="0"/>
                        <a:pt x="10" y="0"/>
                        <a:pt x="10" y="0"/>
                      </a:cubicBezTo>
                      <a:cubicBezTo>
                        <a:pt x="11" y="0"/>
                        <a:pt x="12" y="0"/>
                        <a:pt x="13" y="0"/>
                      </a:cubicBezTo>
                      <a:cubicBezTo>
                        <a:pt x="13" y="0"/>
                        <a:pt x="13" y="0"/>
                        <a:pt x="13" y="0"/>
                      </a:cubicBezTo>
                      <a:cubicBezTo>
                        <a:pt x="14" y="0"/>
                        <a:pt x="15" y="0"/>
                        <a:pt x="16" y="0"/>
                      </a:cubicBezTo>
                      <a:cubicBezTo>
                        <a:pt x="16" y="0"/>
                        <a:pt x="16" y="0"/>
                        <a:pt x="16" y="0"/>
                      </a:cubicBezTo>
                      <a:cubicBezTo>
                        <a:pt x="23" y="1"/>
                        <a:pt x="28" y="4"/>
                        <a:pt x="33" y="8"/>
                      </a:cubicBezTo>
                      <a:cubicBezTo>
                        <a:pt x="39" y="13"/>
                        <a:pt x="43" y="20"/>
                        <a:pt x="43" y="29"/>
                      </a:cubicBezTo>
                      <a:close/>
                    </a:path>
                  </a:pathLst>
                </a:custGeom>
                <a:solidFill>
                  <a:srgbClr val="FFC4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61" name="îśḷiḓè">
                  <a:extLst>
                    <a:ext uri="{FF2B5EF4-FFF2-40B4-BE49-F238E27FC236}">
                      <a16:creationId xmlns:a16="http://schemas.microsoft.com/office/drawing/2014/main" id="{35727F23-4526-46E0-B1CF-A0646D1AB022}"/>
                    </a:ext>
                  </a:extLst>
                </p:cNvPr>
                <p:cNvSpPr/>
                <p:nvPr/>
              </p:nvSpPr>
              <p:spPr bwMode="auto">
                <a:xfrm>
                  <a:off x="4915" y="1065"/>
                  <a:ext cx="138" cy="399"/>
                </a:xfrm>
                <a:custGeom>
                  <a:avLst/>
                  <a:gdLst>
                    <a:gd name="T0" fmla="*/ 87 w 101"/>
                    <a:gd name="T1" fmla="*/ 29 h 290"/>
                    <a:gd name="T2" fmla="*/ 77 w 101"/>
                    <a:gd name="T3" fmla="*/ 0 h 290"/>
                    <a:gd name="T4" fmla="*/ 68 w 101"/>
                    <a:gd name="T5" fmla="*/ 14 h 290"/>
                    <a:gd name="T6" fmla="*/ 70 w 101"/>
                    <a:gd name="T7" fmla="*/ 44 h 290"/>
                    <a:gd name="T8" fmla="*/ 70 w 101"/>
                    <a:gd name="T9" fmla="*/ 45 h 290"/>
                    <a:gd name="T10" fmla="*/ 72 w 101"/>
                    <a:gd name="T11" fmla="*/ 92 h 290"/>
                    <a:gd name="T12" fmla="*/ 72 w 101"/>
                    <a:gd name="T13" fmla="*/ 95 h 290"/>
                    <a:gd name="T14" fmla="*/ 60 w 101"/>
                    <a:gd name="T15" fmla="*/ 202 h 290"/>
                    <a:gd name="T16" fmla="*/ 2 w 101"/>
                    <a:gd name="T17" fmla="*/ 285 h 290"/>
                    <a:gd name="T18" fmla="*/ 13 w 101"/>
                    <a:gd name="T19" fmla="*/ 288 h 290"/>
                    <a:gd name="T20" fmla="*/ 42 w 101"/>
                    <a:gd name="T21" fmla="*/ 273 h 290"/>
                    <a:gd name="T22" fmla="*/ 43 w 101"/>
                    <a:gd name="T23" fmla="*/ 273 h 290"/>
                    <a:gd name="T24" fmla="*/ 97 w 101"/>
                    <a:gd name="T25" fmla="*/ 215 h 290"/>
                    <a:gd name="T26" fmla="*/ 95 w 101"/>
                    <a:gd name="T27" fmla="*/ 123 h 290"/>
                    <a:gd name="T28" fmla="*/ 87 w 101"/>
                    <a:gd name="T29" fmla="*/ 29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290">
                      <a:moveTo>
                        <a:pt x="87" y="29"/>
                      </a:moveTo>
                      <a:cubicBezTo>
                        <a:pt x="84" y="19"/>
                        <a:pt x="80" y="10"/>
                        <a:pt x="77" y="0"/>
                      </a:cubicBezTo>
                      <a:cubicBezTo>
                        <a:pt x="74" y="3"/>
                        <a:pt x="70" y="8"/>
                        <a:pt x="68" y="14"/>
                      </a:cubicBezTo>
                      <a:cubicBezTo>
                        <a:pt x="68" y="14"/>
                        <a:pt x="69" y="26"/>
                        <a:pt x="70" y="44"/>
                      </a:cubicBezTo>
                      <a:cubicBezTo>
                        <a:pt x="70" y="45"/>
                        <a:pt x="70" y="45"/>
                        <a:pt x="70" y="45"/>
                      </a:cubicBezTo>
                      <a:cubicBezTo>
                        <a:pt x="71" y="58"/>
                        <a:pt x="71" y="74"/>
                        <a:pt x="72" y="92"/>
                      </a:cubicBezTo>
                      <a:cubicBezTo>
                        <a:pt x="72" y="95"/>
                        <a:pt x="72" y="95"/>
                        <a:pt x="72" y="95"/>
                      </a:cubicBezTo>
                      <a:cubicBezTo>
                        <a:pt x="72" y="133"/>
                        <a:pt x="70" y="176"/>
                        <a:pt x="60" y="202"/>
                      </a:cubicBezTo>
                      <a:cubicBezTo>
                        <a:pt x="42" y="250"/>
                        <a:pt x="13" y="277"/>
                        <a:pt x="2" y="285"/>
                      </a:cubicBezTo>
                      <a:cubicBezTo>
                        <a:pt x="0" y="286"/>
                        <a:pt x="13" y="288"/>
                        <a:pt x="13" y="288"/>
                      </a:cubicBezTo>
                      <a:cubicBezTo>
                        <a:pt x="13" y="288"/>
                        <a:pt x="15" y="290"/>
                        <a:pt x="42" y="273"/>
                      </a:cubicBezTo>
                      <a:cubicBezTo>
                        <a:pt x="43" y="273"/>
                        <a:pt x="43" y="273"/>
                        <a:pt x="43" y="273"/>
                      </a:cubicBezTo>
                      <a:cubicBezTo>
                        <a:pt x="75" y="258"/>
                        <a:pt x="81" y="247"/>
                        <a:pt x="97" y="215"/>
                      </a:cubicBezTo>
                      <a:cubicBezTo>
                        <a:pt x="98" y="214"/>
                        <a:pt x="101" y="166"/>
                        <a:pt x="95" y="123"/>
                      </a:cubicBezTo>
                      <a:cubicBezTo>
                        <a:pt x="90" y="83"/>
                        <a:pt x="89" y="53"/>
                        <a:pt x="87" y="29"/>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62" name="îṩļíḑè">
                  <a:extLst>
                    <a:ext uri="{FF2B5EF4-FFF2-40B4-BE49-F238E27FC236}">
                      <a16:creationId xmlns:a16="http://schemas.microsoft.com/office/drawing/2014/main" id="{519D3AB6-5BF3-42FE-A188-C23B7CD32FD9}"/>
                    </a:ext>
                  </a:extLst>
                </p:cNvPr>
                <p:cNvSpPr/>
                <p:nvPr/>
              </p:nvSpPr>
              <p:spPr bwMode="auto">
                <a:xfrm>
                  <a:off x="4704" y="961"/>
                  <a:ext cx="470" cy="596"/>
                </a:xfrm>
                <a:custGeom>
                  <a:avLst/>
                  <a:gdLst>
                    <a:gd name="T0" fmla="*/ 3 w 342"/>
                    <a:gd name="T1" fmla="*/ 20 h 434"/>
                    <a:gd name="T2" fmla="*/ 23 w 342"/>
                    <a:gd name="T3" fmla="*/ 80 h 434"/>
                    <a:gd name="T4" fmla="*/ 242 w 342"/>
                    <a:gd name="T5" fmla="*/ 149 h 434"/>
                    <a:gd name="T6" fmla="*/ 319 w 342"/>
                    <a:gd name="T7" fmla="*/ 428 h 434"/>
                    <a:gd name="T8" fmla="*/ 341 w 342"/>
                    <a:gd name="T9" fmla="*/ 252 h 434"/>
                    <a:gd name="T10" fmla="*/ 283 w 342"/>
                    <a:gd name="T11" fmla="*/ 17 h 434"/>
                    <a:gd name="T12" fmla="*/ 255 w 342"/>
                    <a:gd name="T13" fmla="*/ 5 h 434"/>
                    <a:gd name="T14" fmla="*/ 56 w 342"/>
                    <a:gd name="T15" fmla="*/ 5 h 434"/>
                    <a:gd name="T16" fmla="*/ 3 w 342"/>
                    <a:gd name="T17" fmla="*/ 2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434">
                      <a:moveTo>
                        <a:pt x="3" y="20"/>
                      </a:moveTo>
                      <a:cubicBezTo>
                        <a:pt x="0" y="34"/>
                        <a:pt x="2" y="65"/>
                        <a:pt x="23" y="80"/>
                      </a:cubicBezTo>
                      <a:cubicBezTo>
                        <a:pt x="79" y="120"/>
                        <a:pt x="235" y="95"/>
                        <a:pt x="242" y="149"/>
                      </a:cubicBezTo>
                      <a:cubicBezTo>
                        <a:pt x="270" y="377"/>
                        <a:pt x="319" y="434"/>
                        <a:pt x="319" y="428"/>
                      </a:cubicBezTo>
                      <a:cubicBezTo>
                        <a:pt x="323" y="397"/>
                        <a:pt x="342" y="259"/>
                        <a:pt x="341" y="252"/>
                      </a:cubicBezTo>
                      <a:cubicBezTo>
                        <a:pt x="318" y="53"/>
                        <a:pt x="291" y="25"/>
                        <a:pt x="283" y="17"/>
                      </a:cubicBezTo>
                      <a:cubicBezTo>
                        <a:pt x="276" y="10"/>
                        <a:pt x="266" y="5"/>
                        <a:pt x="255" y="5"/>
                      </a:cubicBezTo>
                      <a:cubicBezTo>
                        <a:pt x="56" y="5"/>
                        <a:pt x="56" y="5"/>
                        <a:pt x="56" y="5"/>
                      </a:cubicBezTo>
                      <a:cubicBezTo>
                        <a:pt x="36" y="5"/>
                        <a:pt x="6" y="0"/>
                        <a:pt x="3" y="20"/>
                      </a:cubicBezTo>
                      <a:close/>
                    </a:path>
                  </a:pathLst>
                </a:custGeom>
                <a:solidFill>
                  <a:srgbClr val="723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63" name="î$lîḓê">
                  <a:extLst>
                    <a:ext uri="{FF2B5EF4-FFF2-40B4-BE49-F238E27FC236}">
                      <a16:creationId xmlns:a16="http://schemas.microsoft.com/office/drawing/2014/main" id="{D84654E6-C454-41D5-91B0-1D5D41C81D0B}"/>
                    </a:ext>
                  </a:extLst>
                </p:cNvPr>
                <p:cNvSpPr/>
                <p:nvPr/>
              </p:nvSpPr>
              <p:spPr bwMode="auto">
                <a:xfrm>
                  <a:off x="4767" y="1269"/>
                  <a:ext cx="47" cy="15"/>
                </a:xfrm>
                <a:custGeom>
                  <a:avLst/>
                  <a:gdLst>
                    <a:gd name="T0" fmla="*/ 0 w 34"/>
                    <a:gd name="T1" fmla="*/ 0 h 11"/>
                    <a:gd name="T2" fmla="*/ 18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0"/>
                      </a:moveTo>
                      <a:cubicBezTo>
                        <a:pt x="0" y="0"/>
                        <a:pt x="2" y="11"/>
                        <a:pt x="18" y="11"/>
                      </a:cubicBezTo>
                      <a:cubicBezTo>
                        <a:pt x="33" y="10"/>
                        <a:pt x="34" y="0"/>
                        <a:pt x="34" y="0"/>
                      </a:cubicBezTo>
                      <a:lnTo>
                        <a:pt x="0" y="0"/>
                      </a:ln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64" name="ïŝļîḑê">
                  <a:extLst>
                    <a:ext uri="{FF2B5EF4-FFF2-40B4-BE49-F238E27FC236}">
                      <a16:creationId xmlns:a16="http://schemas.microsoft.com/office/drawing/2014/main" id="{D55A08AC-FEAD-4C9C-92A4-050239A8A871}"/>
                    </a:ext>
                  </a:extLst>
                </p:cNvPr>
                <p:cNvSpPr/>
                <p:nvPr/>
              </p:nvSpPr>
              <p:spPr bwMode="auto">
                <a:xfrm>
                  <a:off x="4631" y="836"/>
                  <a:ext cx="447" cy="246"/>
                </a:xfrm>
                <a:custGeom>
                  <a:avLst/>
                  <a:gdLst>
                    <a:gd name="T0" fmla="*/ 79 w 325"/>
                    <a:gd name="T1" fmla="*/ 123 h 179"/>
                    <a:gd name="T2" fmla="*/ 11 w 325"/>
                    <a:gd name="T3" fmla="*/ 179 h 179"/>
                    <a:gd name="T4" fmla="*/ 80 w 325"/>
                    <a:gd name="T5" fmla="*/ 60 h 179"/>
                    <a:gd name="T6" fmla="*/ 314 w 325"/>
                    <a:gd name="T7" fmla="*/ 76 h 179"/>
                    <a:gd name="T8" fmla="*/ 324 w 325"/>
                    <a:gd name="T9" fmla="*/ 122 h 179"/>
                    <a:gd name="T10" fmla="*/ 79 w 325"/>
                    <a:gd name="T11" fmla="*/ 123 h 179"/>
                  </a:gdLst>
                  <a:ahLst/>
                  <a:cxnLst>
                    <a:cxn ang="0">
                      <a:pos x="T0" y="T1"/>
                    </a:cxn>
                    <a:cxn ang="0">
                      <a:pos x="T2" y="T3"/>
                    </a:cxn>
                    <a:cxn ang="0">
                      <a:pos x="T4" y="T5"/>
                    </a:cxn>
                    <a:cxn ang="0">
                      <a:pos x="T6" y="T7"/>
                    </a:cxn>
                    <a:cxn ang="0">
                      <a:pos x="T8" y="T9"/>
                    </a:cxn>
                    <a:cxn ang="0">
                      <a:pos x="T10" y="T11"/>
                    </a:cxn>
                  </a:cxnLst>
                  <a:rect l="0" t="0" r="r" b="b"/>
                  <a:pathLst>
                    <a:path w="325" h="179">
                      <a:moveTo>
                        <a:pt x="79" y="123"/>
                      </a:moveTo>
                      <a:cubicBezTo>
                        <a:pt x="79" y="123"/>
                        <a:pt x="30" y="121"/>
                        <a:pt x="11" y="179"/>
                      </a:cubicBezTo>
                      <a:cubicBezTo>
                        <a:pt x="11" y="179"/>
                        <a:pt x="0" y="120"/>
                        <a:pt x="80" y="60"/>
                      </a:cubicBezTo>
                      <a:cubicBezTo>
                        <a:pt x="160" y="0"/>
                        <a:pt x="302" y="50"/>
                        <a:pt x="314" y="76"/>
                      </a:cubicBezTo>
                      <a:cubicBezTo>
                        <a:pt x="325" y="102"/>
                        <a:pt x="324" y="122"/>
                        <a:pt x="324" y="122"/>
                      </a:cubicBezTo>
                      <a:lnTo>
                        <a:pt x="79" y="123"/>
                      </a:lnTo>
                      <a:close/>
                    </a:path>
                  </a:pathLst>
                </a:custGeom>
                <a:solidFill>
                  <a:srgbClr val="723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65" name="íśḻíḑê">
                  <a:extLst>
                    <a:ext uri="{FF2B5EF4-FFF2-40B4-BE49-F238E27FC236}">
                      <a16:creationId xmlns:a16="http://schemas.microsoft.com/office/drawing/2014/main" id="{01058BF6-66B3-461E-A2EB-3A82BA6B43F6}"/>
                    </a:ext>
                  </a:extLst>
                </p:cNvPr>
                <p:cNvSpPr/>
                <p:nvPr/>
              </p:nvSpPr>
              <p:spPr bwMode="auto">
                <a:xfrm>
                  <a:off x="4840" y="1127"/>
                  <a:ext cx="77" cy="24"/>
                </a:xfrm>
                <a:custGeom>
                  <a:avLst/>
                  <a:gdLst>
                    <a:gd name="T0" fmla="*/ 0 w 56"/>
                    <a:gd name="T1" fmla="*/ 13 h 17"/>
                    <a:gd name="T2" fmla="*/ 56 w 56"/>
                    <a:gd name="T3" fmla="*/ 17 h 17"/>
                  </a:gdLst>
                  <a:ahLst/>
                  <a:cxnLst>
                    <a:cxn ang="0">
                      <a:pos x="T0" y="T1"/>
                    </a:cxn>
                    <a:cxn ang="0">
                      <a:pos x="T2" y="T3"/>
                    </a:cxn>
                  </a:cxnLst>
                  <a:rect l="0" t="0" r="r" b="b"/>
                  <a:pathLst>
                    <a:path w="56" h="17">
                      <a:moveTo>
                        <a:pt x="0" y="13"/>
                      </a:moveTo>
                      <a:cubicBezTo>
                        <a:pt x="0" y="13"/>
                        <a:pt x="27" y="0"/>
                        <a:pt x="56" y="17"/>
                      </a:cubicBezTo>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66" name="ïS1íďê">
                  <a:extLst>
                    <a:ext uri="{FF2B5EF4-FFF2-40B4-BE49-F238E27FC236}">
                      <a16:creationId xmlns:a16="http://schemas.microsoft.com/office/drawing/2014/main" id="{E38F332E-2D97-4D40-90DA-9AB3A2B3E4BD}"/>
                    </a:ext>
                  </a:extLst>
                </p:cNvPr>
                <p:cNvSpPr/>
                <p:nvPr/>
              </p:nvSpPr>
              <p:spPr bwMode="auto">
                <a:xfrm>
                  <a:off x="4684" y="1123"/>
                  <a:ext cx="77" cy="23"/>
                </a:xfrm>
                <a:custGeom>
                  <a:avLst/>
                  <a:gdLst>
                    <a:gd name="T0" fmla="*/ 0 w 56"/>
                    <a:gd name="T1" fmla="*/ 12 h 17"/>
                    <a:gd name="T2" fmla="*/ 56 w 56"/>
                    <a:gd name="T3" fmla="*/ 17 h 17"/>
                  </a:gdLst>
                  <a:ahLst/>
                  <a:cxnLst>
                    <a:cxn ang="0">
                      <a:pos x="T0" y="T1"/>
                    </a:cxn>
                    <a:cxn ang="0">
                      <a:pos x="T2" y="T3"/>
                    </a:cxn>
                  </a:cxnLst>
                  <a:rect l="0" t="0" r="r" b="b"/>
                  <a:pathLst>
                    <a:path w="56" h="17">
                      <a:moveTo>
                        <a:pt x="0" y="12"/>
                      </a:moveTo>
                      <a:cubicBezTo>
                        <a:pt x="0" y="12"/>
                        <a:pt x="28" y="0"/>
                        <a:pt x="56" y="17"/>
                      </a:cubicBezTo>
                    </a:path>
                  </a:pathLst>
                </a:custGeom>
                <a:solidFill>
                  <a:srgbClr val="653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67" name="îšlîḓè">
                  <a:extLst>
                    <a:ext uri="{FF2B5EF4-FFF2-40B4-BE49-F238E27FC236}">
                      <a16:creationId xmlns:a16="http://schemas.microsoft.com/office/drawing/2014/main" id="{1E498FF6-92B4-49C1-BAB0-F4B556E02D6D}"/>
                    </a:ext>
                  </a:extLst>
                </p:cNvPr>
                <p:cNvSpPr/>
                <p:nvPr/>
              </p:nvSpPr>
              <p:spPr bwMode="auto">
                <a:xfrm>
                  <a:off x="4866" y="1178"/>
                  <a:ext cx="20" cy="38"/>
                </a:xfrm>
                <a:custGeom>
                  <a:avLst/>
                  <a:gdLst>
                    <a:gd name="T0" fmla="*/ 7 w 14"/>
                    <a:gd name="T1" fmla="*/ 28 h 28"/>
                    <a:gd name="T2" fmla="*/ 7 w 14"/>
                    <a:gd name="T3" fmla="*/ 28 h 28"/>
                    <a:gd name="T4" fmla="*/ 14 w 14"/>
                    <a:gd name="T5" fmla="*/ 20 h 28"/>
                    <a:gd name="T6" fmla="*/ 14 w 14"/>
                    <a:gd name="T7" fmla="*/ 7 h 28"/>
                    <a:gd name="T8" fmla="*/ 7 w 14"/>
                    <a:gd name="T9" fmla="*/ 0 h 28"/>
                    <a:gd name="T10" fmla="*/ 0 w 14"/>
                    <a:gd name="T11" fmla="*/ 7 h 28"/>
                    <a:gd name="T12" fmla="*/ 0 w 14"/>
                    <a:gd name="T13" fmla="*/ 20 h 28"/>
                    <a:gd name="T14" fmla="*/ 7 w 14"/>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8">
                      <a:moveTo>
                        <a:pt x="7" y="28"/>
                      </a:moveTo>
                      <a:cubicBezTo>
                        <a:pt x="7" y="28"/>
                        <a:pt x="7" y="28"/>
                        <a:pt x="7" y="28"/>
                      </a:cubicBezTo>
                      <a:cubicBezTo>
                        <a:pt x="11" y="28"/>
                        <a:pt x="14" y="24"/>
                        <a:pt x="14" y="20"/>
                      </a:cubicBezTo>
                      <a:cubicBezTo>
                        <a:pt x="14" y="7"/>
                        <a:pt x="14" y="7"/>
                        <a:pt x="14" y="7"/>
                      </a:cubicBezTo>
                      <a:cubicBezTo>
                        <a:pt x="14" y="3"/>
                        <a:pt x="11" y="0"/>
                        <a:pt x="7" y="0"/>
                      </a:cubicBezTo>
                      <a:cubicBezTo>
                        <a:pt x="3" y="0"/>
                        <a:pt x="0" y="3"/>
                        <a:pt x="0" y="7"/>
                      </a:cubicBezTo>
                      <a:cubicBezTo>
                        <a:pt x="0" y="20"/>
                        <a:pt x="0" y="20"/>
                        <a:pt x="0" y="20"/>
                      </a:cubicBezTo>
                      <a:cubicBezTo>
                        <a:pt x="0" y="24"/>
                        <a:pt x="3" y="28"/>
                        <a:pt x="7" y="28"/>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68" name="îs1íďe">
                  <a:extLst>
                    <a:ext uri="{FF2B5EF4-FFF2-40B4-BE49-F238E27FC236}">
                      <a16:creationId xmlns:a16="http://schemas.microsoft.com/office/drawing/2014/main" id="{61FFD300-0710-4879-9B42-80654FB12B01}"/>
                    </a:ext>
                  </a:extLst>
                </p:cNvPr>
                <p:cNvSpPr/>
                <p:nvPr/>
              </p:nvSpPr>
              <p:spPr bwMode="auto">
                <a:xfrm>
                  <a:off x="4714" y="1178"/>
                  <a:ext cx="19" cy="38"/>
                </a:xfrm>
                <a:custGeom>
                  <a:avLst/>
                  <a:gdLst>
                    <a:gd name="T0" fmla="*/ 7 w 14"/>
                    <a:gd name="T1" fmla="*/ 28 h 28"/>
                    <a:gd name="T2" fmla="*/ 7 w 14"/>
                    <a:gd name="T3" fmla="*/ 28 h 28"/>
                    <a:gd name="T4" fmla="*/ 14 w 14"/>
                    <a:gd name="T5" fmla="*/ 20 h 28"/>
                    <a:gd name="T6" fmla="*/ 14 w 14"/>
                    <a:gd name="T7" fmla="*/ 7 h 28"/>
                    <a:gd name="T8" fmla="*/ 7 w 14"/>
                    <a:gd name="T9" fmla="*/ 0 h 28"/>
                    <a:gd name="T10" fmla="*/ 0 w 14"/>
                    <a:gd name="T11" fmla="*/ 7 h 28"/>
                    <a:gd name="T12" fmla="*/ 0 w 14"/>
                    <a:gd name="T13" fmla="*/ 20 h 28"/>
                    <a:gd name="T14" fmla="*/ 7 w 14"/>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8">
                      <a:moveTo>
                        <a:pt x="7" y="28"/>
                      </a:moveTo>
                      <a:cubicBezTo>
                        <a:pt x="7" y="28"/>
                        <a:pt x="7" y="28"/>
                        <a:pt x="7" y="28"/>
                      </a:cubicBezTo>
                      <a:cubicBezTo>
                        <a:pt x="11" y="28"/>
                        <a:pt x="14" y="24"/>
                        <a:pt x="14" y="20"/>
                      </a:cubicBezTo>
                      <a:cubicBezTo>
                        <a:pt x="14" y="7"/>
                        <a:pt x="14" y="7"/>
                        <a:pt x="14" y="7"/>
                      </a:cubicBezTo>
                      <a:cubicBezTo>
                        <a:pt x="14" y="3"/>
                        <a:pt x="11" y="0"/>
                        <a:pt x="7" y="0"/>
                      </a:cubicBezTo>
                      <a:cubicBezTo>
                        <a:pt x="3" y="0"/>
                        <a:pt x="0" y="3"/>
                        <a:pt x="0" y="7"/>
                      </a:cubicBezTo>
                      <a:cubicBezTo>
                        <a:pt x="0" y="20"/>
                        <a:pt x="0" y="20"/>
                        <a:pt x="0" y="20"/>
                      </a:cubicBezTo>
                      <a:cubicBezTo>
                        <a:pt x="0" y="24"/>
                        <a:pt x="3" y="28"/>
                        <a:pt x="7" y="28"/>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69" name="îŝḻiḑè">
                  <a:extLst>
                    <a:ext uri="{FF2B5EF4-FFF2-40B4-BE49-F238E27FC236}">
                      <a16:creationId xmlns:a16="http://schemas.microsoft.com/office/drawing/2014/main" id="{3F290C4F-0E76-48B9-9C8B-F53585106B87}"/>
                    </a:ext>
                  </a:extLst>
                </p:cNvPr>
                <p:cNvSpPr/>
                <p:nvPr/>
              </p:nvSpPr>
              <p:spPr bwMode="auto">
                <a:xfrm>
                  <a:off x="3358" y="3709"/>
                  <a:ext cx="397" cy="147"/>
                </a:xfrm>
                <a:custGeom>
                  <a:avLst/>
                  <a:gdLst>
                    <a:gd name="T0" fmla="*/ 0 w 289"/>
                    <a:gd name="T1" fmla="*/ 96 h 107"/>
                    <a:gd name="T2" fmla="*/ 259 w 289"/>
                    <a:gd name="T3" fmla="*/ 106 h 107"/>
                    <a:gd name="T4" fmla="*/ 289 w 289"/>
                    <a:gd name="T5" fmla="*/ 79 h 107"/>
                    <a:gd name="T6" fmla="*/ 271 w 289"/>
                    <a:gd name="T7" fmla="*/ 52 h 107"/>
                    <a:gd name="T8" fmla="*/ 144 w 289"/>
                    <a:gd name="T9" fmla="*/ 2 h 107"/>
                    <a:gd name="T10" fmla="*/ 4 w 289"/>
                    <a:gd name="T11" fmla="*/ 0 h 107"/>
                    <a:gd name="T12" fmla="*/ 0 w 289"/>
                    <a:gd name="T13" fmla="*/ 96 h 107"/>
                  </a:gdLst>
                  <a:ahLst/>
                  <a:cxnLst>
                    <a:cxn ang="0">
                      <a:pos x="T0" y="T1"/>
                    </a:cxn>
                    <a:cxn ang="0">
                      <a:pos x="T2" y="T3"/>
                    </a:cxn>
                    <a:cxn ang="0">
                      <a:pos x="T4" y="T5"/>
                    </a:cxn>
                    <a:cxn ang="0">
                      <a:pos x="T6" y="T7"/>
                    </a:cxn>
                    <a:cxn ang="0">
                      <a:pos x="T8" y="T9"/>
                    </a:cxn>
                    <a:cxn ang="0">
                      <a:pos x="T10" y="T11"/>
                    </a:cxn>
                    <a:cxn ang="0">
                      <a:pos x="T12" y="T13"/>
                    </a:cxn>
                  </a:cxnLst>
                  <a:rect l="0" t="0" r="r" b="b"/>
                  <a:pathLst>
                    <a:path w="289" h="107">
                      <a:moveTo>
                        <a:pt x="0" y="96"/>
                      </a:moveTo>
                      <a:cubicBezTo>
                        <a:pt x="259" y="106"/>
                        <a:pt x="259" y="106"/>
                        <a:pt x="259" y="106"/>
                      </a:cubicBezTo>
                      <a:cubicBezTo>
                        <a:pt x="275" y="107"/>
                        <a:pt x="288" y="95"/>
                        <a:pt x="289" y="79"/>
                      </a:cubicBezTo>
                      <a:cubicBezTo>
                        <a:pt x="289" y="67"/>
                        <a:pt x="282" y="56"/>
                        <a:pt x="271" y="52"/>
                      </a:cubicBezTo>
                      <a:cubicBezTo>
                        <a:pt x="144" y="2"/>
                        <a:pt x="144" y="2"/>
                        <a:pt x="144" y="2"/>
                      </a:cubicBezTo>
                      <a:cubicBezTo>
                        <a:pt x="4" y="0"/>
                        <a:pt x="4" y="0"/>
                        <a:pt x="4" y="0"/>
                      </a:cubicBezTo>
                      <a:lnTo>
                        <a:pt x="0" y="96"/>
                      </a:lnTo>
                      <a:close/>
                    </a:path>
                  </a:pathLst>
                </a:custGeom>
                <a:solidFill>
                  <a:srgbClr val="8936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70" name="îşḷïďè">
                  <a:extLst>
                    <a:ext uri="{FF2B5EF4-FFF2-40B4-BE49-F238E27FC236}">
                      <a16:creationId xmlns:a16="http://schemas.microsoft.com/office/drawing/2014/main" id="{84AB394B-EB44-431F-8964-34BF1343213B}"/>
                    </a:ext>
                  </a:extLst>
                </p:cNvPr>
                <p:cNvSpPr/>
                <p:nvPr/>
              </p:nvSpPr>
              <p:spPr bwMode="auto">
                <a:xfrm>
                  <a:off x="3359" y="3827"/>
                  <a:ext cx="389" cy="39"/>
                </a:xfrm>
                <a:custGeom>
                  <a:avLst/>
                  <a:gdLst>
                    <a:gd name="T0" fmla="*/ 263 w 283"/>
                    <a:gd name="T1" fmla="*/ 28 h 28"/>
                    <a:gd name="T2" fmla="*/ 0 w 283"/>
                    <a:gd name="T3" fmla="*/ 19 h 28"/>
                    <a:gd name="T4" fmla="*/ 1 w 283"/>
                    <a:gd name="T5" fmla="*/ 0 h 28"/>
                    <a:gd name="T6" fmla="*/ 283 w 283"/>
                    <a:gd name="T7" fmla="*/ 9 h 28"/>
                    <a:gd name="T8" fmla="*/ 263 w 283"/>
                    <a:gd name="T9" fmla="*/ 28 h 28"/>
                  </a:gdLst>
                  <a:ahLst/>
                  <a:cxnLst>
                    <a:cxn ang="0">
                      <a:pos x="T0" y="T1"/>
                    </a:cxn>
                    <a:cxn ang="0">
                      <a:pos x="T2" y="T3"/>
                    </a:cxn>
                    <a:cxn ang="0">
                      <a:pos x="T4" y="T5"/>
                    </a:cxn>
                    <a:cxn ang="0">
                      <a:pos x="T6" y="T7"/>
                    </a:cxn>
                    <a:cxn ang="0">
                      <a:pos x="T8" y="T9"/>
                    </a:cxn>
                  </a:cxnLst>
                  <a:rect l="0" t="0" r="r" b="b"/>
                  <a:pathLst>
                    <a:path w="283" h="28">
                      <a:moveTo>
                        <a:pt x="263" y="28"/>
                      </a:moveTo>
                      <a:cubicBezTo>
                        <a:pt x="0" y="19"/>
                        <a:pt x="0" y="19"/>
                        <a:pt x="0" y="19"/>
                      </a:cubicBezTo>
                      <a:cubicBezTo>
                        <a:pt x="1" y="0"/>
                        <a:pt x="1" y="0"/>
                        <a:pt x="1" y="0"/>
                      </a:cubicBezTo>
                      <a:cubicBezTo>
                        <a:pt x="283" y="9"/>
                        <a:pt x="283" y="9"/>
                        <a:pt x="283" y="9"/>
                      </a:cubicBezTo>
                      <a:cubicBezTo>
                        <a:pt x="282" y="20"/>
                        <a:pt x="274" y="28"/>
                        <a:pt x="263" y="28"/>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71" name="íśḻîḍé">
                  <a:extLst>
                    <a:ext uri="{FF2B5EF4-FFF2-40B4-BE49-F238E27FC236}">
                      <a16:creationId xmlns:a16="http://schemas.microsoft.com/office/drawing/2014/main" id="{867BD7A9-B8D4-4D8E-A821-553CBBBA5DF5}"/>
                    </a:ext>
                  </a:extLst>
                </p:cNvPr>
                <p:cNvSpPr/>
                <p:nvPr/>
              </p:nvSpPr>
              <p:spPr bwMode="auto">
                <a:xfrm>
                  <a:off x="3545" y="3716"/>
                  <a:ext cx="53" cy="52"/>
                </a:xfrm>
                <a:custGeom>
                  <a:avLst/>
                  <a:gdLst>
                    <a:gd name="T0" fmla="*/ 6 w 39"/>
                    <a:gd name="T1" fmla="*/ 37 h 38"/>
                    <a:gd name="T2" fmla="*/ 38 w 39"/>
                    <a:gd name="T3" fmla="*/ 5 h 38"/>
                    <a:gd name="T4" fmla="*/ 38 w 39"/>
                    <a:gd name="T5" fmla="*/ 1 h 38"/>
                    <a:gd name="T6" fmla="*/ 33 w 39"/>
                    <a:gd name="T7" fmla="*/ 1 h 38"/>
                    <a:gd name="T8" fmla="*/ 2 w 39"/>
                    <a:gd name="T9" fmla="*/ 33 h 38"/>
                    <a:gd name="T10" fmla="*/ 2 w 39"/>
                    <a:gd name="T11" fmla="*/ 37 h 38"/>
                    <a:gd name="T12" fmla="*/ 6 w 39"/>
                    <a:gd name="T13" fmla="*/ 37 h 38"/>
                  </a:gdLst>
                  <a:ahLst/>
                  <a:cxnLst>
                    <a:cxn ang="0">
                      <a:pos x="T0" y="T1"/>
                    </a:cxn>
                    <a:cxn ang="0">
                      <a:pos x="T2" y="T3"/>
                    </a:cxn>
                    <a:cxn ang="0">
                      <a:pos x="T4" y="T5"/>
                    </a:cxn>
                    <a:cxn ang="0">
                      <a:pos x="T6" y="T7"/>
                    </a:cxn>
                    <a:cxn ang="0">
                      <a:pos x="T8" y="T9"/>
                    </a:cxn>
                    <a:cxn ang="0">
                      <a:pos x="T10" y="T11"/>
                    </a:cxn>
                    <a:cxn ang="0">
                      <a:pos x="T12" y="T13"/>
                    </a:cxn>
                  </a:cxnLst>
                  <a:rect l="0" t="0" r="r" b="b"/>
                  <a:pathLst>
                    <a:path w="39" h="38">
                      <a:moveTo>
                        <a:pt x="6" y="37"/>
                      </a:moveTo>
                      <a:cubicBezTo>
                        <a:pt x="38" y="5"/>
                        <a:pt x="38" y="5"/>
                        <a:pt x="38" y="5"/>
                      </a:cubicBezTo>
                      <a:cubicBezTo>
                        <a:pt x="39" y="4"/>
                        <a:pt x="39" y="2"/>
                        <a:pt x="38" y="1"/>
                      </a:cubicBezTo>
                      <a:cubicBezTo>
                        <a:pt x="36" y="0"/>
                        <a:pt x="34" y="0"/>
                        <a:pt x="33" y="1"/>
                      </a:cubicBezTo>
                      <a:cubicBezTo>
                        <a:pt x="2" y="33"/>
                        <a:pt x="2" y="33"/>
                        <a:pt x="2" y="33"/>
                      </a:cubicBezTo>
                      <a:cubicBezTo>
                        <a:pt x="0" y="34"/>
                        <a:pt x="0" y="36"/>
                        <a:pt x="2" y="37"/>
                      </a:cubicBezTo>
                      <a:cubicBezTo>
                        <a:pt x="3" y="38"/>
                        <a:pt x="5" y="38"/>
                        <a:pt x="6" y="37"/>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072" name="íślíďê">
                  <a:extLst>
                    <a:ext uri="{FF2B5EF4-FFF2-40B4-BE49-F238E27FC236}">
                      <a16:creationId xmlns:a16="http://schemas.microsoft.com/office/drawing/2014/main" id="{594F6E29-FFBE-4146-A2C4-09E61F6259F3}"/>
                    </a:ext>
                  </a:extLst>
                </p:cNvPr>
                <p:cNvSpPr/>
                <p:nvPr/>
              </p:nvSpPr>
              <p:spPr bwMode="auto">
                <a:xfrm>
                  <a:off x="3575" y="3730"/>
                  <a:ext cx="53" cy="52"/>
                </a:xfrm>
                <a:custGeom>
                  <a:avLst/>
                  <a:gdLst>
                    <a:gd name="T0" fmla="*/ 6 w 39"/>
                    <a:gd name="T1" fmla="*/ 37 h 38"/>
                    <a:gd name="T2" fmla="*/ 38 w 39"/>
                    <a:gd name="T3" fmla="*/ 6 h 38"/>
                    <a:gd name="T4" fmla="*/ 38 w 39"/>
                    <a:gd name="T5" fmla="*/ 1 h 38"/>
                    <a:gd name="T6" fmla="*/ 33 w 39"/>
                    <a:gd name="T7" fmla="*/ 1 h 38"/>
                    <a:gd name="T8" fmla="*/ 2 w 39"/>
                    <a:gd name="T9" fmla="*/ 33 h 38"/>
                    <a:gd name="T10" fmla="*/ 2 w 39"/>
                    <a:gd name="T11" fmla="*/ 37 h 38"/>
                    <a:gd name="T12" fmla="*/ 6 w 39"/>
                    <a:gd name="T13" fmla="*/ 37 h 38"/>
                  </a:gdLst>
                  <a:ahLst/>
                  <a:cxnLst>
                    <a:cxn ang="0">
                      <a:pos x="T0" y="T1"/>
                    </a:cxn>
                    <a:cxn ang="0">
                      <a:pos x="T2" y="T3"/>
                    </a:cxn>
                    <a:cxn ang="0">
                      <a:pos x="T4" y="T5"/>
                    </a:cxn>
                    <a:cxn ang="0">
                      <a:pos x="T6" y="T7"/>
                    </a:cxn>
                    <a:cxn ang="0">
                      <a:pos x="T8" y="T9"/>
                    </a:cxn>
                    <a:cxn ang="0">
                      <a:pos x="T10" y="T11"/>
                    </a:cxn>
                    <a:cxn ang="0">
                      <a:pos x="T12" y="T13"/>
                    </a:cxn>
                  </a:cxnLst>
                  <a:rect l="0" t="0" r="r" b="b"/>
                  <a:pathLst>
                    <a:path w="39" h="38">
                      <a:moveTo>
                        <a:pt x="6" y="37"/>
                      </a:moveTo>
                      <a:cubicBezTo>
                        <a:pt x="38" y="6"/>
                        <a:pt x="38" y="6"/>
                        <a:pt x="38" y="6"/>
                      </a:cubicBezTo>
                      <a:cubicBezTo>
                        <a:pt x="39" y="4"/>
                        <a:pt x="39" y="2"/>
                        <a:pt x="38" y="1"/>
                      </a:cubicBezTo>
                      <a:cubicBezTo>
                        <a:pt x="36" y="0"/>
                        <a:pt x="34" y="0"/>
                        <a:pt x="33" y="1"/>
                      </a:cubicBezTo>
                      <a:cubicBezTo>
                        <a:pt x="2" y="33"/>
                        <a:pt x="2" y="33"/>
                        <a:pt x="2" y="33"/>
                      </a:cubicBezTo>
                      <a:cubicBezTo>
                        <a:pt x="0" y="34"/>
                        <a:pt x="0" y="36"/>
                        <a:pt x="2" y="37"/>
                      </a:cubicBezTo>
                      <a:cubicBezTo>
                        <a:pt x="3" y="38"/>
                        <a:pt x="5" y="38"/>
                        <a:pt x="6" y="37"/>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43" name="îs1iďé">
                  <a:extLst>
                    <a:ext uri="{FF2B5EF4-FFF2-40B4-BE49-F238E27FC236}">
                      <a16:creationId xmlns:a16="http://schemas.microsoft.com/office/drawing/2014/main" id="{DB0DC8C4-E7F8-46E5-90EF-330A8749AF56}"/>
                    </a:ext>
                  </a:extLst>
                </p:cNvPr>
                <p:cNvSpPr/>
                <p:nvPr/>
              </p:nvSpPr>
              <p:spPr bwMode="auto">
                <a:xfrm>
                  <a:off x="3604" y="3742"/>
                  <a:ext cx="59" cy="59"/>
                </a:xfrm>
                <a:custGeom>
                  <a:avLst/>
                  <a:gdLst>
                    <a:gd name="T0" fmla="*/ 6 w 43"/>
                    <a:gd name="T1" fmla="*/ 42 h 43"/>
                    <a:gd name="T2" fmla="*/ 42 w 43"/>
                    <a:gd name="T3" fmla="*/ 6 h 43"/>
                    <a:gd name="T4" fmla="*/ 42 w 43"/>
                    <a:gd name="T5" fmla="*/ 1 h 43"/>
                    <a:gd name="T6" fmla="*/ 37 w 43"/>
                    <a:gd name="T7" fmla="*/ 1 h 43"/>
                    <a:gd name="T8" fmla="*/ 2 w 43"/>
                    <a:gd name="T9" fmla="*/ 37 h 43"/>
                    <a:gd name="T10" fmla="*/ 2 w 43"/>
                    <a:gd name="T11" fmla="*/ 42 h 43"/>
                    <a:gd name="T12" fmla="*/ 6 w 43"/>
                    <a:gd name="T13" fmla="*/ 42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6" y="42"/>
                      </a:moveTo>
                      <a:cubicBezTo>
                        <a:pt x="42" y="6"/>
                        <a:pt x="42" y="6"/>
                        <a:pt x="42" y="6"/>
                      </a:cubicBezTo>
                      <a:cubicBezTo>
                        <a:pt x="43" y="5"/>
                        <a:pt x="43" y="3"/>
                        <a:pt x="42" y="1"/>
                      </a:cubicBezTo>
                      <a:cubicBezTo>
                        <a:pt x="40" y="0"/>
                        <a:pt x="38" y="0"/>
                        <a:pt x="37" y="1"/>
                      </a:cubicBezTo>
                      <a:cubicBezTo>
                        <a:pt x="2" y="37"/>
                        <a:pt x="2" y="37"/>
                        <a:pt x="2" y="37"/>
                      </a:cubicBezTo>
                      <a:cubicBezTo>
                        <a:pt x="0" y="38"/>
                        <a:pt x="0" y="40"/>
                        <a:pt x="2" y="42"/>
                      </a:cubicBezTo>
                      <a:cubicBezTo>
                        <a:pt x="3" y="43"/>
                        <a:pt x="5" y="43"/>
                        <a:pt x="6" y="42"/>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44" name="ïSľîḓê">
                  <a:extLst>
                    <a:ext uri="{FF2B5EF4-FFF2-40B4-BE49-F238E27FC236}">
                      <a16:creationId xmlns:a16="http://schemas.microsoft.com/office/drawing/2014/main" id="{85815833-D0A5-4DA7-83B0-2A4A4EDBEFC7}"/>
                    </a:ext>
                  </a:extLst>
                </p:cNvPr>
                <p:cNvSpPr/>
                <p:nvPr/>
              </p:nvSpPr>
              <p:spPr bwMode="auto">
                <a:xfrm>
                  <a:off x="3117" y="3715"/>
                  <a:ext cx="396" cy="137"/>
                </a:xfrm>
                <a:custGeom>
                  <a:avLst/>
                  <a:gdLst>
                    <a:gd name="T0" fmla="*/ 0 w 288"/>
                    <a:gd name="T1" fmla="*/ 100 h 100"/>
                    <a:gd name="T2" fmla="*/ 260 w 288"/>
                    <a:gd name="T3" fmla="*/ 100 h 100"/>
                    <a:gd name="T4" fmla="*/ 288 w 288"/>
                    <a:gd name="T5" fmla="*/ 72 h 100"/>
                    <a:gd name="T6" fmla="*/ 269 w 288"/>
                    <a:gd name="T7" fmla="*/ 45 h 100"/>
                    <a:gd name="T8" fmla="*/ 141 w 288"/>
                    <a:gd name="T9" fmla="*/ 0 h 100"/>
                    <a:gd name="T10" fmla="*/ 0 w 288"/>
                    <a:gd name="T11" fmla="*/ 4 h 100"/>
                    <a:gd name="T12" fmla="*/ 0 w 28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88" h="100">
                      <a:moveTo>
                        <a:pt x="0" y="100"/>
                      </a:moveTo>
                      <a:cubicBezTo>
                        <a:pt x="260" y="100"/>
                        <a:pt x="260" y="100"/>
                        <a:pt x="260" y="100"/>
                      </a:cubicBezTo>
                      <a:cubicBezTo>
                        <a:pt x="275" y="100"/>
                        <a:pt x="288" y="87"/>
                        <a:pt x="288" y="72"/>
                      </a:cubicBezTo>
                      <a:cubicBezTo>
                        <a:pt x="288" y="60"/>
                        <a:pt x="280" y="49"/>
                        <a:pt x="269" y="45"/>
                      </a:cubicBezTo>
                      <a:cubicBezTo>
                        <a:pt x="141" y="0"/>
                        <a:pt x="141" y="0"/>
                        <a:pt x="141" y="0"/>
                      </a:cubicBezTo>
                      <a:cubicBezTo>
                        <a:pt x="0" y="4"/>
                        <a:pt x="0" y="4"/>
                        <a:pt x="0" y="4"/>
                      </a:cubicBezTo>
                      <a:lnTo>
                        <a:pt x="0" y="100"/>
                      </a:lnTo>
                      <a:close/>
                    </a:path>
                  </a:pathLst>
                </a:custGeom>
                <a:solidFill>
                  <a:srgbClr val="A544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45" name="ïšľîḓê">
                  <a:extLst>
                    <a:ext uri="{FF2B5EF4-FFF2-40B4-BE49-F238E27FC236}">
                      <a16:creationId xmlns:a16="http://schemas.microsoft.com/office/drawing/2014/main" id="{ED22E925-DEFF-40F5-9ADF-8103A5986BE0}"/>
                    </a:ext>
                  </a:extLst>
                </p:cNvPr>
                <p:cNvSpPr/>
                <p:nvPr/>
              </p:nvSpPr>
              <p:spPr bwMode="auto">
                <a:xfrm>
                  <a:off x="3120" y="3836"/>
                  <a:ext cx="387" cy="29"/>
                </a:xfrm>
                <a:custGeom>
                  <a:avLst/>
                  <a:gdLst>
                    <a:gd name="T0" fmla="*/ 263 w 282"/>
                    <a:gd name="T1" fmla="*/ 19 h 21"/>
                    <a:gd name="T2" fmla="*/ 0 w 282"/>
                    <a:gd name="T3" fmla="*/ 21 h 21"/>
                    <a:gd name="T4" fmla="*/ 0 w 282"/>
                    <a:gd name="T5" fmla="*/ 2 h 21"/>
                    <a:gd name="T6" fmla="*/ 282 w 282"/>
                    <a:gd name="T7" fmla="*/ 0 h 21"/>
                    <a:gd name="T8" fmla="*/ 263 w 282"/>
                    <a:gd name="T9" fmla="*/ 19 h 21"/>
                  </a:gdLst>
                  <a:ahLst/>
                  <a:cxnLst>
                    <a:cxn ang="0">
                      <a:pos x="T0" y="T1"/>
                    </a:cxn>
                    <a:cxn ang="0">
                      <a:pos x="T2" y="T3"/>
                    </a:cxn>
                    <a:cxn ang="0">
                      <a:pos x="T4" y="T5"/>
                    </a:cxn>
                    <a:cxn ang="0">
                      <a:pos x="T6" y="T7"/>
                    </a:cxn>
                    <a:cxn ang="0">
                      <a:pos x="T8" y="T9"/>
                    </a:cxn>
                  </a:cxnLst>
                  <a:rect l="0" t="0" r="r" b="b"/>
                  <a:pathLst>
                    <a:path w="282" h="21">
                      <a:moveTo>
                        <a:pt x="263" y="19"/>
                      </a:moveTo>
                      <a:cubicBezTo>
                        <a:pt x="0" y="21"/>
                        <a:pt x="0" y="21"/>
                        <a:pt x="0" y="21"/>
                      </a:cubicBezTo>
                      <a:cubicBezTo>
                        <a:pt x="0" y="2"/>
                        <a:pt x="0" y="2"/>
                        <a:pt x="0" y="2"/>
                      </a:cubicBezTo>
                      <a:cubicBezTo>
                        <a:pt x="282" y="0"/>
                        <a:pt x="282" y="0"/>
                        <a:pt x="282" y="0"/>
                      </a:cubicBezTo>
                      <a:cubicBezTo>
                        <a:pt x="282" y="10"/>
                        <a:pt x="274" y="19"/>
                        <a:pt x="263" y="19"/>
                      </a:cubicBezTo>
                      <a:close/>
                    </a:path>
                  </a:pathLst>
                </a:custGeom>
                <a:solidFill>
                  <a:srgbClr val="061D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46" name="işḻïḋè">
                  <a:extLst>
                    <a:ext uri="{FF2B5EF4-FFF2-40B4-BE49-F238E27FC236}">
                      <a16:creationId xmlns:a16="http://schemas.microsoft.com/office/drawing/2014/main" id="{C51A8441-49AB-4DBC-ADFC-7A5928C20EED}"/>
                    </a:ext>
                  </a:extLst>
                </p:cNvPr>
                <p:cNvSpPr/>
                <p:nvPr/>
              </p:nvSpPr>
              <p:spPr bwMode="auto">
                <a:xfrm>
                  <a:off x="3288" y="3712"/>
                  <a:ext cx="52" cy="54"/>
                </a:xfrm>
                <a:custGeom>
                  <a:avLst/>
                  <a:gdLst>
                    <a:gd name="T0" fmla="*/ 5 w 38"/>
                    <a:gd name="T1" fmla="*/ 38 h 39"/>
                    <a:gd name="T2" fmla="*/ 36 w 38"/>
                    <a:gd name="T3" fmla="*/ 6 h 39"/>
                    <a:gd name="T4" fmla="*/ 36 w 38"/>
                    <a:gd name="T5" fmla="*/ 1 h 39"/>
                    <a:gd name="T6" fmla="*/ 32 w 38"/>
                    <a:gd name="T7" fmla="*/ 1 h 39"/>
                    <a:gd name="T8" fmla="*/ 1 w 38"/>
                    <a:gd name="T9" fmla="*/ 33 h 39"/>
                    <a:gd name="T10" fmla="*/ 1 w 38"/>
                    <a:gd name="T11" fmla="*/ 38 h 39"/>
                    <a:gd name="T12" fmla="*/ 5 w 38"/>
                    <a:gd name="T13" fmla="*/ 38 h 39"/>
                  </a:gdLst>
                  <a:ahLst/>
                  <a:cxnLst>
                    <a:cxn ang="0">
                      <a:pos x="T0" y="T1"/>
                    </a:cxn>
                    <a:cxn ang="0">
                      <a:pos x="T2" y="T3"/>
                    </a:cxn>
                    <a:cxn ang="0">
                      <a:pos x="T4" y="T5"/>
                    </a:cxn>
                    <a:cxn ang="0">
                      <a:pos x="T6" y="T7"/>
                    </a:cxn>
                    <a:cxn ang="0">
                      <a:pos x="T8" y="T9"/>
                    </a:cxn>
                    <a:cxn ang="0">
                      <a:pos x="T10" y="T11"/>
                    </a:cxn>
                    <a:cxn ang="0">
                      <a:pos x="T12" y="T13"/>
                    </a:cxn>
                  </a:cxnLst>
                  <a:rect l="0" t="0" r="r" b="b"/>
                  <a:pathLst>
                    <a:path w="38" h="39">
                      <a:moveTo>
                        <a:pt x="5" y="38"/>
                      </a:moveTo>
                      <a:cubicBezTo>
                        <a:pt x="36" y="6"/>
                        <a:pt x="36" y="6"/>
                        <a:pt x="36" y="6"/>
                      </a:cubicBezTo>
                      <a:cubicBezTo>
                        <a:pt x="38" y="4"/>
                        <a:pt x="38" y="2"/>
                        <a:pt x="36" y="1"/>
                      </a:cubicBezTo>
                      <a:cubicBezTo>
                        <a:pt x="35" y="0"/>
                        <a:pt x="33" y="0"/>
                        <a:pt x="32" y="1"/>
                      </a:cubicBezTo>
                      <a:cubicBezTo>
                        <a:pt x="1" y="33"/>
                        <a:pt x="1" y="33"/>
                        <a:pt x="1" y="33"/>
                      </a:cubicBezTo>
                      <a:cubicBezTo>
                        <a:pt x="0" y="34"/>
                        <a:pt x="0" y="36"/>
                        <a:pt x="1" y="38"/>
                      </a:cubicBezTo>
                      <a:cubicBezTo>
                        <a:pt x="2" y="39"/>
                        <a:pt x="4" y="39"/>
                        <a:pt x="5" y="38"/>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47" name="îşļîďé">
                  <a:extLst>
                    <a:ext uri="{FF2B5EF4-FFF2-40B4-BE49-F238E27FC236}">
                      <a16:creationId xmlns:a16="http://schemas.microsoft.com/office/drawing/2014/main" id="{87B26182-A91E-4BA1-A724-D4C1654488F0}"/>
                    </a:ext>
                  </a:extLst>
                </p:cNvPr>
                <p:cNvSpPr/>
                <p:nvPr/>
              </p:nvSpPr>
              <p:spPr bwMode="auto">
                <a:xfrm>
                  <a:off x="3318" y="3726"/>
                  <a:ext cx="52" cy="53"/>
                </a:xfrm>
                <a:custGeom>
                  <a:avLst/>
                  <a:gdLst>
                    <a:gd name="T0" fmla="*/ 5 w 38"/>
                    <a:gd name="T1" fmla="*/ 38 h 39"/>
                    <a:gd name="T2" fmla="*/ 37 w 38"/>
                    <a:gd name="T3" fmla="*/ 6 h 39"/>
                    <a:gd name="T4" fmla="*/ 37 w 38"/>
                    <a:gd name="T5" fmla="*/ 1 h 39"/>
                    <a:gd name="T6" fmla="*/ 32 w 38"/>
                    <a:gd name="T7" fmla="*/ 1 h 39"/>
                    <a:gd name="T8" fmla="*/ 1 w 38"/>
                    <a:gd name="T9" fmla="*/ 33 h 39"/>
                    <a:gd name="T10" fmla="*/ 1 w 38"/>
                    <a:gd name="T11" fmla="*/ 38 h 39"/>
                    <a:gd name="T12" fmla="*/ 5 w 38"/>
                    <a:gd name="T13" fmla="*/ 38 h 39"/>
                  </a:gdLst>
                  <a:ahLst/>
                  <a:cxnLst>
                    <a:cxn ang="0">
                      <a:pos x="T0" y="T1"/>
                    </a:cxn>
                    <a:cxn ang="0">
                      <a:pos x="T2" y="T3"/>
                    </a:cxn>
                    <a:cxn ang="0">
                      <a:pos x="T4" y="T5"/>
                    </a:cxn>
                    <a:cxn ang="0">
                      <a:pos x="T6" y="T7"/>
                    </a:cxn>
                    <a:cxn ang="0">
                      <a:pos x="T8" y="T9"/>
                    </a:cxn>
                    <a:cxn ang="0">
                      <a:pos x="T10" y="T11"/>
                    </a:cxn>
                    <a:cxn ang="0">
                      <a:pos x="T12" y="T13"/>
                    </a:cxn>
                  </a:cxnLst>
                  <a:rect l="0" t="0" r="r" b="b"/>
                  <a:pathLst>
                    <a:path w="38" h="39">
                      <a:moveTo>
                        <a:pt x="5" y="38"/>
                      </a:moveTo>
                      <a:cubicBezTo>
                        <a:pt x="37" y="6"/>
                        <a:pt x="37" y="6"/>
                        <a:pt x="37" y="6"/>
                      </a:cubicBezTo>
                      <a:cubicBezTo>
                        <a:pt x="38" y="4"/>
                        <a:pt x="38" y="2"/>
                        <a:pt x="37" y="1"/>
                      </a:cubicBezTo>
                      <a:cubicBezTo>
                        <a:pt x="35" y="0"/>
                        <a:pt x="33" y="0"/>
                        <a:pt x="32" y="1"/>
                      </a:cubicBezTo>
                      <a:cubicBezTo>
                        <a:pt x="1" y="33"/>
                        <a:pt x="1" y="33"/>
                        <a:pt x="1" y="33"/>
                      </a:cubicBezTo>
                      <a:cubicBezTo>
                        <a:pt x="0" y="34"/>
                        <a:pt x="0" y="36"/>
                        <a:pt x="1" y="38"/>
                      </a:cubicBezTo>
                      <a:cubicBezTo>
                        <a:pt x="2" y="39"/>
                        <a:pt x="4" y="39"/>
                        <a:pt x="5" y="38"/>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48" name="ï$ḻiḍé">
                  <a:extLst>
                    <a:ext uri="{FF2B5EF4-FFF2-40B4-BE49-F238E27FC236}">
                      <a16:creationId xmlns:a16="http://schemas.microsoft.com/office/drawing/2014/main" id="{9A1BE09B-0C80-4696-A0D2-B73CBF294CED}"/>
                    </a:ext>
                  </a:extLst>
                </p:cNvPr>
                <p:cNvSpPr/>
                <p:nvPr/>
              </p:nvSpPr>
              <p:spPr bwMode="auto">
                <a:xfrm>
                  <a:off x="3347" y="3738"/>
                  <a:ext cx="57" cy="59"/>
                </a:xfrm>
                <a:custGeom>
                  <a:avLst/>
                  <a:gdLst>
                    <a:gd name="T0" fmla="*/ 5 w 42"/>
                    <a:gd name="T1" fmla="*/ 42 h 43"/>
                    <a:gd name="T2" fmla="*/ 41 w 42"/>
                    <a:gd name="T3" fmla="*/ 6 h 43"/>
                    <a:gd name="T4" fmla="*/ 41 w 42"/>
                    <a:gd name="T5" fmla="*/ 1 h 43"/>
                    <a:gd name="T6" fmla="*/ 36 w 42"/>
                    <a:gd name="T7" fmla="*/ 1 h 43"/>
                    <a:gd name="T8" fmla="*/ 1 w 42"/>
                    <a:gd name="T9" fmla="*/ 37 h 43"/>
                    <a:gd name="T10" fmla="*/ 1 w 42"/>
                    <a:gd name="T11" fmla="*/ 42 h 43"/>
                    <a:gd name="T12" fmla="*/ 5 w 42"/>
                    <a:gd name="T13" fmla="*/ 42 h 43"/>
                  </a:gdLst>
                  <a:ahLst/>
                  <a:cxnLst>
                    <a:cxn ang="0">
                      <a:pos x="T0" y="T1"/>
                    </a:cxn>
                    <a:cxn ang="0">
                      <a:pos x="T2" y="T3"/>
                    </a:cxn>
                    <a:cxn ang="0">
                      <a:pos x="T4" y="T5"/>
                    </a:cxn>
                    <a:cxn ang="0">
                      <a:pos x="T6" y="T7"/>
                    </a:cxn>
                    <a:cxn ang="0">
                      <a:pos x="T8" y="T9"/>
                    </a:cxn>
                    <a:cxn ang="0">
                      <a:pos x="T10" y="T11"/>
                    </a:cxn>
                    <a:cxn ang="0">
                      <a:pos x="T12" y="T13"/>
                    </a:cxn>
                  </a:cxnLst>
                  <a:rect l="0" t="0" r="r" b="b"/>
                  <a:pathLst>
                    <a:path w="42" h="43">
                      <a:moveTo>
                        <a:pt x="5" y="42"/>
                      </a:moveTo>
                      <a:cubicBezTo>
                        <a:pt x="41" y="6"/>
                        <a:pt x="41" y="6"/>
                        <a:pt x="41" y="6"/>
                      </a:cubicBezTo>
                      <a:cubicBezTo>
                        <a:pt x="42" y="4"/>
                        <a:pt x="42" y="2"/>
                        <a:pt x="41" y="1"/>
                      </a:cubicBezTo>
                      <a:cubicBezTo>
                        <a:pt x="39" y="0"/>
                        <a:pt x="37" y="0"/>
                        <a:pt x="36" y="1"/>
                      </a:cubicBezTo>
                      <a:cubicBezTo>
                        <a:pt x="1" y="37"/>
                        <a:pt x="1" y="37"/>
                        <a:pt x="1" y="37"/>
                      </a:cubicBezTo>
                      <a:cubicBezTo>
                        <a:pt x="0" y="39"/>
                        <a:pt x="0" y="41"/>
                        <a:pt x="1" y="42"/>
                      </a:cubicBezTo>
                      <a:cubicBezTo>
                        <a:pt x="2" y="43"/>
                        <a:pt x="4" y="43"/>
                        <a:pt x="5" y="42"/>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49" name="íṥ1iďê">
                  <a:extLst>
                    <a:ext uri="{FF2B5EF4-FFF2-40B4-BE49-F238E27FC236}">
                      <a16:creationId xmlns:a16="http://schemas.microsoft.com/office/drawing/2014/main" id="{5B8ADAE0-1514-4E44-AC9A-A4ED7D10D844}"/>
                    </a:ext>
                  </a:extLst>
                </p:cNvPr>
                <p:cNvSpPr/>
                <p:nvPr/>
              </p:nvSpPr>
              <p:spPr bwMode="auto">
                <a:xfrm>
                  <a:off x="2867" y="2544"/>
                  <a:ext cx="682" cy="1179"/>
                </a:xfrm>
                <a:custGeom>
                  <a:avLst/>
                  <a:gdLst>
                    <a:gd name="T0" fmla="*/ 334 w 496"/>
                    <a:gd name="T1" fmla="*/ 859 h 859"/>
                    <a:gd name="T2" fmla="*/ 275 w 496"/>
                    <a:gd name="T3" fmla="*/ 285 h 859"/>
                    <a:gd name="T4" fmla="*/ 0 w 496"/>
                    <a:gd name="T5" fmla="*/ 155 h 859"/>
                    <a:gd name="T6" fmla="*/ 52 w 496"/>
                    <a:gd name="T7" fmla="*/ 0 h 859"/>
                    <a:gd name="T8" fmla="*/ 409 w 496"/>
                    <a:gd name="T9" fmla="*/ 190 h 859"/>
                    <a:gd name="T10" fmla="*/ 477 w 496"/>
                    <a:gd name="T11" fmla="*/ 578 h 859"/>
                    <a:gd name="T12" fmla="*/ 496 w 496"/>
                    <a:gd name="T13" fmla="*/ 853 h 859"/>
                    <a:gd name="T14" fmla="*/ 334 w 496"/>
                    <a:gd name="T15" fmla="*/ 859 h 8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859">
                      <a:moveTo>
                        <a:pt x="334" y="859"/>
                      </a:moveTo>
                      <a:cubicBezTo>
                        <a:pt x="324" y="605"/>
                        <a:pt x="299" y="331"/>
                        <a:pt x="275" y="285"/>
                      </a:cubicBezTo>
                      <a:cubicBezTo>
                        <a:pt x="252" y="258"/>
                        <a:pt x="124" y="197"/>
                        <a:pt x="0" y="155"/>
                      </a:cubicBezTo>
                      <a:cubicBezTo>
                        <a:pt x="52" y="0"/>
                        <a:pt x="52" y="0"/>
                        <a:pt x="52" y="0"/>
                      </a:cubicBezTo>
                      <a:cubicBezTo>
                        <a:pt x="140" y="29"/>
                        <a:pt x="349" y="106"/>
                        <a:pt x="409" y="190"/>
                      </a:cubicBezTo>
                      <a:cubicBezTo>
                        <a:pt x="434" y="225"/>
                        <a:pt x="462" y="320"/>
                        <a:pt x="477" y="578"/>
                      </a:cubicBezTo>
                      <a:cubicBezTo>
                        <a:pt x="485" y="713"/>
                        <a:pt x="496" y="853"/>
                        <a:pt x="496" y="853"/>
                      </a:cubicBezTo>
                      <a:lnTo>
                        <a:pt x="334" y="859"/>
                      </a:lnTo>
                      <a:close/>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50" name="ïṧļiḓé">
                  <a:extLst>
                    <a:ext uri="{FF2B5EF4-FFF2-40B4-BE49-F238E27FC236}">
                      <a16:creationId xmlns:a16="http://schemas.microsoft.com/office/drawing/2014/main" id="{47233914-4C80-401C-88FC-7EDB9AB05551}"/>
                    </a:ext>
                  </a:extLst>
                </p:cNvPr>
                <p:cNvSpPr/>
                <p:nvPr/>
              </p:nvSpPr>
              <p:spPr bwMode="auto">
                <a:xfrm>
                  <a:off x="2717" y="2632"/>
                  <a:ext cx="708" cy="1073"/>
                </a:xfrm>
                <a:custGeom>
                  <a:avLst/>
                  <a:gdLst>
                    <a:gd name="T0" fmla="*/ 78 w 515"/>
                    <a:gd name="T1" fmla="*/ 10 h 782"/>
                    <a:gd name="T2" fmla="*/ 437 w 515"/>
                    <a:gd name="T3" fmla="*/ 173 h 782"/>
                    <a:gd name="T4" fmla="*/ 515 w 515"/>
                    <a:gd name="T5" fmla="*/ 768 h 782"/>
                    <a:gd name="T6" fmla="*/ 414 w 515"/>
                    <a:gd name="T7" fmla="*/ 782 h 782"/>
                    <a:gd name="T8" fmla="*/ 0 w 515"/>
                    <a:gd name="T9" fmla="*/ 0 h 782"/>
                    <a:gd name="T10" fmla="*/ 78 w 515"/>
                    <a:gd name="T11" fmla="*/ 10 h 782"/>
                  </a:gdLst>
                  <a:ahLst/>
                  <a:cxnLst>
                    <a:cxn ang="0">
                      <a:pos x="T0" y="T1"/>
                    </a:cxn>
                    <a:cxn ang="0">
                      <a:pos x="T2" y="T3"/>
                    </a:cxn>
                    <a:cxn ang="0">
                      <a:pos x="T4" y="T5"/>
                    </a:cxn>
                    <a:cxn ang="0">
                      <a:pos x="T6" y="T7"/>
                    </a:cxn>
                    <a:cxn ang="0">
                      <a:pos x="T8" y="T9"/>
                    </a:cxn>
                    <a:cxn ang="0">
                      <a:pos x="T10" y="T11"/>
                    </a:cxn>
                  </a:cxnLst>
                  <a:rect l="0" t="0" r="r" b="b"/>
                  <a:pathLst>
                    <a:path w="515" h="782">
                      <a:moveTo>
                        <a:pt x="78" y="10"/>
                      </a:moveTo>
                      <a:cubicBezTo>
                        <a:pt x="78" y="10"/>
                        <a:pt x="393" y="90"/>
                        <a:pt x="437" y="173"/>
                      </a:cubicBezTo>
                      <a:cubicBezTo>
                        <a:pt x="480" y="257"/>
                        <a:pt x="515" y="768"/>
                        <a:pt x="515" y="768"/>
                      </a:cubicBezTo>
                      <a:cubicBezTo>
                        <a:pt x="414" y="782"/>
                        <a:pt x="414" y="782"/>
                        <a:pt x="414" y="782"/>
                      </a:cubicBezTo>
                      <a:cubicBezTo>
                        <a:pt x="0" y="0"/>
                        <a:pt x="0" y="0"/>
                        <a:pt x="0" y="0"/>
                      </a:cubicBezTo>
                      <a:lnTo>
                        <a:pt x="78" y="10"/>
                      </a:lnTo>
                      <a:close/>
                    </a:path>
                  </a:pathLst>
                </a:custGeom>
                <a:solidFill>
                  <a:srgbClr val="1818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51" name="iṧļídê">
                  <a:extLst>
                    <a:ext uri="{FF2B5EF4-FFF2-40B4-BE49-F238E27FC236}">
                      <a16:creationId xmlns:a16="http://schemas.microsoft.com/office/drawing/2014/main" id="{C7DA9EEF-3EC0-4134-A58D-2F9D05F0B2E4}"/>
                    </a:ext>
                  </a:extLst>
                </p:cNvPr>
                <p:cNvSpPr/>
                <p:nvPr/>
              </p:nvSpPr>
              <p:spPr bwMode="auto">
                <a:xfrm>
                  <a:off x="2546" y="2575"/>
                  <a:ext cx="597" cy="293"/>
                </a:xfrm>
                <a:custGeom>
                  <a:avLst/>
                  <a:gdLst>
                    <a:gd name="T0" fmla="*/ 432 w 435"/>
                    <a:gd name="T1" fmla="*/ 65 h 213"/>
                    <a:gd name="T2" fmla="*/ 413 w 435"/>
                    <a:gd name="T3" fmla="*/ 142 h 213"/>
                    <a:gd name="T4" fmla="*/ 327 w 435"/>
                    <a:gd name="T5" fmla="*/ 193 h 213"/>
                    <a:gd name="T6" fmla="*/ 130 w 435"/>
                    <a:gd name="T7" fmla="*/ 212 h 213"/>
                    <a:gd name="T8" fmla="*/ 113 w 435"/>
                    <a:gd name="T9" fmla="*/ 213 h 213"/>
                    <a:gd name="T10" fmla="*/ 72 w 435"/>
                    <a:gd name="T11" fmla="*/ 203 h 213"/>
                    <a:gd name="T12" fmla="*/ 65 w 435"/>
                    <a:gd name="T13" fmla="*/ 199 h 213"/>
                    <a:gd name="T14" fmla="*/ 2 w 435"/>
                    <a:gd name="T15" fmla="*/ 107 h 213"/>
                    <a:gd name="T16" fmla="*/ 0 w 435"/>
                    <a:gd name="T17" fmla="*/ 44 h 213"/>
                    <a:gd name="T18" fmla="*/ 422 w 435"/>
                    <a:gd name="T19" fmla="*/ 0 h 213"/>
                    <a:gd name="T20" fmla="*/ 432 w 435"/>
                    <a:gd name="T21" fmla="*/ 6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213">
                      <a:moveTo>
                        <a:pt x="432" y="65"/>
                      </a:moveTo>
                      <a:cubicBezTo>
                        <a:pt x="435" y="93"/>
                        <a:pt x="427" y="120"/>
                        <a:pt x="413" y="142"/>
                      </a:cubicBezTo>
                      <a:cubicBezTo>
                        <a:pt x="394" y="170"/>
                        <a:pt x="363" y="190"/>
                        <a:pt x="327" y="193"/>
                      </a:cubicBezTo>
                      <a:cubicBezTo>
                        <a:pt x="130" y="212"/>
                        <a:pt x="130" y="212"/>
                        <a:pt x="130" y="212"/>
                      </a:cubicBezTo>
                      <a:cubicBezTo>
                        <a:pt x="125" y="213"/>
                        <a:pt x="119" y="213"/>
                        <a:pt x="113" y="213"/>
                      </a:cubicBezTo>
                      <a:cubicBezTo>
                        <a:pt x="99" y="212"/>
                        <a:pt x="85" y="208"/>
                        <a:pt x="72" y="203"/>
                      </a:cubicBezTo>
                      <a:cubicBezTo>
                        <a:pt x="69" y="202"/>
                        <a:pt x="67" y="201"/>
                        <a:pt x="65" y="199"/>
                      </a:cubicBezTo>
                      <a:cubicBezTo>
                        <a:pt x="31" y="182"/>
                        <a:pt x="6" y="148"/>
                        <a:pt x="2" y="107"/>
                      </a:cubicBezTo>
                      <a:cubicBezTo>
                        <a:pt x="0" y="44"/>
                        <a:pt x="0" y="44"/>
                        <a:pt x="0" y="44"/>
                      </a:cubicBezTo>
                      <a:cubicBezTo>
                        <a:pt x="422" y="0"/>
                        <a:pt x="422" y="0"/>
                        <a:pt x="422" y="0"/>
                      </a:cubicBezTo>
                      <a:lnTo>
                        <a:pt x="432" y="65"/>
                      </a:lnTo>
                      <a:close/>
                    </a:path>
                  </a:pathLst>
                </a:custGeom>
                <a:solidFill>
                  <a:srgbClr val="1818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52" name="ïṧḻîḑê">
                  <a:extLst>
                    <a:ext uri="{FF2B5EF4-FFF2-40B4-BE49-F238E27FC236}">
                      <a16:creationId xmlns:a16="http://schemas.microsoft.com/office/drawing/2014/main" id="{5A7B045A-05A0-4429-B3B6-84119B26EB6E}"/>
                    </a:ext>
                  </a:extLst>
                </p:cNvPr>
                <p:cNvSpPr/>
                <p:nvPr/>
              </p:nvSpPr>
              <p:spPr bwMode="auto">
                <a:xfrm>
                  <a:off x="2603" y="2683"/>
                  <a:ext cx="740" cy="1039"/>
                </a:xfrm>
                <a:custGeom>
                  <a:avLst/>
                  <a:gdLst>
                    <a:gd name="T0" fmla="*/ 511 w 538"/>
                    <a:gd name="T1" fmla="*/ 486 h 757"/>
                    <a:gd name="T2" fmla="*/ 538 w 538"/>
                    <a:gd name="T3" fmla="*/ 750 h 757"/>
                    <a:gd name="T4" fmla="*/ 449 w 538"/>
                    <a:gd name="T5" fmla="*/ 752 h 757"/>
                    <a:gd name="T6" fmla="*/ 372 w 538"/>
                    <a:gd name="T7" fmla="*/ 757 h 757"/>
                    <a:gd name="T8" fmla="*/ 291 w 538"/>
                    <a:gd name="T9" fmla="*/ 232 h 757"/>
                    <a:gd name="T10" fmla="*/ 50 w 538"/>
                    <a:gd name="T11" fmla="*/ 162 h 757"/>
                    <a:gd name="T12" fmla="*/ 8 w 538"/>
                    <a:gd name="T13" fmla="*/ 155 h 757"/>
                    <a:gd name="T14" fmla="*/ 0 w 538"/>
                    <a:gd name="T15" fmla="*/ 154 h 757"/>
                    <a:gd name="T16" fmla="*/ 1 w 538"/>
                    <a:gd name="T17" fmla="*/ 152 h 757"/>
                    <a:gd name="T18" fmla="*/ 233 w 538"/>
                    <a:gd name="T19" fmla="*/ 22 h 757"/>
                    <a:gd name="T20" fmla="*/ 344 w 538"/>
                    <a:gd name="T21" fmla="*/ 74 h 757"/>
                    <a:gd name="T22" fmla="*/ 397 w 538"/>
                    <a:gd name="T23" fmla="*/ 105 h 757"/>
                    <a:gd name="T24" fmla="*/ 511 w 538"/>
                    <a:gd name="T25" fmla="*/ 486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8" h="757">
                      <a:moveTo>
                        <a:pt x="511" y="486"/>
                      </a:moveTo>
                      <a:cubicBezTo>
                        <a:pt x="529" y="619"/>
                        <a:pt x="537" y="745"/>
                        <a:pt x="538" y="750"/>
                      </a:cubicBezTo>
                      <a:cubicBezTo>
                        <a:pt x="449" y="752"/>
                        <a:pt x="449" y="752"/>
                        <a:pt x="449" y="752"/>
                      </a:cubicBezTo>
                      <a:cubicBezTo>
                        <a:pt x="372" y="757"/>
                        <a:pt x="372" y="757"/>
                        <a:pt x="372" y="757"/>
                      </a:cubicBezTo>
                      <a:cubicBezTo>
                        <a:pt x="358" y="528"/>
                        <a:pt x="322" y="277"/>
                        <a:pt x="291" y="232"/>
                      </a:cubicBezTo>
                      <a:cubicBezTo>
                        <a:pt x="261" y="211"/>
                        <a:pt x="151" y="182"/>
                        <a:pt x="50" y="162"/>
                      </a:cubicBezTo>
                      <a:cubicBezTo>
                        <a:pt x="35" y="160"/>
                        <a:pt x="21" y="157"/>
                        <a:pt x="8" y="155"/>
                      </a:cubicBezTo>
                      <a:cubicBezTo>
                        <a:pt x="5" y="155"/>
                        <a:pt x="3" y="154"/>
                        <a:pt x="0" y="154"/>
                      </a:cubicBezTo>
                      <a:cubicBezTo>
                        <a:pt x="1" y="152"/>
                        <a:pt x="1" y="152"/>
                        <a:pt x="1" y="152"/>
                      </a:cubicBezTo>
                      <a:cubicBezTo>
                        <a:pt x="1" y="152"/>
                        <a:pt x="58" y="0"/>
                        <a:pt x="233" y="22"/>
                      </a:cubicBezTo>
                      <a:cubicBezTo>
                        <a:pt x="270" y="26"/>
                        <a:pt x="304" y="55"/>
                        <a:pt x="344" y="74"/>
                      </a:cubicBezTo>
                      <a:cubicBezTo>
                        <a:pt x="365" y="84"/>
                        <a:pt x="383" y="94"/>
                        <a:pt x="397" y="105"/>
                      </a:cubicBezTo>
                      <a:cubicBezTo>
                        <a:pt x="436" y="137"/>
                        <a:pt x="477" y="226"/>
                        <a:pt x="511" y="486"/>
                      </a:cubicBezTo>
                      <a:close/>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53" name="ïślïḓé">
                  <a:extLst>
                    <a:ext uri="{FF2B5EF4-FFF2-40B4-BE49-F238E27FC236}">
                      <a16:creationId xmlns:a16="http://schemas.microsoft.com/office/drawing/2014/main" id="{EE837374-557B-45D3-8B9C-C4ACA04F6F20}"/>
                    </a:ext>
                  </a:extLst>
                </p:cNvPr>
                <p:cNvSpPr/>
                <p:nvPr/>
              </p:nvSpPr>
              <p:spPr bwMode="auto">
                <a:xfrm>
                  <a:off x="2503" y="2683"/>
                  <a:ext cx="717" cy="1039"/>
                </a:xfrm>
                <a:custGeom>
                  <a:avLst/>
                  <a:gdLst>
                    <a:gd name="T0" fmla="*/ 522 w 522"/>
                    <a:gd name="T1" fmla="*/ 752 h 757"/>
                    <a:gd name="T2" fmla="*/ 445 w 522"/>
                    <a:gd name="T3" fmla="*/ 757 h 757"/>
                    <a:gd name="T4" fmla="*/ 364 w 522"/>
                    <a:gd name="T5" fmla="*/ 232 h 757"/>
                    <a:gd name="T6" fmla="*/ 123 w 522"/>
                    <a:gd name="T7" fmla="*/ 162 h 757"/>
                    <a:gd name="T8" fmla="*/ 81 w 522"/>
                    <a:gd name="T9" fmla="*/ 155 h 757"/>
                    <a:gd name="T10" fmla="*/ 73 w 522"/>
                    <a:gd name="T11" fmla="*/ 154 h 757"/>
                    <a:gd name="T12" fmla="*/ 74 w 522"/>
                    <a:gd name="T13" fmla="*/ 152 h 757"/>
                    <a:gd name="T14" fmla="*/ 6 w 522"/>
                    <a:gd name="T15" fmla="*/ 63 h 757"/>
                    <a:gd name="T16" fmla="*/ 0 w 522"/>
                    <a:gd name="T17" fmla="*/ 1 h 757"/>
                    <a:gd name="T18" fmla="*/ 68 w 522"/>
                    <a:gd name="T19" fmla="*/ 0 h 757"/>
                    <a:gd name="T20" fmla="*/ 86 w 522"/>
                    <a:gd name="T21" fmla="*/ 79 h 757"/>
                    <a:gd name="T22" fmla="*/ 110 w 522"/>
                    <a:gd name="T23" fmla="*/ 94 h 757"/>
                    <a:gd name="T24" fmla="*/ 326 w 522"/>
                    <a:gd name="T25" fmla="*/ 132 h 757"/>
                    <a:gd name="T26" fmla="*/ 442 w 522"/>
                    <a:gd name="T27" fmla="*/ 198 h 757"/>
                    <a:gd name="T28" fmla="*/ 522 w 522"/>
                    <a:gd name="T29" fmla="*/ 752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2" h="757">
                      <a:moveTo>
                        <a:pt x="522" y="752"/>
                      </a:moveTo>
                      <a:cubicBezTo>
                        <a:pt x="445" y="757"/>
                        <a:pt x="445" y="757"/>
                        <a:pt x="445" y="757"/>
                      </a:cubicBezTo>
                      <a:cubicBezTo>
                        <a:pt x="431" y="528"/>
                        <a:pt x="395" y="277"/>
                        <a:pt x="364" y="232"/>
                      </a:cubicBezTo>
                      <a:cubicBezTo>
                        <a:pt x="334" y="211"/>
                        <a:pt x="224" y="182"/>
                        <a:pt x="123" y="162"/>
                      </a:cubicBezTo>
                      <a:cubicBezTo>
                        <a:pt x="108" y="163"/>
                        <a:pt x="94" y="160"/>
                        <a:pt x="81" y="155"/>
                      </a:cubicBezTo>
                      <a:cubicBezTo>
                        <a:pt x="78" y="155"/>
                        <a:pt x="76" y="154"/>
                        <a:pt x="73" y="154"/>
                      </a:cubicBezTo>
                      <a:cubicBezTo>
                        <a:pt x="74" y="152"/>
                        <a:pt x="74" y="152"/>
                        <a:pt x="74" y="152"/>
                      </a:cubicBezTo>
                      <a:cubicBezTo>
                        <a:pt x="39" y="137"/>
                        <a:pt x="12" y="104"/>
                        <a:pt x="6" y="63"/>
                      </a:cubicBezTo>
                      <a:cubicBezTo>
                        <a:pt x="0" y="1"/>
                        <a:pt x="0" y="1"/>
                        <a:pt x="0" y="1"/>
                      </a:cubicBezTo>
                      <a:cubicBezTo>
                        <a:pt x="68" y="0"/>
                        <a:pt x="68" y="0"/>
                        <a:pt x="68" y="0"/>
                      </a:cubicBezTo>
                      <a:cubicBezTo>
                        <a:pt x="67" y="5"/>
                        <a:pt x="65" y="53"/>
                        <a:pt x="86" y="79"/>
                      </a:cubicBezTo>
                      <a:cubicBezTo>
                        <a:pt x="92" y="86"/>
                        <a:pt x="100" y="92"/>
                        <a:pt x="110" y="94"/>
                      </a:cubicBezTo>
                      <a:cubicBezTo>
                        <a:pt x="138" y="100"/>
                        <a:pt x="241" y="109"/>
                        <a:pt x="326" y="132"/>
                      </a:cubicBezTo>
                      <a:cubicBezTo>
                        <a:pt x="381" y="147"/>
                        <a:pt x="428" y="167"/>
                        <a:pt x="442" y="198"/>
                      </a:cubicBezTo>
                      <a:cubicBezTo>
                        <a:pt x="475" y="268"/>
                        <a:pt x="516" y="692"/>
                        <a:pt x="522" y="752"/>
                      </a:cubicBezTo>
                      <a:close/>
                    </a:path>
                  </a:pathLst>
                </a:custGeom>
                <a:solidFill>
                  <a:srgbClr val="1818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54" name="ïŝľïḋe">
                  <a:extLst>
                    <a:ext uri="{FF2B5EF4-FFF2-40B4-BE49-F238E27FC236}">
                      <a16:creationId xmlns:a16="http://schemas.microsoft.com/office/drawing/2014/main" id="{ED66EDB3-3F7F-4930-8A08-6C96D8E4A719}"/>
                    </a:ext>
                  </a:extLst>
                </p:cNvPr>
                <p:cNvSpPr/>
                <p:nvPr/>
              </p:nvSpPr>
              <p:spPr bwMode="auto">
                <a:xfrm>
                  <a:off x="3538" y="2194"/>
                  <a:ext cx="199" cy="163"/>
                </a:xfrm>
                <a:custGeom>
                  <a:avLst/>
                  <a:gdLst>
                    <a:gd name="T0" fmla="*/ 145 w 145"/>
                    <a:gd name="T1" fmla="*/ 27 h 119"/>
                    <a:gd name="T2" fmla="*/ 121 w 145"/>
                    <a:gd name="T3" fmla="*/ 15 h 119"/>
                    <a:gd name="T4" fmla="*/ 53 w 145"/>
                    <a:gd name="T5" fmla="*/ 1 h 119"/>
                    <a:gd name="T6" fmla="*/ 9 w 145"/>
                    <a:gd name="T7" fmla="*/ 1 h 119"/>
                    <a:gd name="T8" fmla="*/ 3 w 145"/>
                    <a:gd name="T9" fmla="*/ 75 h 119"/>
                    <a:gd name="T10" fmla="*/ 88 w 145"/>
                    <a:gd name="T11" fmla="*/ 107 h 119"/>
                    <a:gd name="T12" fmla="*/ 145 w 145"/>
                    <a:gd name="T13" fmla="*/ 27 h 119"/>
                  </a:gdLst>
                  <a:ahLst/>
                  <a:cxnLst>
                    <a:cxn ang="0">
                      <a:pos x="T0" y="T1"/>
                    </a:cxn>
                    <a:cxn ang="0">
                      <a:pos x="T2" y="T3"/>
                    </a:cxn>
                    <a:cxn ang="0">
                      <a:pos x="T4" y="T5"/>
                    </a:cxn>
                    <a:cxn ang="0">
                      <a:pos x="T6" y="T7"/>
                    </a:cxn>
                    <a:cxn ang="0">
                      <a:pos x="T8" y="T9"/>
                    </a:cxn>
                    <a:cxn ang="0">
                      <a:pos x="T10" y="T11"/>
                    </a:cxn>
                    <a:cxn ang="0">
                      <a:pos x="T12" y="T13"/>
                    </a:cxn>
                  </a:cxnLst>
                  <a:rect l="0" t="0" r="r" b="b"/>
                  <a:pathLst>
                    <a:path w="145" h="119">
                      <a:moveTo>
                        <a:pt x="145" y="27"/>
                      </a:moveTo>
                      <a:cubicBezTo>
                        <a:pt x="144" y="27"/>
                        <a:pt x="133" y="21"/>
                        <a:pt x="121" y="15"/>
                      </a:cubicBezTo>
                      <a:cubicBezTo>
                        <a:pt x="100" y="5"/>
                        <a:pt x="77" y="0"/>
                        <a:pt x="53" y="1"/>
                      </a:cubicBezTo>
                      <a:cubicBezTo>
                        <a:pt x="9" y="1"/>
                        <a:pt x="9" y="1"/>
                        <a:pt x="9" y="1"/>
                      </a:cubicBezTo>
                      <a:cubicBezTo>
                        <a:pt x="9" y="1"/>
                        <a:pt x="4" y="72"/>
                        <a:pt x="3" y="75"/>
                      </a:cubicBezTo>
                      <a:cubicBezTo>
                        <a:pt x="0" y="119"/>
                        <a:pt x="88" y="107"/>
                        <a:pt x="88" y="107"/>
                      </a:cubicBezTo>
                      <a:cubicBezTo>
                        <a:pt x="145" y="27"/>
                        <a:pt x="145" y="27"/>
                        <a:pt x="145" y="27"/>
                      </a:cubicBezTo>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55" name="ïSḻiďè">
                  <a:extLst>
                    <a:ext uri="{FF2B5EF4-FFF2-40B4-BE49-F238E27FC236}">
                      <a16:creationId xmlns:a16="http://schemas.microsoft.com/office/drawing/2014/main" id="{DE0FF10A-A7E5-4EB5-80DA-BD6FEA39BEF2}"/>
                    </a:ext>
                  </a:extLst>
                </p:cNvPr>
                <p:cNvSpPr/>
                <p:nvPr/>
              </p:nvSpPr>
              <p:spPr bwMode="auto">
                <a:xfrm>
                  <a:off x="3637" y="2213"/>
                  <a:ext cx="180" cy="47"/>
                </a:xfrm>
                <a:custGeom>
                  <a:avLst/>
                  <a:gdLst>
                    <a:gd name="T0" fmla="*/ 14 w 131"/>
                    <a:gd name="T1" fmla="*/ 27 h 34"/>
                    <a:gd name="T2" fmla="*/ 116 w 131"/>
                    <a:gd name="T3" fmla="*/ 34 h 34"/>
                    <a:gd name="T4" fmla="*/ 131 w 131"/>
                    <a:gd name="T5" fmla="*/ 21 h 34"/>
                    <a:gd name="T6" fmla="*/ 118 w 131"/>
                    <a:gd name="T7" fmla="*/ 7 h 34"/>
                    <a:gd name="T8" fmla="*/ 15 w 131"/>
                    <a:gd name="T9" fmla="*/ 0 h 34"/>
                    <a:gd name="T10" fmla="*/ 1 w 131"/>
                    <a:gd name="T11" fmla="*/ 13 h 34"/>
                    <a:gd name="T12" fmla="*/ 14 w 131"/>
                    <a:gd name="T13" fmla="*/ 27 h 34"/>
                  </a:gdLst>
                  <a:ahLst/>
                  <a:cxnLst>
                    <a:cxn ang="0">
                      <a:pos x="T0" y="T1"/>
                    </a:cxn>
                    <a:cxn ang="0">
                      <a:pos x="T2" y="T3"/>
                    </a:cxn>
                    <a:cxn ang="0">
                      <a:pos x="T4" y="T5"/>
                    </a:cxn>
                    <a:cxn ang="0">
                      <a:pos x="T6" y="T7"/>
                    </a:cxn>
                    <a:cxn ang="0">
                      <a:pos x="T8" y="T9"/>
                    </a:cxn>
                    <a:cxn ang="0">
                      <a:pos x="T10" y="T11"/>
                    </a:cxn>
                    <a:cxn ang="0">
                      <a:pos x="T12" y="T13"/>
                    </a:cxn>
                  </a:cxnLst>
                  <a:rect l="0" t="0" r="r" b="b"/>
                  <a:pathLst>
                    <a:path w="131" h="34">
                      <a:moveTo>
                        <a:pt x="14" y="27"/>
                      </a:moveTo>
                      <a:cubicBezTo>
                        <a:pt x="116" y="34"/>
                        <a:pt x="116" y="34"/>
                        <a:pt x="116" y="34"/>
                      </a:cubicBezTo>
                      <a:cubicBezTo>
                        <a:pt x="124" y="34"/>
                        <a:pt x="130" y="29"/>
                        <a:pt x="131" y="21"/>
                      </a:cubicBezTo>
                      <a:cubicBezTo>
                        <a:pt x="131" y="14"/>
                        <a:pt x="125" y="7"/>
                        <a:pt x="118" y="7"/>
                      </a:cubicBezTo>
                      <a:cubicBezTo>
                        <a:pt x="15" y="0"/>
                        <a:pt x="15" y="0"/>
                        <a:pt x="15" y="0"/>
                      </a:cubicBezTo>
                      <a:cubicBezTo>
                        <a:pt x="8" y="0"/>
                        <a:pt x="1" y="5"/>
                        <a:pt x="1" y="13"/>
                      </a:cubicBezTo>
                      <a:cubicBezTo>
                        <a:pt x="0" y="20"/>
                        <a:pt x="6" y="27"/>
                        <a:pt x="14" y="27"/>
                      </a:cubicBezTo>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56" name="ïṩ1iḍe">
                  <a:extLst>
                    <a:ext uri="{FF2B5EF4-FFF2-40B4-BE49-F238E27FC236}">
                      <a16:creationId xmlns:a16="http://schemas.microsoft.com/office/drawing/2014/main" id="{11BF52FB-391E-40C7-97A2-F191538FA4E8}"/>
                    </a:ext>
                  </a:extLst>
                </p:cNvPr>
                <p:cNvSpPr/>
                <p:nvPr/>
              </p:nvSpPr>
              <p:spPr bwMode="auto">
                <a:xfrm>
                  <a:off x="3649" y="2261"/>
                  <a:ext cx="153" cy="50"/>
                </a:xfrm>
                <a:custGeom>
                  <a:avLst/>
                  <a:gdLst>
                    <a:gd name="T0" fmla="*/ 13 w 111"/>
                    <a:gd name="T1" fmla="*/ 28 h 36"/>
                    <a:gd name="T2" fmla="*/ 95 w 111"/>
                    <a:gd name="T3" fmla="*/ 36 h 36"/>
                    <a:gd name="T4" fmla="*/ 110 w 111"/>
                    <a:gd name="T5" fmla="*/ 23 h 36"/>
                    <a:gd name="T6" fmla="*/ 98 w 111"/>
                    <a:gd name="T7" fmla="*/ 8 h 36"/>
                    <a:gd name="T8" fmla="*/ 16 w 111"/>
                    <a:gd name="T9" fmla="*/ 1 h 36"/>
                    <a:gd name="T10" fmla="*/ 1 w 111"/>
                    <a:gd name="T11" fmla="*/ 13 h 36"/>
                    <a:gd name="T12" fmla="*/ 13 w 111"/>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111" h="36">
                      <a:moveTo>
                        <a:pt x="13" y="28"/>
                      </a:moveTo>
                      <a:cubicBezTo>
                        <a:pt x="95" y="36"/>
                        <a:pt x="95" y="36"/>
                        <a:pt x="95" y="36"/>
                      </a:cubicBezTo>
                      <a:cubicBezTo>
                        <a:pt x="103" y="36"/>
                        <a:pt x="110" y="31"/>
                        <a:pt x="110" y="23"/>
                      </a:cubicBezTo>
                      <a:cubicBezTo>
                        <a:pt x="111" y="16"/>
                        <a:pt x="105" y="9"/>
                        <a:pt x="98" y="8"/>
                      </a:cubicBezTo>
                      <a:cubicBezTo>
                        <a:pt x="16" y="1"/>
                        <a:pt x="16" y="1"/>
                        <a:pt x="16" y="1"/>
                      </a:cubicBezTo>
                      <a:cubicBezTo>
                        <a:pt x="8" y="0"/>
                        <a:pt x="1" y="6"/>
                        <a:pt x="1" y="13"/>
                      </a:cubicBezTo>
                      <a:cubicBezTo>
                        <a:pt x="0" y="21"/>
                        <a:pt x="6" y="27"/>
                        <a:pt x="13" y="28"/>
                      </a:cubicBezTo>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57" name="iṣ1ïḋé">
                  <a:extLst>
                    <a:ext uri="{FF2B5EF4-FFF2-40B4-BE49-F238E27FC236}">
                      <a16:creationId xmlns:a16="http://schemas.microsoft.com/office/drawing/2014/main" id="{5DB8077F-1D64-421F-A35C-4641B517F6A5}"/>
                    </a:ext>
                  </a:extLst>
                </p:cNvPr>
                <p:cNvSpPr/>
                <p:nvPr/>
              </p:nvSpPr>
              <p:spPr bwMode="auto">
                <a:xfrm>
                  <a:off x="3605" y="2302"/>
                  <a:ext cx="173" cy="47"/>
                </a:xfrm>
                <a:custGeom>
                  <a:avLst/>
                  <a:gdLst>
                    <a:gd name="T0" fmla="*/ 13 w 126"/>
                    <a:gd name="T1" fmla="*/ 28 h 34"/>
                    <a:gd name="T2" fmla="*/ 111 w 126"/>
                    <a:gd name="T3" fmla="*/ 34 h 34"/>
                    <a:gd name="T4" fmla="*/ 125 w 126"/>
                    <a:gd name="T5" fmla="*/ 21 h 34"/>
                    <a:gd name="T6" fmla="*/ 113 w 126"/>
                    <a:gd name="T7" fmla="*/ 6 h 34"/>
                    <a:gd name="T8" fmla="*/ 15 w 126"/>
                    <a:gd name="T9" fmla="*/ 0 h 34"/>
                    <a:gd name="T10" fmla="*/ 0 w 126"/>
                    <a:gd name="T11" fmla="*/ 13 h 34"/>
                    <a:gd name="T12" fmla="*/ 13 w 126"/>
                    <a:gd name="T13" fmla="*/ 28 h 34"/>
                  </a:gdLst>
                  <a:ahLst/>
                  <a:cxnLst>
                    <a:cxn ang="0">
                      <a:pos x="T0" y="T1"/>
                    </a:cxn>
                    <a:cxn ang="0">
                      <a:pos x="T2" y="T3"/>
                    </a:cxn>
                    <a:cxn ang="0">
                      <a:pos x="T4" y="T5"/>
                    </a:cxn>
                    <a:cxn ang="0">
                      <a:pos x="T6" y="T7"/>
                    </a:cxn>
                    <a:cxn ang="0">
                      <a:pos x="T8" y="T9"/>
                    </a:cxn>
                    <a:cxn ang="0">
                      <a:pos x="T10" y="T11"/>
                    </a:cxn>
                    <a:cxn ang="0">
                      <a:pos x="T12" y="T13"/>
                    </a:cxn>
                  </a:cxnLst>
                  <a:rect l="0" t="0" r="r" b="b"/>
                  <a:pathLst>
                    <a:path w="126" h="34">
                      <a:moveTo>
                        <a:pt x="13" y="28"/>
                      </a:moveTo>
                      <a:cubicBezTo>
                        <a:pt x="111" y="34"/>
                        <a:pt x="111" y="34"/>
                        <a:pt x="111" y="34"/>
                      </a:cubicBezTo>
                      <a:cubicBezTo>
                        <a:pt x="118" y="34"/>
                        <a:pt x="125" y="28"/>
                        <a:pt x="125" y="21"/>
                      </a:cubicBezTo>
                      <a:cubicBezTo>
                        <a:pt x="126" y="13"/>
                        <a:pt x="120" y="7"/>
                        <a:pt x="113" y="6"/>
                      </a:cubicBezTo>
                      <a:cubicBezTo>
                        <a:pt x="15" y="0"/>
                        <a:pt x="15" y="0"/>
                        <a:pt x="15" y="0"/>
                      </a:cubicBezTo>
                      <a:cubicBezTo>
                        <a:pt x="7" y="0"/>
                        <a:pt x="1" y="6"/>
                        <a:pt x="0" y="13"/>
                      </a:cubicBezTo>
                      <a:cubicBezTo>
                        <a:pt x="0" y="21"/>
                        <a:pt x="6" y="27"/>
                        <a:pt x="13" y="28"/>
                      </a:cubicBezTo>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58" name="îŝḻiḍé">
                  <a:extLst>
                    <a:ext uri="{FF2B5EF4-FFF2-40B4-BE49-F238E27FC236}">
                      <a16:creationId xmlns:a16="http://schemas.microsoft.com/office/drawing/2014/main" id="{53B28913-4BA0-4E4F-96F2-F7C4BC669EF9}"/>
                    </a:ext>
                  </a:extLst>
                </p:cNvPr>
                <p:cNvSpPr/>
                <p:nvPr/>
              </p:nvSpPr>
              <p:spPr bwMode="auto">
                <a:xfrm>
                  <a:off x="3734" y="2135"/>
                  <a:ext cx="176" cy="226"/>
                </a:xfrm>
                <a:custGeom>
                  <a:avLst/>
                  <a:gdLst>
                    <a:gd name="T0" fmla="*/ 128 w 128"/>
                    <a:gd name="T1" fmla="*/ 12 h 165"/>
                    <a:gd name="T2" fmla="*/ 128 w 128"/>
                    <a:gd name="T3" fmla="*/ 165 h 165"/>
                    <a:gd name="T4" fmla="*/ 0 w 128"/>
                    <a:gd name="T5" fmla="*/ 165 h 165"/>
                    <a:gd name="T6" fmla="*/ 0 w 128"/>
                    <a:gd name="T7" fmla="*/ 12 h 165"/>
                    <a:gd name="T8" fmla="*/ 12 w 128"/>
                    <a:gd name="T9" fmla="*/ 0 h 165"/>
                    <a:gd name="T10" fmla="*/ 115 w 128"/>
                    <a:gd name="T11" fmla="*/ 0 h 165"/>
                    <a:gd name="T12" fmla="*/ 128 w 128"/>
                    <a:gd name="T13" fmla="*/ 12 h 165"/>
                  </a:gdLst>
                  <a:ahLst/>
                  <a:cxnLst>
                    <a:cxn ang="0">
                      <a:pos x="T0" y="T1"/>
                    </a:cxn>
                    <a:cxn ang="0">
                      <a:pos x="T2" y="T3"/>
                    </a:cxn>
                    <a:cxn ang="0">
                      <a:pos x="T4" y="T5"/>
                    </a:cxn>
                    <a:cxn ang="0">
                      <a:pos x="T6" y="T7"/>
                    </a:cxn>
                    <a:cxn ang="0">
                      <a:pos x="T8" y="T9"/>
                    </a:cxn>
                    <a:cxn ang="0">
                      <a:pos x="T10" y="T11"/>
                    </a:cxn>
                    <a:cxn ang="0">
                      <a:pos x="T12" y="T13"/>
                    </a:cxn>
                  </a:cxnLst>
                  <a:rect l="0" t="0" r="r" b="b"/>
                  <a:pathLst>
                    <a:path w="128" h="165">
                      <a:moveTo>
                        <a:pt x="128" y="12"/>
                      </a:moveTo>
                      <a:cubicBezTo>
                        <a:pt x="128" y="165"/>
                        <a:pt x="128" y="165"/>
                        <a:pt x="128" y="165"/>
                      </a:cubicBezTo>
                      <a:cubicBezTo>
                        <a:pt x="0" y="165"/>
                        <a:pt x="0" y="165"/>
                        <a:pt x="0" y="165"/>
                      </a:cubicBezTo>
                      <a:cubicBezTo>
                        <a:pt x="0" y="12"/>
                        <a:pt x="0" y="12"/>
                        <a:pt x="0" y="12"/>
                      </a:cubicBezTo>
                      <a:cubicBezTo>
                        <a:pt x="0" y="5"/>
                        <a:pt x="5" y="0"/>
                        <a:pt x="12" y="0"/>
                      </a:cubicBezTo>
                      <a:cubicBezTo>
                        <a:pt x="115" y="0"/>
                        <a:pt x="115" y="0"/>
                        <a:pt x="115" y="0"/>
                      </a:cubicBezTo>
                      <a:cubicBezTo>
                        <a:pt x="122" y="0"/>
                        <a:pt x="128" y="5"/>
                        <a:pt x="128" y="12"/>
                      </a:cubicBezTo>
                    </a:path>
                  </a:pathLst>
                </a:custGeom>
                <a:solidFill>
                  <a:srgbClr val="F4B8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59" name="îs1ïde">
                  <a:extLst>
                    <a:ext uri="{FF2B5EF4-FFF2-40B4-BE49-F238E27FC236}">
                      <a16:creationId xmlns:a16="http://schemas.microsoft.com/office/drawing/2014/main" id="{92281849-4CAC-4B96-88B3-206F47479657}"/>
                    </a:ext>
                  </a:extLst>
                </p:cNvPr>
                <p:cNvSpPr/>
                <p:nvPr/>
              </p:nvSpPr>
              <p:spPr bwMode="auto">
                <a:xfrm>
                  <a:off x="3681" y="2177"/>
                  <a:ext cx="53" cy="39"/>
                </a:xfrm>
                <a:custGeom>
                  <a:avLst/>
                  <a:gdLst>
                    <a:gd name="T0" fmla="*/ 39 w 39"/>
                    <a:gd name="T1" fmla="*/ 0 h 28"/>
                    <a:gd name="T2" fmla="*/ 5 w 39"/>
                    <a:gd name="T3" fmla="*/ 13 h 28"/>
                    <a:gd name="T4" fmla="*/ 0 w 39"/>
                    <a:gd name="T5" fmla="*/ 21 h 28"/>
                    <a:gd name="T6" fmla="*/ 17 w 39"/>
                    <a:gd name="T7" fmla="*/ 27 h 28"/>
                    <a:gd name="T8" fmla="*/ 18 w 39"/>
                    <a:gd name="T9" fmla="*/ 28 h 28"/>
                    <a:gd name="T10" fmla="*/ 19 w 39"/>
                    <a:gd name="T11" fmla="*/ 26 h 28"/>
                    <a:gd name="T12" fmla="*/ 39 w 39"/>
                    <a:gd name="T13" fmla="*/ 19 h 28"/>
                    <a:gd name="T14" fmla="*/ 39 w 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8">
                      <a:moveTo>
                        <a:pt x="39" y="0"/>
                      </a:moveTo>
                      <a:cubicBezTo>
                        <a:pt x="30" y="0"/>
                        <a:pt x="15" y="3"/>
                        <a:pt x="5" y="13"/>
                      </a:cubicBezTo>
                      <a:cubicBezTo>
                        <a:pt x="4" y="15"/>
                        <a:pt x="2" y="18"/>
                        <a:pt x="0" y="21"/>
                      </a:cubicBezTo>
                      <a:cubicBezTo>
                        <a:pt x="6" y="23"/>
                        <a:pt x="11" y="25"/>
                        <a:pt x="17" y="27"/>
                      </a:cubicBezTo>
                      <a:cubicBezTo>
                        <a:pt x="17" y="28"/>
                        <a:pt x="17" y="28"/>
                        <a:pt x="18" y="28"/>
                      </a:cubicBezTo>
                      <a:cubicBezTo>
                        <a:pt x="18" y="27"/>
                        <a:pt x="18" y="27"/>
                        <a:pt x="19" y="26"/>
                      </a:cubicBezTo>
                      <a:cubicBezTo>
                        <a:pt x="24" y="21"/>
                        <a:pt x="33" y="19"/>
                        <a:pt x="39" y="19"/>
                      </a:cubicBezTo>
                      <a:cubicBezTo>
                        <a:pt x="39" y="0"/>
                        <a:pt x="39" y="0"/>
                        <a:pt x="39" y="0"/>
                      </a:cubicBezTo>
                    </a:path>
                  </a:pathLst>
                </a:custGeom>
                <a:solidFill>
                  <a:srgbClr val="D774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60" name="i$ľíḍe">
                  <a:extLst>
                    <a:ext uri="{FF2B5EF4-FFF2-40B4-BE49-F238E27FC236}">
                      <a16:creationId xmlns:a16="http://schemas.microsoft.com/office/drawing/2014/main" id="{828C0C3C-C20D-4FC3-9AAB-39A0B7EBBC5D}"/>
                    </a:ext>
                  </a:extLst>
                </p:cNvPr>
                <p:cNvSpPr/>
                <p:nvPr/>
              </p:nvSpPr>
              <p:spPr bwMode="auto">
                <a:xfrm>
                  <a:off x="3676" y="2206"/>
                  <a:ext cx="35" cy="61"/>
                </a:xfrm>
                <a:custGeom>
                  <a:avLst/>
                  <a:gdLst>
                    <a:gd name="T0" fmla="*/ 1 w 25"/>
                    <a:gd name="T1" fmla="*/ 33 h 44"/>
                    <a:gd name="T2" fmla="*/ 3 w 25"/>
                    <a:gd name="T3" fmla="*/ 42 h 44"/>
                    <a:gd name="T4" fmla="*/ 25 w 25"/>
                    <a:gd name="T5" fmla="*/ 44 h 44"/>
                    <a:gd name="T6" fmla="*/ 21 w 25"/>
                    <a:gd name="T7" fmla="*/ 35 h 44"/>
                    <a:gd name="T8" fmla="*/ 1 w 25"/>
                    <a:gd name="T9" fmla="*/ 33 h 44"/>
                    <a:gd name="T10" fmla="*/ 3 w 25"/>
                    <a:gd name="T11" fmla="*/ 0 h 44"/>
                    <a:gd name="T12" fmla="*/ 0 w 25"/>
                    <a:gd name="T13" fmla="*/ 6 h 44"/>
                    <a:gd name="T14" fmla="*/ 20 w 25"/>
                    <a:gd name="T15" fmla="*/ 7 h 44"/>
                    <a:gd name="T16" fmla="*/ 21 w 25"/>
                    <a:gd name="T17" fmla="*/ 7 h 44"/>
                    <a:gd name="T18" fmla="*/ 20 w 25"/>
                    <a:gd name="T19" fmla="*/ 6 h 44"/>
                    <a:gd name="T20" fmla="*/ 3 w 25"/>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44">
                      <a:moveTo>
                        <a:pt x="1" y="33"/>
                      </a:moveTo>
                      <a:cubicBezTo>
                        <a:pt x="2" y="36"/>
                        <a:pt x="2" y="39"/>
                        <a:pt x="3" y="42"/>
                      </a:cubicBezTo>
                      <a:cubicBezTo>
                        <a:pt x="25" y="44"/>
                        <a:pt x="25" y="44"/>
                        <a:pt x="25" y="44"/>
                      </a:cubicBezTo>
                      <a:cubicBezTo>
                        <a:pt x="24" y="41"/>
                        <a:pt x="22" y="38"/>
                        <a:pt x="21" y="35"/>
                      </a:cubicBezTo>
                      <a:cubicBezTo>
                        <a:pt x="1" y="33"/>
                        <a:pt x="1" y="33"/>
                        <a:pt x="1" y="33"/>
                      </a:cubicBezTo>
                      <a:moveTo>
                        <a:pt x="3" y="0"/>
                      </a:moveTo>
                      <a:cubicBezTo>
                        <a:pt x="2" y="1"/>
                        <a:pt x="1" y="4"/>
                        <a:pt x="0" y="6"/>
                      </a:cubicBezTo>
                      <a:cubicBezTo>
                        <a:pt x="20" y="7"/>
                        <a:pt x="20" y="7"/>
                        <a:pt x="20" y="7"/>
                      </a:cubicBezTo>
                      <a:cubicBezTo>
                        <a:pt x="20" y="7"/>
                        <a:pt x="20" y="7"/>
                        <a:pt x="21" y="7"/>
                      </a:cubicBezTo>
                      <a:cubicBezTo>
                        <a:pt x="20" y="7"/>
                        <a:pt x="20" y="7"/>
                        <a:pt x="20" y="6"/>
                      </a:cubicBezTo>
                      <a:cubicBezTo>
                        <a:pt x="14" y="4"/>
                        <a:pt x="9" y="2"/>
                        <a:pt x="3" y="0"/>
                      </a:cubicBezTo>
                    </a:path>
                  </a:pathLst>
                </a:custGeom>
                <a:solidFill>
                  <a:srgbClr val="DC76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61" name="ïŝḻíḓe">
                  <a:extLst>
                    <a:ext uri="{FF2B5EF4-FFF2-40B4-BE49-F238E27FC236}">
                      <a16:creationId xmlns:a16="http://schemas.microsoft.com/office/drawing/2014/main" id="{91390EA9-7526-4376-98AC-1FB39EB5C958}"/>
                    </a:ext>
                  </a:extLst>
                </p:cNvPr>
                <p:cNvSpPr/>
                <p:nvPr/>
              </p:nvSpPr>
              <p:spPr bwMode="auto">
                <a:xfrm>
                  <a:off x="3674" y="2214"/>
                  <a:ext cx="31" cy="40"/>
                </a:xfrm>
                <a:custGeom>
                  <a:avLst/>
                  <a:gdLst>
                    <a:gd name="T0" fmla="*/ 2 w 23"/>
                    <a:gd name="T1" fmla="*/ 0 h 29"/>
                    <a:gd name="T2" fmla="*/ 1 w 23"/>
                    <a:gd name="T3" fmla="*/ 16 h 29"/>
                    <a:gd name="T4" fmla="*/ 3 w 23"/>
                    <a:gd name="T5" fmla="*/ 27 h 29"/>
                    <a:gd name="T6" fmla="*/ 23 w 23"/>
                    <a:gd name="T7" fmla="*/ 29 h 29"/>
                    <a:gd name="T8" fmla="*/ 20 w 23"/>
                    <a:gd name="T9" fmla="*/ 15 h 29"/>
                    <a:gd name="T10" fmla="*/ 22 w 23"/>
                    <a:gd name="T11" fmla="*/ 1 h 29"/>
                    <a:gd name="T12" fmla="*/ 2 w 2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3" h="29">
                      <a:moveTo>
                        <a:pt x="2" y="0"/>
                      </a:moveTo>
                      <a:cubicBezTo>
                        <a:pt x="1" y="5"/>
                        <a:pt x="0" y="10"/>
                        <a:pt x="1" y="16"/>
                      </a:cubicBezTo>
                      <a:cubicBezTo>
                        <a:pt x="1" y="20"/>
                        <a:pt x="2" y="24"/>
                        <a:pt x="3" y="27"/>
                      </a:cubicBezTo>
                      <a:cubicBezTo>
                        <a:pt x="23" y="29"/>
                        <a:pt x="23" y="29"/>
                        <a:pt x="23" y="29"/>
                      </a:cubicBezTo>
                      <a:cubicBezTo>
                        <a:pt x="21" y="24"/>
                        <a:pt x="20" y="20"/>
                        <a:pt x="20" y="15"/>
                      </a:cubicBezTo>
                      <a:cubicBezTo>
                        <a:pt x="19" y="9"/>
                        <a:pt x="20" y="5"/>
                        <a:pt x="22" y="1"/>
                      </a:cubicBezTo>
                      <a:cubicBezTo>
                        <a:pt x="2" y="0"/>
                        <a:pt x="2" y="0"/>
                        <a:pt x="2" y="0"/>
                      </a:cubicBezTo>
                    </a:path>
                  </a:pathLst>
                </a:custGeom>
                <a:solidFill>
                  <a:srgbClr val="DC76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62" name="ïšḻiḓe">
                  <a:extLst>
                    <a:ext uri="{FF2B5EF4-FFF2-40B4-BE49-F238E27FC236}">
                      <a16:creationId xmlns:a16="http://schemas.microsoft.com/office/drawing/2014/main" id="{AA477DFD-38D7-4F5B-98B5-AC3C11692DE4}"/>
                    </a:ext>
                  </a:extLst>
                </p:cNvPr>
                <p:cNvSpPr/>
                <p:nvPr/>
              </p:nvSpPr>
              <p:spPr bwMode="auto">
                <a:xfrm>
                  <a:off x="3708" y="2304"/>
                  <a:ext cx="26" cy="5"/>
                </a:xfrm>
                <a:custGeom>
                  <a:avLst/>
                  <a:gdLst>
                    <a:gd name="T0" fmla="*/ 0 w 19"/>
                    <a:gd name="T1" fmla="*/ 0 h 4"/>
                    <a:gd name="T2" fmla="*/ 4 w 19"/>
                    <a:gd name="T3" fmla="*/ 3 h 4"/>
                    <a:gd name="T4" fmla="*/ 19 w 19"/>
                    <a:gd name="T5" fmla="*/ 4 h 4"/>
                    <a:gd name="T6" fmla="*/ 19 w 19"/>
                    <a:gd name="T7" fmla="*/ 1 h 4"/>
                    <a:gd name="T8" fmla="*/ 0 w 19"/>
                    <a:gd name="T9" fmla="*/ 0 h 4"/>
                  </a:gdLst>
                  <a:ahLst/>
                  <a:cxnLst>
                    <a:cxn ang="0">
                      <a:pos x="T0" y="T1"/>
                    </a:cxn>
                    <a:cxn ang="0">
                      <a:pos x="T2" y="T3"/>
                    </a:cxn>
                    <a:cxn ang="0">
                      <a:pos x="T4" y="T5"/>
                    </a:cxn>
                    <a:cxn ang="0">
                      <a:pos x="T6" y="T7"/>
                    </a:cxn>
                    <a:cxn ang="0">
                      <a:pos x="T8" y="T9"/>
                    </a:cxn>
                  </a:cxnLst>
                  <a:rect l="0" t="0" r="r" b="b"/>
                  <a:pathLst>
                    <a:path w="19" h="4">
                      <a:moveTo>
                        <a:pt x="0" y="0"/>
                      </a:moveTo>
                      <a:cubicBezTo>
                        <a:pt x="2" y="1"/>
                        <a:pt x="3" y="2"/>
                        <a:pt x="4" y="3"/>
                      </a:cubicBezTo>
                      <a:cubicBezTo>
                        <a:pt x="19" y="4"/>
                        <a:pt x="19" y="4"/>
                        <a:pt x="19" y="4"/>
                      </a:cubicBezTo>
                      <a:cubicBezTo>
                        <a:pt x="19" y="1"/>
                        <a:pt x="19" y="1"/>
                        <a:pt x="19" y="1"/>
                      </a:cubicBezTo>
                      <a:cubicBezTo>
                        <a:pt x="0" y="0"/>
                        <a:pt x="0" y="0"/>
                        <a:pt x="0" y="0"/>
                      </a:cubicBezTo>
                    </a:path>
                  </a:pathLst>
                </a:custGeom>
                <a:solidFill>
                  <a:srgbClr val="D774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63" name="íSľïḋé">
                  <a:extLst>
                    <a:ext uri="{FF2B5EF4-FFF2-40B4-BE49-F238E27FC236}">
                      <a16:creationId xmlns:a16="http://schemas.microsoft.com/office/drawing/2014/main" id="{17071E84-07FA-4EE0-9450-59C4EB7E8F6B}"/>
                    </a:ext>
                  </a:extLst>
                </p:cNvPr>
                <p:cNvSpPr/>
                <p:nvPr/>
              </p:nvSpPr>
              <p:spPr bwMode="auto">
                <a:xfrm>
                  <a:off x="3681" y="2264"/>
                  <a:ext cx="53" cy="41"/>
                </a:xfrm>
                <a:custGeom>
                  <a:avLst/>
                  <a:gdLst>
                    <a:gd name="T0" fmla="*/ 0 w 39"/>
                    <a:gd name="T1" fmla="*/ 0 h 30"/>
                    <a:gd name="T2" fmla="*/ 20 w 39"/>
                    <a:gd name="T3" fmla="*/ 29 h 30"/>
                    <a:gd name="T4" fmla="*/ 39 w 39"/>
                    <a:gd name="T5" fmla="*/ 30 h 30"/>
                    <a:gd name="T6" fmla="*/ 39 w 39"/>
                    <a:gd name="T7" fmla="*/ 20 h 30"/>
                    <a:gd name="T8" fmla="*/ 22 w 39"/>
                    <a:gd name="T9" fmla="*/ 2 h 30"/>
                    <a:gd name="T10" fmla="*/ 0 w 39"/>
                    <a:gd name="T11" fmla="*/ 0 h 30"/>
                  </a:gdLst>
                  <a:ahLst/>
                  <a:cxnLst>
                    <a:cxn ang="0">
                      <a:pos x="T0" y="T1"/>
                    </a:cxn>
                    <a:cxn ang="0">
                      <a:pos x="T2" y="T3"/>
                    </a:cxn>
                    <a:cxn ang="0">
                      <a:pos x="T4" y="T5"/>
                    </a:cxn>
                    <a:cxn ang="0">
                      <a:pos x="T6" y="T7"/>
                    </a:cxn>
                    <a:cxn ang="0">
                      <a:pos x="T8" y="T9"/>
                    </a:cxn>
                    <a:cxn ang="0">
                      <a:pos x="T10" y="T11"/>
                    </a:cxn>
                  </a:cxnLst>
                  <a:rect l="0" t="0" r="r" b="b"/>
                  <a:pathLst>
                    <a:path w="39" h="30">
                      <a:moveTo>
                        <a:pt x="0" y="0"/>
                      </a:moveTo>
                      <a:cubicBezTo>
                        <a:pt x="5" y="12"/>
                        <a:pt x="13" y="21"/>
                        <a:pt x="20" y="29"/>
                      </a:cubicBezTo>
                      <a:cubicBezTo>
                        <a:pt x="39" y="30"/>
                        <a:pt x="39" y="30"/>
                        <a:pt x="39" y="30"/>
                      </a:cubicBezTo>
                      <a:cubicBezTo>
                        <a:pt x="39" y="20"/>
                        <a:pt x="39" y="20"/>
                        <a:pt x="39" y="20"/>
                      </a:cubicBezTo>
                      <a:cubicBezTo>
                        <a:pt x="33" y="16"/>
                        <a:pt x="27" y="9"/>
                        <a:pt x="22" y="2"/>
                      </a:cubicBezTo>
                      <a:cubicBezTo>
                        <a:pt x="0" y="0"/>
                        <a:pt x="0" y="0"/>
                        <a:pt x="0" y="0"/>
                      </a:cubicBezTo>
                    </a:path>
                  </a:pathLst>
                </a:custGeom>
                <a:solidFill>
                  <a:srgbClr val="DC76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64" name="išļiḑê">
                  <a:extLst>
                    <a:ext uri="{FF2B5EF4-FFF2-40B4-BE49-F238E27FC236}">
                      <a16:creationId xmlns:a16="http://schemas.microsoft.com/office/drawing/2014/main" id="{0EA6D039-5A09-454B-9C05-09FC5B7EB701}"/>
                    </a:ext>
                  </a:extLst>
                </p:cNvPr>
                <p:cNvSpPr/>
                <p:nvPr/>
              </p:nvSpPr>
              <p:spPr bwMode="auto">
                <a:xfrm>
                  <a:off x="3714" y="2308"/>
                  <a:ext cx="20" cy="16"/>
                </a:xfrm>
                <a:custGeom>
                  <a:avLst/>
                  <a:gdLst>
                    <a:gd name="T0" fmla="*/ 0 w 15"/>
                    <a:gd name="T1" fmla="*/ 0 h 12"/>
                    <a:gd name="T2" fmla="*/ 15 w 15"/>
                    <a:gd name="T3" fmla="*/ 12 h 12"/>
                    <a:gd name="T4" fmla="*/ 15 w 15"/>
                    <a:gd name="T5" fmla="*/ 1 h 12"/>
                    <a:gd name="T6" fmla="*/ 0 w 15"/>
                    <a:gd name="T7" fmla="*/ 0 h 12"/>
                  </a:gdLst>
                  <a:ahLst/>
                  <a:cxnLst>
                    <a:cxn ang="0">
                      <a:pos x="T0" y="T1"/>
                    </a:cxn>
                    <a:cxn ang="0">
                      <a:pos x="T2" y="T3"/>
                    </a:cxn>
                    <a:cxn ang="0">
                      <a:pos x="T4" y="T5"/>
                    </a:cxn>
                    <a:cxn ang="0">
                      <a:pos x="T6" y="T7"/>
                    </a:cxn>
                  </a:cxnLst>
                  <a:rect l="0" t="0" r="r" b="b"/>
                  <a:pathLst>
                    <a:path w="15" h="12">
                      <a:moveTo>
                        <a:pt x="0" y="0"/>
                      </a:moveTo>
                      <a:cubicBezTo>
                        <a:pt x="6" y="6"/>
                        <a:pt x="12" y="10"/>
                        <a:pt x="15" y="12"/>
                      </a:cubicBezTo>
                      <a:cubicBezTo>
                        <a:pt x="15" y="1"/>
                        <a:pt x="15" y="1"/>
                        <a:pt x="15" y="1"/>
                      </a:cubicBezTo>
                      <a:cubicBezTo>
                        <a:pt x="0" y="0"/>
                        <a:pt x="0" y="0"/>
                        <a:pt x="0" y="0"/>
                      </a:cubicBezTo>
                    </a:path>
                  </a:pathLst>
                </a:custGeom>
                <a:solidFill>
                  <a:srgbClr val="DC76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65" name="íšľiďe">
                  <a:extLst>
                    <a:ext uri="{FF2B5EF4-FFF2-40B4-BE49-F238E27FC236}">
                      <a16:creationId xmlns:a16="http://schemas.microsoft.com/office/drawing/2014/main" id="{A24F92FE-4FAC-4EA0-942D-4DC211F441F8}"/>
                    </a:ext>
                  </a:extLst>
                </p:cNvPr>
                <p:cNvSpPr/>
                <p:nvPr/>
              </p:nvSpPr>
              <p:spPr bwMode="auto">
                <a:xfrm>
                  <a:off x="3784" y="2205"/>
                  <a:ext cx="114" cy="63"/>
                </a:xfrm>
                <a:custGeom>
                  <a:avLst/>
                  <a:gdLst>
                    <a:gd name="T0" fmla="*/ 60 w 83"/>
                    <a:gd name="T1" fmla="*/ 0 h 46"/>
                    <a:gd name="T2" fmla="*/ 23 w 83"/>
                    <a:gd name="T3" fmla="*/ 0 h 46"/>
                    <a:gd name="T4" fmla="*/ 0 w 83"/>
                    <a:gd name="T5" fmla="*/ 23 h 46"/>
                    <a:gd name="T6" fmla="*/ 23 w 83"/>
                    <a:gd name="T7" fmla="*/ 46 h 46"/>
                    <a:gd name="T8" fmla="*/ 60 w 83"/>
                    <a:gd name="T9" fmla="*/ 46 h 46"/>
                    <a:gd name="T10" fmla="*/ 83 w 83"/>
                    <a:gd name="T11" fmla="*/ 23 h 46"/>
                    <a:gd name="T12" fmla="*/ 60 w 8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83" h="46">
                      <a:moveTo>
                        <a:pt x="60" y="0"/>
                      </a:moveTo>
                      <a:cubicBezTo>
                        <a:pt x="23" y="0"/>
                        <a:pt x="23" y="0"/>
                        <a:pt x="23" y="0"/>
                      </a:cubicBezTo>
                      <a:cubicBezTo>
                        <a:pt x="11" y="0"/>
                        <a:pt x="0" y="10"/>
                        <a:pt x="0" y="23"/>
                      </a:cubicBezTo>
                      <a:cubicBezTo>
                        <a:pt x="0" y="36"/>
                        <a:pt x="11" y="46"/>
                        <a:pt x="23" y="46"/>
                      </a:cubicBezTo>
                      <a:cubicBezTo>
                        <a:pt x="60" y="46"/>
                        <a:pt x="60" y="46"/>
                        <a:pt x="60" y="46"/>
                      </a:cubicBezTo>
                      <a:cubicBezTo>
                        <a:pt x="73" y="46"/>
                        <a:pt x="83" y="36"/>
                        <a:pt x="83" y="23"/>
                      </a:cubicBezTo>
                      <a:cubicBezTo>
                        <a:pt x="83" y="10"/>
                        <a:pt x="73" y="0"/>
                        <a:pt x="60" y="0"/>
                      </a:cubicBezTo>
                    </a:path>
                  </a:pathLst>
                </a:custGeom>
                <a:solidFill>
                  <a:srgbClr val="E28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66" name="îŝlïďé">
                  <a:extLst>
                    <a:ext uri="{FF2B5EF4-FFF2-40B4-BE49-F238E27FC236}">
                      <a16:creationId xmlns:a16="http://schemas.microsoft.com/office/drawing/2014/main" id="{F958CDC5-2348-45CF-B505-7E48222ED18D}"/>
                    </a:ext>
                  </a:extLst>
                </p:cNvPr>
                <p:cNvSpPr/>
                <p:nvPr/>
              </p:nvSpPr>
              <p:spPr bwMode="auto">
                <a:xfrm>
                  <a:off x="3734" y="2135"/>
                  <a:ext cx="94" cy="226"/>
                </a:xfrm>
                <a:custGeom>
                  <a:avLst/>
                  <a:gdLst>
                    <a:gd name="T0" fmla="*/ 16 w 68"/>
                    <a:gd name="T1" fmla="*/ 0 h 165"/>
                    <a:gd name="T2" fmla="*/ 12 w 68"/>
                    <a:gd name="T3" fmla="*/ 0 h 165"/>
                    <a:gd name="T4" fmla="*/ 0 w 68"/>
                    <a:gd name="T5" fmla="*/ 12 h 165"/>
                    <a:gd name="T6" fmla="*/ 0 w 68"/>
                    <a:gd name="T7" fmla="*/ 31 h 165"/>
                    <a:gd name="T8" fmla="*/ 4 w 68"/>
                    <a:gd name="T9" fmla="*/ 31 h 165"/>
                    <a:gd name="T10" fmla="*/ 6 w 68"/>
                    <a:gd name="T11" fmla="*/ 31 h 165"/>
                    <a:gd name="T12" fmla="*/ 5 w 68"/>
                    <a:gd name="T13" fmla="*/ 49 h 165"/>
                    <a:gd name="T14" fmla="*/ 4 w 68"/>
                    <a:gd name="T15" fmla="*/ 49 h 165"/>
                    <a:gd name="T16" fmla="*/ 0 w 68"/>
                    <a:gd name="T17" fmla="*/ 50 h 165"/>
                    <a:gd name="T18" fmla="*/ 0 w 68"/>
                    <a:gd name="T19" fmla="*/ 114 h 165"/>
                    <a:gd name="T20" fmla="*/ 11 w 68"/>
                    <a:gd name="T21" fmla="*/ 122 h 165"/>
                    <a:gd name="T22" fmla="*/ 1 w 68"/>
                    <a:gd name="T23" fmla="*/ 139 h 165"/>
                    <a:gd name="T24" fmla="*/ 0 w 68"/>
                    <a:gd name="T25" fmla="*/ 138 h 165"/>
                    <a:gd name="T26" fmla="*/ 0 w 68"/>
                    <a:gd name="T27" fmla="*/ 165 h 165"/>
                    <a:gd name="T28" fmla="*/ 68 w 68"/>
                    <a:gd name="T29" fmla="*/ 165 h 165"/>
                    <a:gd name="T30" fmla="*/ 36 w 68"/>
                    <a:gd name="T31" fmla="*/ 113 h 165"/>
                    <a:gd name="T32" fmla="*/ 16 w 68"/>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165">
                      <a:moveTo>
                        <a:pt x="16" y="0"/>
                      </a:moveTo>
                      <a:cubicBezTo>
                        <a:pt x="12" y="0"/>
                        <a:pt x="12" y="0"/>
                        <a:pt x="12" y="0"/>
                      </a:cubicBezTo>
                      <a:cubicBezTo>
                        <a:pt x="5" y="0"/>
                        <a:pt x="0" y="5"/>
                        <a:pt x="0" y="12"/>
                      </a:cubicBezTo>
                      <a:cubicBezTo>
                        <a:pt x="0" y="31"/>
                        <a:pt x="0" y="31"/>
                        <a:pt x="0" y="31"/>
                      </a:cubicBezTo>
                      <a:cubicBezTo>
                        <a:pt x="1" y="31"/>
                        <a:pt x="3" y="31"/>
                        <a:pt x="4" y="31"/>
                      </a:cubicBezTo>
                      <a:cubicBezTo>
                        <a:pt x="5" y="31"/>
                        <a:pt x="6" y="31"/>
                        <a:pt x="6" y="31"/>
                      </a:cubicBezTo>
                      <a:cubicBezTo>
                        <a:pt x="5" y="49"/>
                        <a:pt x="5" y="49"/>
                        <a:pt x="5" y="49"/>
                      </a:cubicBezTo>
                      <a:cubicBezTo>
                        <a:pt x="5" y="49"/>
                        <a:pt x="5" y="49"/>
                        <a:pt x="4" y="49"/>
                      </a:cubicBezTo>
                      <a:cubicBezTo>
                        <a:pt x="3" y="49"/>
                        <a:pt x="1" y="49"/>
                        <a:pt x="0" y="50"/>
                      </a:cubicBezTo>
                      <a:cubicBezTo>
                        <a:pt x="0" y="114"/>
                        <a:pt x="0" y="114"/>
                        <a:pt x="0" y="114"/>
                      </a:cubicBezTo>
                      <a:cubicBezTo>
                        <a:pt x="6" y="120"/>
                        <a:pt x="11" y="122"/>
                        <a:pt x="11" y="122"/>
                      </a:cubicBezTo>
                      <a:cubicBezTo>
                        <a:pt x="1" y="139"/>
                        <a:pt x="1" y="139"/>
                        <a:pt x="1" y="139"/>
                      </a:cubicBezTo>
                      <a:cubicBezTo>
                        <a:pt x="1" y="139"/>
                        <a:pt x="1" y="138"/>
                        <a:pt x="0" y="138"/>
                      </a:cubicBezTo>
                      <a:cubicBezTo>
                        <a:pt x="0" y="165"/>
                        <a:pt x="0" y="165"/>
                        <a:pt x="0" y="165"/>
                      </a:cubicBezTo>
                      <a:cubicBezTo>
                        <a:pt x="68" y="165"/>
                        <a:pt x="68" y="165"/>
                        <a:pt x="68" y="165"/>
                      </a:cubicBezTo>
                      <a:cubicBezTo>
                        <a:pt x="64" y="162"/>
                        <a:pt x="50" y="151"/>
                        <a:pt x="36" y="113"/>
                      </a:cubicBezTo>
                      <a:cubicBezTo>
                        <a:pt x="18" y="69"/>
                        <a:pt x="16" y="8"/>
                        <a:pt x="16" y="0"/>
                      </a:cubicBezTo>
                    </a:path>
                  </a:pathLst>
                </a:custGeom>
                <a:solidFill>
                  <a:srgbClr val="E28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67" name="î$ḻïḋè">
                  <a:extLst>
                    <a:ext uri="{FF2B5EF4-FFF2-40B4-BE49-F238E27FC236}">
                      <a16:creationId xmlns:a16="http://schemas.microsoft.com/office/drawing/2014/main" id="{77241BE9-758A-4EB7-A65E-D2900D388E83}"/>
                    </a:ext>
                  </a:extLst>
                </p:cNvPr>
                <p:cNvSpPr/>
                <p:nvPr/>
              </p:nvSpPr>
              <p:spPr bwMode="auto">
                <a:xfrm>
                  <a:off x="3734" y="2177"/>
                  <a:ext cx="15" cy="149"/>
                </a:xfrm>
                <a:custGeom>
                  <a:avLst/>
                  <a:gdLst>
                    <a:gd name="T0" fmla="*/ 0 w 11"/>
                    <a:gd name="T1" fmla="*/ 83 h 108"/>
                    <a:gd name="T2" fmla="*/ 0 w 11"/>
                    <a:gd name="T3" fmla="*/ 107 h 108"/>
                    <a:gd name="T4" fmla="*/ 1 w 11"/>
                    <a:gd name="T5" fmla="*/ 108 h 108"/>
                    <a:gd name="T6" fmla="*/ 11 w 11"/>
                    <a:gd name="T7" fmla="*/ 91 h 108"/>
                    <a:gd name="T8" fmla="*/ 0 w 11"/>
                    <a:gd name="T9" fmla="*/ 83 h 108"/>
                    <a:gd name="T10" fmla="*/ 4 w 11"/>
                    <a:gd name="T11" fmla="*/ 0 h 108"/>
                    <a:gd name="T12" fmla="*/ 0 w 11"/>
                    <a:gd name="T13" fmla="*/ 0 h 108"/>
                    <a:gd name="T14" fmla="*/ 0 w 11"/>
                    <a:gd name="T15" fmla="*/ 19 h 108"/>
                    <a:gd name="T16" fmla="*/ 4 w 11"/>
                    <a:gd name="T17" fmla="*/ 18 h 108"/>
                    <a:gd name="T18" fmla="*/ 5 w 11"/>
                    <a:gd name="T19" fmla="*/ 18 h 108"/>
                    <a:gd name="T20" fmla="*/ 6 w 11"/>
                    <a:gd name="T21" fmla="*/ 0 h 108"/>
                    <a:gd name="T22" fmla="*/ 4 w 11"/>
                    <a:gd name="T2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8">
                      <a:moveTo>
                        <a:pt x="0" y="83"/>
                      </a:moveTo>
                      <a:cubicBezTo>
                        <a:pt x="0" y="107"/>
                        <a:pt x="0" y="107"/>
                        <a:pt x="0" y="107"/>
                      </a:cubicBezTo>
                      <a:cubicBezTo>
                        <a:pt x="1" y="107"/>
                        <a:pt x="1" y="108"/>
                        <a:pt x="1" y="108"/>
                      </a:cubicBezTo>
                      <a:cubicBezTo>
                        <a:pt x="11" y="91"/>
                        <a:pt x="11" y="91"/>
                        <a:pt x="11" y="91"/>
                      </a:cubicBezTo>
                      <a:cubicBezTo>
                        <a:pt x="11" y="91"/>
                        <a:pt x="6" y="89"/>
                        <a:pt x="0" y="83"/>
                      </a:cubicBezTo>
                      <a:moveTo>
                        <a:pt x="4" y="0"/>
                      </a:moveTo>
                      <a:cubicBezTo>
                        <a:pt x="3" y="0"/>
                        <a:pt x="1" y="0"/>
                        <a:pt x="0" y="0"/>
                      </a:cubicBezTo>
                      <a:cubicBezTo>
                        <a:pt x="0" y="19"/>
                        <a:pt x="0" y="19"/>
                        <a:pt x="0" y="19"/>
                      </a:cubicBezTo>
                      <a:cubicBezTo>
                        <a:pt x="1" y="18"/>
                        <a:pt x="3" y="18"/>
                        <a:pt x="4" y="18"/>
                      </a:cubicBezTo>
                      <a:cubicBezTo>
                        <a:pt x="5" y="18"/>
                        <a:pt x="5" y="18"/>
                        <a:pt x="5" y="18"/>
                      </a:cubicBezTo>
                      <a:cubicBezTo>
                        <a:pt x="6" y="0"/>
                        <a:pt x="6" y="0"/>
                        <a:pt x="6" y="0"/>
                      </a:cubicBezTo>
                      <a:cubicBezTo>
                        <a:pt x="6" y="0"/>
                        <a:pt x="5" y="0"/>
                        <a:pt x="4" y="0"/>
                      </a:cubicBezTo>
                    </a:path>
                  </a:pathLst>
                </a:custGeom>
                <a:solidFill>
                  <a:srgbClr val="DB74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68" name="ïṡlïḑe">
                  <a:extLst>
                    <a:ext uri="{FF2B5EF4-FFF2-40B4-BE49-F238E27FC236}">
                      <a16:creationId xmlns:a16="http://schemas.microsoft.com/office/drawing/2014/main" id="{69B45F82-7166-45E0-BBEE-FFA0C7581FA4}"/>
                    </a:ext>
                  </a:extLst>
                </p:cNvPr>
                <p:cNvSpPr/>
                <p:nvPr/>
              </p:nvSpPr>
              <p:spPr bwMode="auto">
                <a:xfrm>
                  <a:off x="3534" y="2177"/>
                  <a:ext cx="180" cy="61"/>
                </a:xfrm>
                <a:custGeom>
                  <a:avLst/>
                  <a:gdLst>
                    <a:gd name="T0" fmla="*/ 17 w 131"/>
                    <a:gd name="T1" fmla="*/ 43 h 44"/>
                    <a:gd name="T2" fmla="*/ 119 w 131"/>
                    <a:gd name="T3" fmla="*/ 28 h 44"/>
                    <a:gd name="T4" fmla="*/ 130 w 131"/>
                    <a:gd name="T5" fmla="*/ 13 h 44"/>
                    <a:gd name="T6" fmla="*/ 115 w 131"/>
                    <a:gd name="T7" fmla="*/ 1 h 44"/>
                    <a:gd name="T8" fmla="*/ 13 w 131"/>
                    <a:gd name="T9" fmla="*/ 16 h 44"/>
                    <a:gd name="T10" fmla="*/ 1 w 131"/>
                    <a:gd name="T11" fmla="*/ 31 h 44"/>
                    <a:gd name="T12" fmla="*/ 17 w 131"/>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131" h="44">
                      <a:moveTo>
                        <a:pt x="17" y="43"/>
                      </a:moveTo>
                      <a:cubicBezTo>
                        <a:pt x="119" y="28"/>
                        <a:pt x="119" y="28"/>
                        <a:pt x="119" y="28"/>
                      </a:cubicBezTo>
                      <a:cubicBezTo>
                        <a:pt x="126" y="27"/>
                        <a:pt x="131" y="20"/>
                        <a:pt x="130" y="13"/>
                      </a:cubicBezTo>
                      <a:cubicBezTo>
                        <a:pt x="129" y="5"/>
                        <a:pt x="122" y="0"/>
                        <a:pt x="115" y="1"/>
                      </a:cubicBezTo>
                      <a:cubicBezTo>
                        <a:pt x="13" y="16"/>
                        <a:pt x="13" y="16"/>
                        <a:pt x="13" y="16"/>
                      </a:cubicBezTo>
                      <a:cubicBezTo>
                        <a:pt x="6" y="17"/>
                        <a:pt x="0" y="24"/>
                        <a:pt x="1" y="31"/>
                      </a:cubicBezTo>
                      <a:cubicBezTo>
                        <a:pt x="2" y="39"/>
                        <a:pt x="9" y="44"/>
                        <a:pt x="17" y="43"/>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69" name="î$1ïḋè">
                  <a:extLst>
                    <a:ext uri="{FF2B5EF4-FFF2-40B4-BE49-F238E27FC236}">
                      <a16:creationId xmlns:a16="http://schemas.microsoft.com/office/drawing/2014/main" id="{12B6A653-266E-457C-8D40-BD9423AD4BF8}"/>
                    </a:ext>
                  </a:extLst>
                </p:cNvPr>
                <p:cNvSpPr/>
                <p:nvPr/>
              </p:nvSpPr>
              <p:spPr bwMode="auto">
                <a:xfrm>
                  <a:off x="3513" y="2186"/>
                  <a:ext cx="58" cy="156"/>
                </a:xfrm>
                <a:prstGeom prst="rect">
                  <a:avLst/>
                </a:prstGeom>
                <a:solidFill>
                  <a:srgbClr val="EAEC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570" name="íŝ1idê">
                  <a:extLst>
                    <a:ext uri="{FF2B5EF4-FFF2-40B4-BE49-F238E27FC236}">
                      <a16:creationId xmlns:a16="http://schemas.microsoft.com/office/drawing/2014/main" id="{1C6654D7-8FF5-4B5B-BCDC-326BF402C7E2}"/>
                    </a:ext>
                  </a:extLst>
                </p:cNvPr>
                <p:cNvSpPr/>
                <p:nvPr/>
              </p:nvSpPr>
              <p:spPr bwMode="auto">
                <a:xfrm>
                  <a:off x="3005" y="1753"/>
                  <a:ext cx="533" cy="607"/>
                </a:xfrm>
                <a:custGeom>
                  <a:avLst/>
                  <a:gdLst>
                    <a:gd name="T0" fmla="*/ 0 w 388"/>
                    <a:gd name="T1" fmla="*/ 22 h 442"/>
                    <a:gd name="T2" fmla="*/ 47 w 388"/>
                    <a:gd name="T3" fmla="*/ 322 h 442"/>
                    <a:gd name="T4" fmla="*/ 51 w 388"/>
                    <a:gd name="T5" fmla="*/ 331 h 442"/>
                    <a:gd name="T6" fmla="*/ 71 w 388"/>
                    <a:gd name="T7" fmla="*/ 369 h 442"/>
                    <a:gd name="T8" fmla="*/ 92 w 388"/>
                    <a:gd name="T9" fmla="*/ 398 h 442"/>
                    <a:gd name="T10" fmla="*/ 115 w 388"/>
                    <a:gd name="T11" fmla="*/ 418 h 442"/>
                    <a:gd name="T12" fmla="*/ 136 w 388"/>
                    <a:gd name="T13" fmla="*/ 430 h 442"/>
                    <a:gd name="T14" fmla="*/ 170 w 388"/>
                    <a:gd name="T15" fmla="*/ 440 h 442"/>
                    <a:gd name="T16" fmla="*/ 204 w 388"/>
                    <a:gd name="T17" fmla="*/ 442 h 442"/>
                    <a:gd name="T18" fmla="*/ 207 w 388"/>
                    <a:gd name="T19" fmla="*/ 442 h 442"/>
                    <a:gd name="T20" fmla="*/ 207 w 388"/>
                    <a:gd name="T21" fmla="*/ 442 h 442"/>
                    <a:gd name="T22" fmla="*/ 388 w 388"/>
                    <a:gd name="T23" fmla="*/ 440 h 442"/>
                    <a:gd name="T24" fmla="*/ 387 w 388"/>
                    <a:gd name="T25" fmla="*/ 303 h 442"/>
                    <a:gd name="T26" fmla="*/ 205 w 388"/>
                    <a:gd name="T27" fmla="*/ 305 h 442"/>
                    <a:gd name="T28" fmla="*/ 206 w 388"/>
                    <a:gd name="T29" fmla="*/ 305 h 442"/>
                    <a:gd name="T30" fmla="*/ 204 w 388"/>
                    <a:gd name="T31" fmla="*/ 305 h 442"/>
                    <a:gd name="T32" fmla="*/ 195 w 388"/>
                    <a:gd name="T33" fmla="*/ 305 h 442"/>
                    <a:gd name="T34" fmla="*/ 191 w 388"/>
                    <a:gd name="T35" fmla="*/ 304 h 442"/>
                    <a:gd name="T36" fmla="*/ 191 w 388"/>
                    <a:gd name="T37" fmla="*/ 304 h 442"/>
                    <a:gd name="T38" fmla="*/ 189 w 388"/>
                    <a:gd name="T39" fmla="*/ 310 h 442"/>
                    <a:gd name="T40" fmla="*/ 193 w 388"/>
                    <a:gd name="T41" fmla="*/ 305 h 442"/>
                    <a:gd name="T42" fmla="*/ 191 w 388"/>
                    <a:gd name="T43" fmla="*/ 304 h 442"/>
                    <a:gd name="T44" fmla="*/ 189 w 388"/>
                    <a:gd name="T45" fmla="*/ 310 h 442"/>
                    <a:gd name="T46" fmla="*/ 193 w 388"/>
                    <a:gd name="T47" fmla="*/ 305 h 442"/>
                    <a:gd name="T48" fmla="*/ 190 w 388"/>
                    <a:gd name="T49" fmla="*/ 309 h 442"/>
                    <a:gd name="T50" fmla="*/ 193 w 388"/>
                    <a:gd name="T51" fmla="*/ 305 h 442"/>
                    <a:gd name="T52" fmla="*/ 193 w 388"/>
                    <a:gd name="T53" fmla="*/ 305 h 442"/>
                    <a:gd name="T54" fmla="*/ 190 w 388"/>
                    <a:gd name="T55" fmla="*/ 309 h 442"/>
                    <a:gd name="T56" fmla="*/ 193 w 388"/>
                    <a:gd name="T57" fmla="*/ 305 h 442"/>
                    <a:gd name="T58" fmla="*/ 192 w 388"/>
                    <a:gd name="T59" fmla="*/ 306 h 442"/>
                    <a:gd name="T60" fmla="*/ 193 w 388"/>
                    <a:gd name="T61" fmla="*/ 305 h 442"/>
                    <a:gd name="T62" fmla="*/ 193 w 388"/>
                    <a:gd name="T63" fmla="*/ 305 h 442"/>
                    <a:gd name="T64" fmla="*/ 192 w 388"/>
                    <a:gd name="T65" fmla="*/ 306 h 442"/>
                    <a:gd name="T66" fmla="*/ 193 w 388"/>
                    <a:gd name="T67" fmla="*/ 305 h 442"/>
                    <a:gd name="T68" fmla="*/ 192 w 388"/>
                    <a:gd name="T69" fmla="*/ 304 h 442"/>
                    <a:gd name="T70" fmla="*/ 186 w 388"/>
                    <a:gd name="T71" fmla="*/ 293 h 442"/>
                    <a:gd name="T72" fmla="*/ 176 w 388"/>
                    <a:gd name="T73" fmla="*/ 273 h 442"/>
                    <a:gd name="T74" fmla="*/ 114 w 388"/>
                    <a:gd name="T75" fmla="*/ 302 h 442"/>
                    <a:gd name="T76" fmla="*/ 181 w 388"/>
                    <a:gd name="T77" fmla="*/ 292 h 442"/>
                    <a:gd name="T78" fmla="*/ 136 w 388"/>
                    <a:gd name="T79" fmla="*/ 0 h 442"/>
                    <a:gd name="T80" fmla="*/ 0 w 388"/>
                    <a:gd name="T81" fmla="*/ 2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8" h="442">
                      <a:moveTo>
                        <a:pt x="0" y="22"/>
                      </a:moveTo>
                      <a:cubicBezTo>
                        <a:pt x="47" y="322"/>
                        <a:pt x="47" y="322"/>
                        <a:pt x="47" y="322"/>
                      </a:cubicBezTo>
                      <a:cubicBezTo>
                        <a:pt x="51" y="331"/>
                        <a:pt x="51" y="331"/>
                        <a:pt x="51" y="331"/>
                      </a:cubicBezTo>
                      <a:cubicBezTo>
                        <a:pt x="57" y="344"/>
                        <a:pt x="63" y="357"/>
                        <a:pt x="71" y="369"/>
                      </a:cubicBezTo>
                      <a:cubicBezTo>
                        <a:pt x="77" y="379"/>
                        <a:pt x="84" y="389"/>
                        <a:pt x="92" y="398"/>
                      </a:cubicBezTo>
                      <a:cubicBezTo>
                        <a:pt x="99" y="405"/>
                        <a:pt x="107" y="412"/>
                        <a:pt x="115" y="418"/>
                      </a:cubicBezTo>
                      <a:cubicBezTo>
                        <a:pt x="122" y="423"/>
                        <a:pt x="129" y="427"/>
                        <a:pt x="136" y="430"/>
                      </a:cubicBezTo>
                      <a:cubicBezTo>
                        <a:pt x="147" y="435"/>
                        <a:pt x="159" y="438"/>
                        <a:pt x="170" y="440"/>
                      </a:cubicBezTo>
                      <a:cubicBezTo>
                        <a:pt x="182" y="442"/>
                        <a:pt x="193" y="442"/>
                        <a:pt x="204" y="442"/>
                      </a:cubicBezTo>
                      <a:cubicBezTo>
                        <a:pt x="205" y="442"/>
                        <a:pt x="206" y="442"/>
                        <a:pt x="207" y="442"/>
                      </a:cubicBezTo>
                      <a:cubicBezTo>
                        <a:pt x="207" y="442"/>
                        <a:pt x="207" y="442"/>
                        <a:pt x="207" y="442"/>
                      </a:cubicBezTo>
                      <a:cubicBezTo>
                        <a:pt x="388" y="440"/>
                        <a:pt x="388" y="440"/>
                        <a:pt x="388" y="440"/>
                      </a:cubicBezTo>
                      <a:cubicBezTo>
                        <a:pt x="387" y="303"/>
                        <a:pt x="387" y="303"/>
                        <a:pt x="387" y="303"/>
                      </a:cubicBezTo>
                      <a:cubicBezTo>
                        <a:pt x="205" y="305"/>
                        <a:pt x="205" y="305"/>
                        <a:pt x="205" y="305"/>
                      </a:cubicBezTo>
                      <a:cubicBezTo>
                        <a:pt x="206" y="305"/>
                        <a:pt x="206" y="305"/>
                        <a:pt x="206" y="305"/>
                      </a:cubicBezTo>
                      <a:cubicBezTo>
                        <a:pt x="205" y="305"/>
                        <a:pt x="205" y="305"/>
                        <a:pt x="204" y="305"/>
                      </a:cubicBezTo>
                      <a:cubicBezTo>
                        <a:pt x="200" y="305"/>
                        <a:pt x="197" y="305"/>
                        <a:pt x="195" y="305"/>
                      </a:cubicBezTo>
                      <a:cubicBezTo>
                        <a:pt x="193" y="304"/>
                        <a:pt x="192" y="304"/>
                        <a:pt x="191" y="304"/>
                      </a:cubicBezTo>
                      <a:cubicBezTo>
                        <a:pt x="191" y="304"/>
                        <a:pt x="191" y="304"/>
                        <a:pt x="191" y="304"/>
                      </a:cubicBezTo>
                      <a:cubicBezTo>
                        <a:pt x="189" y="310"/>
                        <a:pt x="189" y="310"/>
                        <a:pt x="189" y="310"/>
                      </a:cubicBezTo>
                      <a:cubicBezTo>
                        <a:pt x="193" y="305"/>
                        <a:pt x="193" y="305"/>
                        <a:pt x="193" y="305"/>
                      </a:cubicBezTo>
                      <a:cubicBezTo>
                        <a:pt x="192" y="305"/>
                        <a:pt x="191" y="304"/>
                        <a:pt x="191" y="304"/>
                      </a:cubicBezTo>
                      <a:cubicBezTo>
                        <a:pt x="189" y="310"/>
                        <a:pt x="189" y="310"/>
                        <a:pt x="189" y="310"/>
                      </a:cubicBezTo>
                      <a:cubicBezTo>
                        <a:pt x="193" y="305"/>
                        <a:pt x="193" y="305"/>
                        <a:pt x="193" y="305"/>
                      </a:cubicBezTo>
                      <a:cubicBezTo>
                        <a:pt x="190" y="309"/>
                        <a:pt x="190" y="309"/>
                        <a:pt x="190" y="309"/>
                      </a:cubicBezTo>
                      <a:cubicBezTo>
                        <a:pt x="193" y="305"/>
                        <a:pt x="193" y="305"/>
                        <a:pt x="193" y="305"/>
                      </a:cubicBezTo>
                      <a:cubicBezTo>
                        <a:pt x="193" y="305"/>
                        <a:pt x="193" y="305"/>
                        <a:pt x="193" y="305"/>
                      </a:cubicBezTo>
                      <a:cubicBezTo>
                        <a:pt x="190" y="309"/>
                        <a:pt x="190" y="309"/>
                        <a:pt x="190" y="309"/>
                      </a:cubicBezTo>
                      <a:cubicBezTo>
                        <a:pt x="193" y="305"/>
                        <a:pt x="193" y="305"/>
                        <a:pt x="193" y="305"/>
                      </a:cubicBezTo>
                      <a:cubicBezTo>
                        <a:pt x="192" y="306"/>
                        <a:pt x="192" y="306"/>
                        <a:pt x="192" y="306"/>
                      </a:cubicBezTo>
                      <a:cubicBezTo>
                        <a:pt x="193" y="305"/>
                        <a:pt x="193" y="305"/>
                        <a:pt x="193" y="305"/>
                      </a:cubicBezTo>
                      <a:cubicBezTo>
                        <a:pt x="193" y="305"/>
                        <a:pt x="193" y="305"/>
                        <a:pt x="193" y="305"/>
                      </a:cubicBezTo>
                      <a:cubicBezTo>
                        <a:pt x="192" y="306"/>
                        <a:pt x="192" y="306"/>
                        <a:pt x="192" y="306"/>
                      </a:cubicBezTo>
                      <a:cubicBezTo>
                        <a:pt x="193" y="305"/>
                        <a:pt x="193" y="305"/>
                        <a:pt x="193" y="305"/>
                      </a:cubicBezTo>
                      <a:cubicBezTo>
                        <a:pt x="193" y="305"/>
                        <a:pt x="193" y="305"/>
                        <a:pt x="192" y="304"/>
                      </a:cubicBezTo>
                      <a:cubicBezTo>
                        <a:pt x="191" y="302"/>
                        <a:pt x="188" y="299"/>
                        <a:pt x="186" y="293"/>
                      </a:cubicBezTo>
                      <a:cubicBezTo>
                        <a:pt x="183" y="288"/>
                        <a:pt x="180" y="282"/>
                        <a:pt x="176" y="273"/>
                      </a:cubicBezTo>
                      <a:cubicBezTo>
                        <a:pt x="114" y="302"/>
                        <a:pt x="114" y="302"/>
                        <a:pt x="114" y="302"/>
                      </a:cubicBezTo>
                      <a:cubicBezTo>
                        <a:pt x="181" y="292"/>
                        <a:pt x="181" y="292"/>
                        <a:pt x="181" y="292"/>
                      </a:cubicBezTo>
                      <a:cubicBezTo>
                        <a:pt x="136" y="0"/>
                        <a:pt x="136" y="0"/>
                        <a:pt x="136" y="0"/>
                      </a:cubicBezTo>
                      <a:cubicBezTo>
                        <a:pt x="0" y="22"/>
                        <a:pt x="0" y="22"/>
                        <a:pt x="0" y="22"/>
                      </a:cubicBezTo>
                    </a:path>
                  </a:pathLst>
                </a:custGeom>
                <a:solidFill>
                  <a:srgbClr val="1818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71" name="ïšḻîḑe">
                  <a:extLst>
                    <a:ext uri="{FF2B5EF4-FFF2-40B4-BE49-F238E27FC236}">
                      <a16:creationId xmlns:a16="http://schemas.microsoft.com/office/drawing/2014/main" id="{9383D6A8-3163-417F-9EE3-E1F50E36C5A9}"/>
                    </a:ext>
                  </a:extLst>
                </p:cNvPr>
                <p:cNvSpPr/>
                <p:nvPr/>
              </p:nvSpPr>
              <p:spPr bwMode="auto">
                <a:xfrm>
                  <a:off x="2848" y="1237"/>
                  <a:ext cx="185" cy="342"/>
                </a:xfrm>
                <a:custGeom>
                  <a:avLst/>
                  <a:gdLst>
                    <a:gd name="T0" fmla="*/ 83 w 135"/>
                    <a:gd name="T1" fmla="*/ 249 h 249"/>
                    <a:gd name="T2" fmla="*/ 52 w 135"/>
                    <a:gd name="T3" fmla="*/ 249 h 249"/>
                    <a:gd name="T4" fmla="*/ 0 w 135"/>
                    <a:gd name="T5" fmla="*/ 198 h 249"/>
                    <a:gd name="T6" fmla="*/ 0 w 135"/>
                    <a:gd name="T7" fmla="*/ 52 h 249"/>
                    <a:gd name="T8" fmla="*/ 52 w 135"/>
                    <a:gd name="T9" fmla="*/ 0 h 249"/>
                    <a:gd name="T10" fmla="*/ 83 w 135"/>
                    <a:gd name="T11" fmla="*/ 0 h 249"/>
                    <a:gd name="T12" fmla="*/ 135 w 135"/>
                    <a:gd name="T13" fmla="*/ 52 h 249"/>
                    <a:gd name="T14" fmla="*/ 135 w 135"/>
                    <a:gd name="T15" fmla="*/ 198 h 249"/>
                    <a:gd name="T16" fmla="*/ 83 w 13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49">
                      <a:moveTo>
                        <a:pt x="83" y="249"/>
                      </a:moveTo>
                      <a:cubicBezTo>
                        <a:pt x="52" y="249"/>
                        <a:pt x="52" y="249"/>
                        <a:pt x="52" y="249"/>
                      </a:cubicBezTo>
                      <a:cubicBezTo>
                        <a:pt x="24" y="249"/>
                        <a:pt x="0" y="226"/>
                        <a:pt x="0" y="198"/>
                      </a:cubicBezTo>
                      <a:cubicBezTo>
                        <a:pt x="0" y="52"/>
                        <a:pt x="0" y="52"/>
                        <a:pt x="0" y="52"/>
                      </a:cubicBezTo>
                      <a:cubicBezTo>
                        <a:pt x="0" y="23"/>
                        <a:pt x="24" y="0"/>
                        <a:pt x="52" y="0"/>
                      </a:cubicBezTo>
                      <a:cubicBezTo>
                        <a:pt x="83" y="0"/>
                        <a:pt x="83" y="0"/>
                        <a:pt x="83" y="0"/>
                      </a:cubicBezTo>
                      <a:cubicBezTo>
                        <a:pt x="112" y="0"/>
                        <a:pt x="135" y="23"/>
                        <a:pt x="135" y="52"/>
                      </a:cubicBezTo>
                      <a:cubicBezTo>
                        <a:pt x="135" y="198"/>
                        <a:pt x="135" y="198"/>
                        <a:pt x="135" y="198"/>
                      </a:cubicBezTo>
                      <a:cubicBezTo>
                        <a:pt x="135" y="226"/>
                        <a:pt x="112" y="249"/>
                        <a:pt x="83" y="249"/>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72" name="ïṥ1ïḋê">
                  <a:extLst>
                    <a:ext uri="{FF2B5EF4-FFF2-40B4-BE49-F238E27FC236}">
                      <a16:creationId xmlns:a16="http://schemas.microsoft.com/office/drawing/2014/main" id="{B04B01E7-714E-4DFB-A26D-9EBA6E9DB338}"/>
                    </a:ext>
                  </a:extLst>
                </p:cNvPr>
                <p:cNvSpPr/>
                <p:nvPr/>
              </p:nvSpPr>
              <p:spPr bwMode="auto">
                <a:xfrm>
                  <a:off x="2708" y="736"/>
                  <a:ext cx="614" cy="616"/>
                </a:xfrm>
                <a:custGeom>
                  <a:avLst/>
                  <a:gdLst>
                    <a:gd name="T0" fmla="*/ 447 w 447"/>
                    <a:gd name="T1" fmla="*/ 228 h 449"/>
                    <a:gd name="T2" fmla="*/ 446 w 447"/>
                    <a:gd name="T3" fmla="*/ 238 h 449"/>
                    <a:gd name="T4" fmla="*/ 438 w 447"/>
                    <a:gd name="T5" fmla="*/ 284 h 449"/>
                    <a:gd name="T6" fmla="*/ 316 w 447"/>
                    <a:gd name="T7" fmla="*/ 427 h 449"/>
                    <a:gd name="T8" fmla="*/ 219 w 447"/>
                    <a:gd name="T9" fmla="*/ 447 h 449"/>
                    <a:gd name="T10" fmla="*/ 184 w 447"/>
                    <a:gd name="T11" fmla="*/ 447 h 449"/>
                    <a:gd name="T12" fmla="*/ 104 w 447"/>
                    <a:gd name="T13" fmla="*/ 436 h 449"/>
                    <a:gd name="T14" fmla="*/ 0 w 447"/>
                    <a:gd name="T15" fmla="*/ 220 h 449"/>
                    <a:gd name="T16" fmla="*/ 217 w 447"/>
                    <a:gd name="T17" fmla="*/ 0 h 449"/>
                    <a:gd name="T18" fmla="*/ 227 w 447"/>
                    <a:gd name="T19" fmla="*/ 0 h 449"/>
                    <a:gd name="T20" fmla="*/ 408 w 447"/>
                    <a:gd name="T21" fmla="*/ 98 h 449"/>
                    <a:gd name="T22" fmla="*/ 408 w 447"/>
                    <a:gd name="T23" fmla="*/ 98 h 449"/>
                    <a:gd name="T24" fmla="*/ 435 w 447"/>
                    <a:gd name="T25" fmla="*/ 153 h 449"/>
                    <a:gd name="T26" fmla="*/ 447 w 447"/>
                    <a:gd name="T27" fmla="*/ 22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449">
                      <a:moveTo>
                        <a:pt x="447" y="228"/>
                      </a:moveTo>
                      <a:cubicBezTo>
                        <a:pt x="447" y="231"/>
                        <a:pt x="446" y="234"/>
                        <a:pt x="446" y="238"/>
                      </a:cubicBezTo>
                      <a:cubicBezTo>
                        <a:pt x="445" y="254"/>
                        <a:pt x="443" y="269"/>
                        <a:pt x="438" y="284"/>
                      </a:cubicBezTo>
                      <a:cubicBezTo>
                        <a:pt x="420" y="348"/>
                        <a:pt x="375" y="400"/>
                        <a:pt x="316" y="427"/>
                      </a:cubicBezTo>
                      <a:cubicBezTo>
                        <a:pt x="287" y="440"/>
                        <a:pt x="254" y="447"/>
                        <a:pt x="219" y="447"/>
                      </a:cubicBezTo>
                      <a:cubicBezTo>
                        <a:pt x="205" y="446"/>
                        <a:pt x="194" y="447"/>
                        <a:pt x="184" y="447"/>
                      </a:cubicBezTo>
                      <a:cubicBezTo>
                        <a:pt x="156" y="448"/>
                        <a:pt x="140" y="449"/>
                        <a:pt x="104" y="436"/>
                      </a:cubicBezTo>
                      <a:cubicBezTo>
                        <a:pt x="76" y="426"/>
                        <a:pt x="0" y="381"/>
                        <a:pt x="0" y="220"/>
                      </a:cubicBezTo>
                      <a:cubicBezTo>
                        <a:pt x="0" y="100"/>
                        <a:pt x="99" y="4"/>
                        <a:pt x="217" y="0"/>
                      </a:cubicBezTo>
                      <a:cubicBezTo>
                        <a:pt x="221" y="0"/>
                        <a:pt x="224" y="0"/>
                        <a:pt x="227" y="0"/>
                      </a:cubicBezTo>
                      <a:cubicBezTo>
                        <a:pt x="303" y="2"/>
                        <a:pt x="368" y="40"/>
                        <a:pt x="408" y="98"/>
                      </a:cubicBezTo>
                      <a:cubicBezTo>
                        <a:pt x="408" y="98"/>
                        <a:pt x="408" y="98"/>
                        <a:pt x="408" y="98"/>
                      </a:cubicBezTo>
                      <a:cubicBezTo>
                        <a:pt x="419" y="115"/>
                        <a:pt x="429" y="133"/>
                        <a:pt x="435" y="153"/>
                      </a:cubicBezTo>
                      <a:cubicBezTo>
                        <a:pt x="443" y="176"/>
                        <a:pt x="447" y="202"/>
                        <a:pt x="447" y="228"/>
                      </a:cubicBezTo>
                    </a:path>
                  </a:pathLst>
                </a:custGeom>
                <a:solidFill>
                  <a:srgbClr val="B952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73" name="îṡļiḍe">
                  <a:extLst>
                    <a:ext uri="{FF2B5EF4-FFF2-40B4-BE49-F238E27FC236}">
                      <a16:creationId xmlns:a16="http://schemas.microsoft.com/office/drawing/2014/main" id="{C483217F-F4D3-4665-9B82-B62735B59D5C}"/>
                    </a:ext>
                  </a:extLst>
                </p:cNvPr>
                <p:cNvSpPr/>
                <p:nvPr/>
              </p:nvSpPr>
              <p:spPr bwMode="auto">
                <a:xfrm>
                  <a:off x="2814" y="1061"/>
                  <a:ext cx="110" cy="109"/>
                </a:xfrm>
                <a:custGeom>
                  <a:avLst/>
                  <a:gdLst>
                    <a:gd name="T0" fmla="*/ 80 w 80"/>
                    <a:gd name="T1" fmla="*/ 41 h 79"/>
                    <a:gd name="T2" fmla="*/ 77 w 80"/>
                    <a:gd name="T3" fmla="*/ 54 h 79"/>
                    <a:gd name="T4" fmla="*/ 67 w 80"/>
                    <a:gd name="T5" fmla="*/ 68 h 79"/>
                    <a:gd name="T6" fmla="*/ 40 w 80"/>
                    <a:gd name="T7" fmla="*/ 78 h 79"/>
                    <a:gd name="T8" fmla="*/ 17 w 80"/>
                    <a:gd name="T9" fmla="*/ 77 h 79"/>
                    <a:gd name="T10" fmla="*/ 0 w 80"/>
                    <a:gd name="T11" fmla="*/ 76 h 79"/>
                    <a:gd name="T12" fmla="*/ 3 w 80"/>
                    <a:gd name="T13" fmla="*/ 25 h 79"/>
                    <a:gd name="T14" fmla="*/ 3 w 80"/>
                    <a:gd name="T15" fmla="*/ 25 h 79"/>
                    <a:gd name="T16" fmla="*/ 3 w 80"/>
                    <a:gd name="T17" fmla="*/ 16 h 79"/>
                    <a:gd name="T18" fmla="*/ 4 w 80"/>
                    <a:gd name="T19" fmla="*/ 8 h 79"/>
                    <a:gd name="T20" fmla="*/ 4 w 80"/>
                    <a:gd name="T21" fmla="*/ 1 h 79"/>
                    <a:gd name="T22" fmla="*/ 4 w 80"/>
                    <a:gd name="T23" fmla="*/ 0 h 79"/>
                    <a:gd name="T24" fmla="*/ 4 w 80"/>
                    <a:gd name="T25" fmla="*/ 0 h 79"/>
                    <a:gd name="T26" fmla="*/ 44 w 80"/>
                    <a:gd name="T27" fmla="*/ 2 h 79"/>
                    <a:gd name="T28" fmla="*/ 69 w 80"/>
                    <a:gd name="T29" fmla="*/ 13 h 79"/>
                    <a:gd name="T30" fmla="*/ 78 w 80"/>
                    <a:gd name="T31" fmla="*/ 28 h 79"/>
                    <a:gd name="T32" fmla="*/ 80 w 80"/>
                    <a:gd name="T33"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79">
                      <a:moveTo>
                        <a:pt x="80" y="41"/>
                      </a:moveTo>
                      <a:cubicBezTo>
                        <a:pt x="80" y="46"/>
                        <a:pt x="79" y="50"/>
                        <a:pt x="77" y="54"/>
                      </a:cubicBezTo>
                      <a:cubicBezTo>
                        <a:pt x="75" y="59"/>
                        <a:pt x="71" y="64"/>
                        <a:pt x="67" y="68"/>
                      </a:cubicBezTo>
                      <a:cubicBezTo>
                        <a:pt x="60" y="74"/>
                        <a:pt x="50" y="79"/>
                        <a:pt x="40" y="78"/>
                      </a:cubicBezTo>
                      <a:cubicBezTo>
                        <a:pt x="17" y="77"/>
                        <a:pt x="17" y="77"/>
                        <a:pt x="17" y="77"/>
                      </a:cubicBezTo>
                      <a:cubicBezTo>
                        <a:pt x="0" y="76"/>
                        <a:pt x="0" y="76"/>
                        <a:pt x="0" y="76"/>
                      </a:cubicBezTo>
                      <a:cubicBezTo>
                        <a:pt x="3" y="25"/>
                        <a:pt x="3" y="25"/>
                        <a:pt x="3" y="25"/>
                      </a:cubicBezTo>
                      <a:cubicBezTo>
                        <a:pt x="3" y="25"/>
                        <a:pt x="3" y="25"/>
                        <a:pt x="3" y="25"/>
                      </a:cubicBezTo>
                      <a:cubicBezTo>
                        <a:pt x="3" y="16"/>
                        <a:pt x="3" y="16"/>
                        <a:pt x="3" y="16"/>
                      </a:cubicBezTo>
                      <a:cubicBezTo>
                        <a:pt x="4" y="8"/>
                        <a:pt x="4" y="8"/>
                        <a:pt x="4" y="8"/>
                      </a:cubicBezTo>
                      <a:cubicBezTo>
                        <a:pt x="4" y="1"/>
                        <a:pt x="4" y="1"/>
                        <a:pt x="4" y="1"/>
                      </a:cubicBezTo>
                      <a:cubicBezTo>
                        <a:pt x="4" y="0"/>
                        <a:pt x="4" y="0"/>
                        <a:pt x="4" y="0"/>
                      </a:cubicBezTo>
                      <a:cubicBezTo>
                        <a:pt x="4" y="0"/>
                        <a:pt x="4" y="0"/>
                        <a:pt x="4" y="0"/>
                      </a:cubicBezTo>
                      <a:cubicBezTo>
                        <a:pt x="44" y="2"/>
                        <a:pt x="44" y="2"/>
                        <a:pt x="44" y="2"/>
                      </a:cubicBezTo>
                      <a:cubicBezTo>
                        <a:pt x="54" y="2"/>
                        <a:pt x="63" y="7"/>
                        <a:pt x="69" y="13"/>
                      </a:cubicBezTo>
                      <a:cubicBezTo>
                        <a:pt x="73" y="17"/>
                        <a:pt x="76" y="22"/>
                        <a:pt x="78" y="28"/>
                      </a:cubicBezTo>
                      <a:cubicBezTo>
                        <a:pt x="79" y="32"/>
                        <a:pt x="80" y="36"/>
                        <a:pt x="80" y="41"/>
                      </a:cubicBezTo>
                      <a:close/>
                    </a:path>
                  </a:pathLst>
                </a:custGeom>
                <a:solidFill>
                  <a:srgbClr val="FFC4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74" name="îṥlíḍé">
                  <a:extLst>
                    <a:ext uri="{FF2B5EF4-FFF2-40B4-BE49-F238E27FC236}">
                      <a16:creationId xmlns:a16="http://schemas.microsoft.com/office/drawing/2014/main" id="{40DD3AF7-D858-461A-ADAE-6E7D959E8CD0}"/>
                    </a:ext>
                  </a:extLst>
                </p:cNvPr>
                <p:cNvSpPr/>
                <p:nvPr/>
              </p:nvSpPr>
              <p:spPr bwMode="auto">
                <a:xfrm>
                  <a:off x="2812" y="836"/>
                  <a:ext cx="488" cy="608"/>
                </a:xfrm>
                <a:custGeom>
                  <a:avLst/>
                  <a:gdLst>
                    <a:gd name="T0" fmla="*/ 354 w 355"/>
                    <a:gd name="T1" fmla="*/ 183 h 443"/>
                    <a:gd name="T2" fmla="*/ 350 w 355"/>
                    <a:gd name="T3" fmla="*/ 266 h 443"/>
                    <a:gd name="T4" fmla="*/ 349 w 355"/>
                    <a:gd name="T5" fmla="*/ 279 h 443"/>
                    <a:gd name="T6" fmla="*/ 347 w 355"/>
                    <a:gd name="T7" fmla="*/ 303 h 443"/>
                    <a:gd name="T8" fmla="*/ 197 w 355"/>
                    <a:gd name="T9" fmla="*/ 441 h 443"/>
                    <a:gd name="T10" fmla="*/ 190 w 355"/>
                    <a:gd name="T11" fmla="*/ 442 h 443"/>
                    <a:gd name="T12" fmla="*/ 166 w 355"/>
                    <a:gd name="T13" fmla="*/ 443 h 443"/>
                    <a:gd name="T14" fmla="*/ 143 w 355"/>
                    <a:gd name="T15" fmla="*/ 440 h 443"/>
                    <a:gd name="T16" fmla="*/ 100 w 355"/>
                    <a:gd name="T17" fmla="*/ 426 h 443"/>
                    <a:gd name="T18" fmla="*/ 100 w 355"/>
                    <a:gd name="T19" fmla="*/ 426 h 443"/>
                    <a:gd name="T20" fmla="*/ 0 w 355"/>
                    <a:gd name="T21" fmla="*/ 275 h 443"/>
                    <a:gd name="T22" fmla="*/ 0 w 355"/>
                    <a:gd name="T23" fmla="*/ 269 h 443"/>
                    <a:gd name="T24" fmla="*/ 0 w 355"/>
                    <a:gd name="T25" fmla="*/ 262 h 443"/>
                    <a:gd name="T26" fmla="*/ 0 w 355"/>
                    <a:gd name="T27" fmla="*/ 261 h 443"/>
                    <a:gd name="T28" fmla="*/ 0 w 355"/>
                    <a:gd name="T29" fmla="*/ 255 h 443"/>
                    <a:gd name="T30" fmla="*/ 1 w 355"/>
                    <a:gd name="T31" fmla="*/ 240 h 443"/>
                    <a:gd name="T32" fmla="*/ 4 w 355"/>
                    <a:gd name="T33" fmla="*/ 190 h 443"/>
                    <a:gd name="T34" fmla="*/ 4 w 355"/>
                    <a:gd name="T35" fmla="*/ 189 h 443"/>
                    <a:gd name="T36" fmla="*/ 4 w 355"/>
                    <a:gd name="T37" fmla="*/ 189 h 443"/>
                    <a:gd name="T38" fmla="*/ 4 w 355"/>
                    <a:gd name="T39" fmla="*/ 180 h 443"/>
                    <a:gd name="T40" fmla="*/ 5 w 355"/>
                    <a:gd name="T41" fmla="*/ 172 h 443"/>
                    <a:gd name="T42" fmla="*/ 5 w 355"/>
                    <a:gd name="T43" fmla="*/ 165 h 443"/>
                    <a:gd name="T44" fmla="*/ 5 w 355"/>
                    <a:gd name="T45" fmla="*/ 164 h 443"/>
                    <a:gd name="T46" fmla="*/ 12 w 355"/>
                    <a:gd name="T47" fmla="*/ 130 h 443"/>
                    <a:gd name="T48" fmla="*/ 20 w 355"/>
                    <a:gd name="T49" fmla="*/ 108 h 443"/>
                    <a:gd name="T50" fmla="*/ 21 w 355"/>
                    <a:gd name="T51" fmla="*/ 104 h 443"/>
                    <a:gd name="T52" fmla="*/ 30 w 355"/>
                    <a:gd name="T53" fmla="*/ 87 h 443"/>
                    <a:gd name="T54" fmla="*/ 30 w 355"/>
                    <a:gd name="T55" fmla="*/ 87 h 443"/>
                    <a:gd name="T56" fmla="*/ 80 w 355"/>
                    <a:gd name="T57" fmla="*/ 34 h 443"/>
                    <a:gd name="T58" fmla="*/ 92 w 355"/>
                    <a:gd name="T59" fmla="*/ 26 h 443"/>
                    <a:gd name="T60" fmla="*/ 191 w 355"/>
                    <a:gd name="T61" fmla="*/ 2 h 443"/>
                    <a:gd name="T62" fmla="*/ 313 w 355"/>
                    <a:gd name="T63" fmla="*/ 59 h 443"/>
                    <a:gd name="T64" fmla="*/ 347 w 355"/>
                    <a:gd name="T65" fmla="*/ 120 h 443"/>
                    <a:gd name="T66" fmla="*/ 353 w 355"/>
                    <a:gd name="T67" fmla="*/ 147 h 443"/>
                    <a:gd name="T68" fmla="*/ 354 w 355"/>
                    <a:gd name="T69" fmla="*/ 18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5" h="443">
                      <a:moveTo>
                        <a:pt x="354" y="183"/>
                      </a:moveTo>
                      <a:cubicBezTo>
                        <a:pt x="350" y="266"/>
                        <a:pt x="350" y="266"/>
                        <a:pt x="350" y="266"/>
                      </a:cubicBezTo>
                      <a:cubicBezTo>
                        <a:pt x="349" y="279"/>
                        <a:pt x="349" y="279"/>
                        <a:pt x="349" y="279"/>
                      </a:cubicBezTo>
                      <a:cubicBezTo>
                        <a:pt x="349" y="287"/>
                        <a:pt x="348" y="295"/>
                        <a:pt x="347" y="303"/>
                      </a:cubicBezTo>
                      <a:cubicBezTo>
                        <a:pt x="332" y="376"/>
                        <a:pt x="272" y="432"/>
                        <a:pt x="197" y="441"/>
                      </a:cubicBezTo>
                      <a:cubicBezTo>
                        <a:pt x="195" y="442"/>
                        <a:pt x="192" y="442"/>
                        <a:pt x="190" y="442"/>
                      </a:cubicBezTo>
                      <a:cubicBezTo>
                        <a:pt x="182" y="443"/>
                        <a:pt x="174" y="443"/>
                        <a:pt x="166" y="443"/>
                      </a:cubicBezTo>
                      <a:cubicBezTo>
                        <a:pt x="158" y="442"/>
                        <a:pt x="150" y="441"/>
                        <a:pt x="143" y="440"/>
                      </a:cubicBezTo>
                      <a:cubicBezTo>
                        <a:pt x="128" y="437"/>
                        <a:pt x="113" y="432"/>
                        <a:pt x="100" y="426"/>
                      </a:cubicBezTo>
                      <a:cubicBezTo>
                        <a:pt x="100" y="426"/>
                        <a:pt x="100" y="426"/>
                        <a:pt x="100" y="426"/>
                      </a:cubicBezTo>
                      <a:cubicBezTo>
                        <a:pt x="42" y="399"/>
                        <a:pt x="2" y="341"/>
                        <a:pt x="0" y="275"/>
                      </a:cubicBezTo>
                      <a:cubicBezTo>
                        <a:pt x="0" y="273"/>
                        <a:pt x="0" y="271"/>
                        <a:pt x="0" y="269"/>
                      </a:cubicBezTo>
                      <a:cubicBezTo>
                        <a:pt x="0" y="267"/>
                        <a:pt x="0" y="264"/>
                        <a:pt x="0" y="262"/>
                      </a:cubicBezTo>
                      <a:cubicBezTo>
                        <a:pt x="0" y="261"/>
                        <a:pt x="0" y="261"/>
                        <a:pt x="0" y="261"/>
                      </a:cubicBezTo>
                      <a:cubicBezTo>
                        <a:pt x="0" y="255"/>
                        <a:pt x="0" y="255"/>
                        <a:pt x="0" y="255"/>
                      </a:cubicBezTo>
                      <a:cubicBezTo>
                        <a:pt x="1" y="240"/>
                        <a:pt x="1" y="240"/>
                        <a:pt x="1" y="240"/>
                      </a:cubicBezTo>
                      <a:cubicBezTo>
                        <a:pt x="4" y="190"/>
                        <a:pt x="4" y="190"/>
                        <a:pt x="4" y="190"/>
                      </a:cubicBezTo>
                      <a:cubicBezTo>
                        <a:pt x="4" y="189"/>
                        <a:pt x="4" y="189"/>
                        <a:pt x="4" y="189"/>
                      </a:cubicBezTo>
                      <a:cubicBezTo>
                        <a:pt x="4" y="189"/>
                        <a:pt x="4" y="189"/>
                        <a:pt x="4" y="189"/>
                      </a:cubicBezTo>
                      <a:cubicBezTo>
                        <a:pt x="4" y="180"/>
                        <a:pt x="4" y="180"/>
                        <a:pt x="4" y="180"/>
                      </a:cubicBezTo>
                      <a:cubicBezTo>
                        <a:pt x="5" y="172"/>
                        <a:pt x="5" y="172"/>
                        <a:pt x="5" y="172"/>
                      </a:cubicBezTo>
                      <a:cubicBezTo>
                        <a:pt x="5" y="165"/>
                        <a:pt x="5" y="165"/>
                        <a:pt x="5" y="165"/>
                      </a:cubicBezTo>
                      <a:cubicBezTo>
                        <a:pt x="5" y="164"/>
                        <a:pt x="5" y="164"/>
                        <a:pt x="5" y="164"/>
                      </a:cubicBezTo>
                      <a:cubicBezTo>
                        <a:pt x="6" y="152"/>
                        <a:pt x="8" y="141"/>
                        <a:pt x="12" y="130"/>
                      </a:cubicBezTo>
                      <a:cubicBezTo>
                        <a:pt x="14" y="122"/>
                        <a:pt x="17" y="115"/>
                        <a:pt x="20" y="108"/>
                      </a:cubicBezTo>
                      <a:cubicBezTo>
                        <a:pt x="20" y="106"/>
                        <a:pt x="21" y="105"/>
                        <a:pt x="21" y="104"/>
                      </a:cubicBezTo>
                      <a:cubicBezTo>
                        <a:pt x="24" y="99"/>
                        <a:pt x="27" y="93"/>
                        <a:pt x="30" y="87"/>
                      </a:cubicBezTo>
                      <a:cubicBezTo>
                        <a:pt x="30" y="87"/>
                        <a:pt x="30" y="87"/>
                        <a:pt x="30" y="87"/>
                      </a:cubicBezTo>
                      <a:cubicBezTo>
                        <a:pt x="43" y="66"/>
                        <a:pt x="60" y="48"/>
                        <a:pt x="80" y="34"/>
                      </a:cubicBezTo>
                      <a:cubicBezTo>
                        <a:pt x="84" y="31"/>
                        <a:pt x="88" y="28"/>
                        <a:pt x="92" y="26"/>
                      </a:cubicBezTo>
                      <a:cubicBezTo>
                        <a:pt x="121" y="9"/>
                        <a:pt x="155" y="0"/>
                        <a:pt x="191" y="2"/>
                      </a:cubicBezTo>
                      <a:cubicBezTo>
                        <a:pt x="240" y="4"/>
                        <a:pt x="283" y="26"/>
                        <a:pt x="313" y="59"/>
                      </a:cubicBezTo>
                      <a:cubicBezTo>
                        <a:pt x="329" y="76"/>
                        <a:pt x="340" y="97"/>
                        <a:pt x="347" y="120"/>
                      </a:cubicBezTo>
                      <a:cubicBezTo>
                        <a:pt x="350" y="129"/>
                        <a:pt x="352" y="138"/>
                        <a:pt x="353" y="147"/>
                      </a:cubicBezTo>
                      <a:cubicBezTo>
                        <a:pt x="355" y="159"/>
                        <a:pt x="355" y="171"/>
                        <a:pt x="354" y="183"/>
                      </a:cubicBezTo>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75" name="iṧļïḑe">
                  <a:extLst>
                    <a:ext uri="{FF2B5EF4-FFF2-40B4-BE49-F238E27FC236}">
                      <a16:creationId xmlns:a16="http://schemas.microsoft.com/office/drawing/2014/main" id="{5CD7BF63-ABF1-4977-BF15-4DE52B6DC847}"/>
                    </a:ext>
                  </a:extLst>
                </p:cNvPr>
                <p:cNvSpPr/>
                <p:nvPr/>
              </p:nvSpPr>
              <p:spPr bwMode="auto">
                <a:xfrm>
                  <a:off x="2757" y="1096"/>
                  <a:ext cx="84" cy="119"/>
                </a:xfrm>
                <a:custGeom>
                  <a:avLst/>
                  <a:gdLst>
                    <a:gd name="T0" fmla="*/ 61 w 61"/>
                    <a:gd name="T1" fmla="*/ 1 h 87"/>
                    <a:gd name="T2" fmla="*/ 58 w 61"/>
                    <a:gd name="T3" fmla="*/ 52 h 87"/>
                    <a:gd name="T4" fmla="*/ 57 w 61"/>
                    <a:gd name="T5" fmla="*/ 87 h 87"/>
                    <a:gd name="T6" fmla="*/ 43 w 61"/>
                    <a:gd name="T7" fmla="*/ 86 h 87"/>
                    <a:gd name="T8" fmla="*/ 40 w 61"/>
                    <a:gd name="T9" fmla="*/ 86 h 87"/>
                    <a:gd name="T10" fmla="*/ 1 w 61"/>
                    <a:gd name="T11" fmla="*/ 40 h 87"/>
                    <a:gd name="T12" fmla="*/ 16 w 61"/>
                    <a:gd name="T13" fmla="*/ 10 h 87"/>
                    <a:gd name="T14" fmla="*/ 44 w 61"/>
                    <a:gd name="T15" fmla="*/ 0 h 87"/>
                    <a:gd name="T16" fmla="*/ 44 w 61"/>
                    <a:gd name="T17" fmla="*/ 0 h 87"/>
                    <a:gd name="T18" fmla="*/ 47 w 61"/>
                    <a:gd name="T19" fmla="*/ 0 h 87"/>
                    <a:gd name="T20" fmla="*/ 61 w 61"/>
                    <a:gd name="T2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7">
                      <a:moveTo>
                        <a:pt x="61" y="1"/>
                      </a:moveTo>
                      <a:cubicBezTo>
                        <a:pt x="58" y="52"/>
                        <a:pt x="58" y="52"/>
                        <a:pt x="58" y="52"/>
                      </a:cubicBezTo>
                      <a:cubicBezTo>
                        <a:pt x="57" y="87"/>
                        <a:pt x="57" y="87"/>
                        <a:pt x="57" y="87"/>
                      </a:cubicBezTo>
                      <a:cubicBezTo>
                        <a:pt x="43" y="86"/>
                        <a:pt x="43" y="86"/>
                        <a:pt x="43" y="86"/>
                      </a:cubicBezTo>
                      <a:cubicBezTo>
                        <a:pt x="42" y="86"/>
                        <a:pt x="41" y="86"/>
                        <a:pt x="40" y="86"/>
                      </a:cubicBezTo>
                      <a:cubicBezTo>
                        <a:pt x="17" y="83"/>
                        <a:pt x="0" y="62"/>
                        <a:pt x="1" y="40"/>
                      </a:cubicBezTo>
                      <a:cubicBezTo>
                        <a:pt x="2" y="28"/>
                        <a:pt x="7" y="18"/>
                        <a:pt x="16" y="10"/>
                      </a:cubicBezTo>
                      <a:cubicBezTo>
                        <a:pt x="23" y="4"/>
                        <a:pt x="33" y="0"/>
                        <a:pt x="44" y="0"/>
                      </a:cubicBezTo>
                      <a:cubicBezTo>
                        <a:pt x="44" y="0"/>
                        <a:pt x="44" y="0"/>
                        <a:pt x="44" y="0"/>
                      </a:cubicBezTo>
                      <a:cubicBezTo>
                        <a:pt x="45" y="0"/>
                        <a:pt x="46" y="0"/>
                        <a:pt x="47" y="0"/>
                      </a:cubicBezTo>
                      <a:lnTo>
                        <a:pt x="61" y="1"/>
                      </a:lnTo>
                      <a:close/>
                    </a:path>
                  </a:pathLst>
                </a:custGeom>
                <a:solidFill>
                  <a:srgbClr val="FFC4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76" name="íŝlïdè">
                  <a:extLst>
                    <a:ext uri="{FF2B5EF4-FFF2-40B4-BE49-F238E27FC236}">
                      <a16:creationId xmlns:a16="http://schemas.microsoft.com/office/drawing/2014/main" id="{36EF54DD-F2AC-45A5-8F23-223E84CA3D74}"/>
                    </a:ext>
                  </a:extLst>
                </p:cNvPr>
                <p:cNvSpPr/>
                <p:nvPr/>
              </p:nvSpPr>
              <p:spPr bwMode="auto">
                <a:xfrm>
                  <a:off x="2757" y="993"/>
                  <a:ext cx="276" cy="453"/>
                </a:xfrm>
                <a:custGeom>
                  <a:avLst/>
                  <a:gdLst>
                    <a:gd name="T0" fmla="*/ 201 w 201"/>
                    <a:gd name="T1" fmla="*/ 328 h 330"/>
                    <a:gd name="T2" fmla="*/ 140 w 201"/>
                    <a:gd name="T3" fmla="*/ 312 h 330"/>
                    <a:gd name="T4" fmla="*/ 140 w 201"/>
                    <a:gd name="T5" fmla="*/ 312 h 330"/>
                    <a:gd name="T6" fmla="*/ 40 w 201"/>
                    <a:gd name="T7" fmla="*/ 161 h 330"/>
                    <a:gd name="T8" fmla="*/ 1 w 201"/>
                    <a:gd name="T9" fmla="*/ 115 h 330"/>
                    <a:gd name="T10" fmla="*/ 16 w 201"/>
                    <a:gd name="T11" fmla="*/ 85 h 330"/>
                    <a:gd name="T12" fmla="*/ 44 w 201"/>
                    <a:gd name="T13" fmla="*/ 75 h 330"/>
                    <a:gd name="T14" fmla="*/ 44 w 201"/>
                    <a:gd name="T15" fmla="*/ 75 h 330"/>
                    <a:gd name="T16" fmla="*/ 44 w 201"/>
                    <a:gd name="T17" fmla="*/ 66 h 330"/>
                    <a:gd name="T18" fmla="*/ 45 w 201"/>
                    <a:gd name="T19" fmla="*/ 58 h 330"/>
                    <a:gd name="T20" fmla="*/ 45 w 201"/>
                    <a:gd name="T21" fmla="*/ 51 h 330"/>
                    <a:gd name="T22" fmla="*/ 45 w 201"/>
                    <a:gd name="T23" fmla="*/ 50 h 330"/>
                    <a:gd name="T24" fmla="*/ 45 w 201"/>
                    <a:gd name="T25" fmla="*/ 50 h 330"/>
                    <a:gd name="T26" fmla="*/ 52 w 201"/>
                    <a:gd name="T27" fmla="*/ 16 h 330"/>
                    <a:gd name="T28" fmla="*/ 113 w 201"/>
                    <a:gd name="T29" fmla="*/ 30 h 330"/>
                    <a:gd name="T30" fmla="*/ 110 w 201"/>
                    <a:gd name="T31" fmla="*/ 63 h 330"/>
                    <a:gd name="T32" fmla="*/ 108 w 201"/>
                    <a:gd name="T33" fmla="*/ 118 h 330"/>
                    <a:gd name="T34" fmla="*/ 121 w 201"/>
                    <a:gd name="T35" fmla="*/ 234 h 330"/>
                    <a:gd name="T36" fmla="*/ 201 w 201"/>
                    <a:gd name="T37" fmla="*/ 32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1" h="330">
                      <a:moveTo>
                        <a:pt x="201" y="328"/>
                      </a:moveTo>
                      <a:cubicBezTo>
                        <a:pt x="201" y="328"/>
                        <a:pt x="170" y="330"/>
                        <a:pt x="140" y="312"/>
                      </a:cubicBezTo>
                      <a:cubicBezTo>
                        <a:pt x="140" y="312"/>
                        <a:pt x="140" y="312"/>
                        <a:pt x="140" y="312"/>
                      </a:cubicBezTo>
                      <a:cubicBezTo>
                        <a:pt x="82" y="285"/>
                        <a:pt x="42" y="227"/>
                        <a:pt x="40" y="161"/>
                      </a:cubicBezTo>
                      <a:cubicBezTo>
                        <a:pt x="17" y="158"/>
                        <a:pt x="0" y="137"/>
                        <a:pt x="1" y="115"/>
                      </a:cubicBezTo>
                      <a:cubicBezTo>
                        <a:pt x="2" y="103"/>
                        <a:pt x="7" y="93"/>
                        <a:pt x="16" y="85"/>
                      </a:cubicBezTo>
                      <a:cubicBezTo>
                        <a:pt x="23" y="79"/>
                        <a:pt x="33" y="75"/>
                        <a:pt x="44" y="75"/>
                      </a:cubicBezTo>
                      <a:cubicBezTo>
                        <a:pt x="44" y="75"/>
                        <a:pt x="44" y="75"/>
                        <a:pt x="44" y="75"/>
                      </a:cubicBezTo>
                      <a:cubicBezTo>
                        <a:pt x="44" y="66"/>
                        <a:pt x="44" y="66"/>
                        <a:pt x="44" y="66"/>
                      </a:cubicBezTo>
                      <a:cubicBezTo>
                        <a:pt x="45" y="58"/>
                        <a:pt x="45" y="58"/>
                        <a:pt x="45" y="58"/>
                      </a:cubicBezTo>
                      <a:cubicBezTo>
                        <a:pt x="45" y="51"/>
                        <a:pt x="45" y="51"/>
                        <a:pt x="45" y="51"/>
                      </a:cubicBezTo>
                      <a:cubicBezTo>
                        <a:pt x="45" y="50"/>
                        <a:pt x="45" y="50"/>
                        <a:pt x="45" y="50"/>
                      </a:cubicBezTo>
                      <a:cubicBezTo>
                        <a:pt x="45" y="50"/>
                        <a:pt x="45" y="50"/>
                        <a:pt x="45" y="50"/>
                      </a:cubicBezTo>
                      <a:cubicBezTo>
                        <a:pt x="46" y="38"/>
                        <a:pt x="48" y="27"/>
                        <a:pt x="52" y="16"/>
                      </a:cubicBezTo>
                      <a:cubicBezTo>
                        <a:pt x="75" y="3"/>
                        <a:pt x="99" y="0"/>
                        <a:pt x="113" y="30"/>
                      </a:cubicBezTo>
                      <a:cubicBezTo>
                        <a:pt x="113" y="30"/>
                        <a:pt x="111" y="43"/>
                        <a:pt x="110" y="63"/>
                      </a:cubicBezTo>
                      <a:cubicBezTo>
                        <a:pt x="109" y="79"/>
                        <a:pt x="108" y="98"/>
                        <a:pt x="108" y="118"/>
                      </a:cubicBezTo>
                      <a:cubicBezTo>
                        <a:pt x="108" y="160"/>
                        <a:pt x="110" y="206"/>
                        <a:pt x="121" y="234"/>
                      </a:cubicBezTo>
                      <a:cubicBezTo>
                        <a:pt x="144" y="295"/>
                        <a:pt x="201" y="328"/>
                        <a:pt x="201" y="328"/>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77" name="î$ḻide">
                  <a:extLst>
                    <a:ext uri="{FF2B5EF4-FFF2-40B4-BE49-F238E27FC236}">
                      <a16:creationId xmlns:a16="http://schemas.microsoft.com/office/drawing/2014/main" id="{4502FC97-E758-4EEF-A4BA-F6EF74871A14}"/>
                    </a:ext>
                  </a:extLst>
                </p:cNvPr>
                <p:cNvSpPr/>
                <p:nvPr/>
              </p:nvSpPr>
              <p:spPr bwMode="auto">
                <a:xfrm>
                  <a:off x="2875" y="831"/>
                  <a:ext cx="480" cy="92"/>
                </a:xfrm>
                <a:custGeom>
                  <a:avLst/>
                  <a:gdLst>
                    <a:gd name="T0" fmla="*/ 315 w 349"/>
                    <a:gd name="T1" fmla="*/ 67 h 67"/>
                    <a:gd name="T2" fmla="*/ 34 w 349"/>
                    <a:gd name="T3" fmla="*/ 67 h 67"/>
                    <a:gd name="T4" fmla="*/ 0 w 349"/>
                    <a:gd name="T5" fmla="*/ 34 h 67"/>
                    <a:gd name="T6" fmla="*/ 34 w 349"/>
                    <a:gd name="T7" fmla="*/ 0 h 67"/>
                    <a:gd name="T8" fmla="*/ 315 w 349"/>
                    <a:gd name="T9" fmla="*/ 0 h 67"/>
                    <a:gd name="T10" fmla="*/ 349 w 349"/>
                    <a:gd name="T11" fmla="*/ 34 h 67"/>
                    <a:gd name="T12" fmla="*/ 315 w 34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49" h="67">
                      <a:moveTo>
                        <a:pt x="315" y="67"/>
                      </a:moveTo>
                      <a:cubicBezTo>
                        <a:pt x="34" y="67"/>
                        <a:pt x="34" y="67"/>
                        <a:pt x="34" y="67"/>
                      </a:cubicBezTo>
                      <a:cubicBezTo>
                        <a:pt x="16" y="67"/>
                        <a:pt x="0" y="52"/>
                        <a:pt x="0" y="34"/>
                      </a:cubicBezTo>
                      <a:cubicBezTo>
                        <a:pt x="0" y="15"/>
                        <a:pt x="16" y="0"/>
                        <a:pt x="34" y="0"/>
                      </a:cubicBezTo>
                      <a:cubicBezTo>
                        <a:pt x="315" y="0"/>
                        <a:pt x="315" y="0"/>
                        <a:pt x="315" y="0"/>
                      </a:cubicBezTo>
                      <a:cubicBezTo>
                        <a:pt x="334" y="0"/>
                        <a:pt x="349" y="15"/>
                        <a:pt x="349" y="34"/>
                      </a:cubicBezTo>
                      <a:cubicBezTo>
                        <a:pt x="349" y="52"/>
                        <a:pt x="334" y="67"/>
                        <a:pt x="315" y="67"/>
                      </a:cubicBezTo>
                      <a:close/>
                    </a:path>
                  </a:pathLst>
                </a:custGeom>
                <a:solidFill>
                  <a:srgbClr val="B952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78" name="ïṧ1idê">
                  <a:extLst>
                    <a:ext uri="{FF2B5EF4-FFF2-40B4-BE49-F238E27FC236}">
                      <a16:creationId xmlns:a16="http://schemas.microsoft.com/office/drawing/2014/main" id="{AFC6CD5C-0A2C-4383-A3CD-05BD6C04C7A1}"/>
                    </a:ext>
                  </a:extLst>
                </p:cNvPr>
                <p:cNvSpPr/>
                <p:nvPr/>
              </p:nvSpPr>
              <p:spPr bwMode="auto">
                <a:xfrm>
                  <a:off x="2803" y="910"/>
                  <a:ext cx="593" cy="305"/>
                </a:xfrm>
                <a:custGeom>
                  <a:avLst/>
                  <a:gdLst>
                    <a:gd name="T0" fmla="*/ 429 w 432"/>
                    <a:gd name="T1" fmla="*/ 36 h 222"/>
                    <a:gd name="T2" fmla="*/ 417 w 432"/>
                    <a:gd name="T3" fmla="*/ 76 h 222"/>
                    <a:gd name="T4" fmla="*/ 386 w 432"/>
                    <a:gd name="T5" fmla="*/ 89 h 222"/>
                    <a:gd name="T6" fmla="*/ 130 w 432"/>
                    <a:gd name="T7" fmla="*/ 89 h 222"/>
                    <a:gd name="T8" fmla="*/ 63 w 432"/>
                    <a:gd name="T9" fmla="*/ 155 h 222"/>
                    <a:gd name="T10" fmla="*/ 63 w 432"/>
                    <a:gd name="T11" fmla="*/ 197 h 222"/>
                    <a:gd name="T12" fmla="*/ 38 w 432"/>
                    <a:gd name="T13" fmla="*/ 222 h 222"/>
                    <a:gd name="T14" fmla="*/ 32 w 432"/>
                    <a:gd name="T15" fmla="*/ 222 h 222"/>
                    <a:gd name="T16" fmla="*/ 7 w 432"/>
                    <a:gd name="T17" fmla="*/ 197 h 222"/>
                    <a:gd name="T18" fmla="*/ 7 w 432"/>
                    <a:gd name="T19" fmla="*/ 72 h 222"/>
                    <a:gd name="T20" fmla="*/ 7 w 432"/>
                    <a:gd name="T21" fmla="*/ 69 h 222"/>
                    <a:gd name="T22" fmla="*/ 0 w 432"/>
                    <a:gd name="T23" fmla="*/ 44 h 222"/>
                    <a:gd name="T24" fmla="*/ 13 w 432"/>
                    <a:gd name="T25" fmla="*/ 13 h 222"/>
                    <a:gd name="T26" fmla="*/ 44 w 432"/>
                    <a:gd name="T27" fmla="*/ 0 h 222"/>
                    <a:gd name="T28" fmla="*/ 384 w 432"/>
                    <a:gd name="T29" fmla="*/ 0 h 222"/>
                    <a:gd name="T30" fmla="*/ 429 w 432"/>
                    <a:gd name="T31" fmla="*/ 3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2" h="222">
                      <a:moveTo>
                        <a:pt x="429" y="36"/>
                      </a:moveTo>
                      <a:cubicBezTo>
                        <a:pt x="432" y="52"/>
                        <a:pt x="427" y="66"/>
                        <a:pt x="417" y="76"/>
                      </a:cubicBezTo>
                      <a:cubicBezTo>
                        <a:pt x="409" y="84"/>
                        <a:pt x="398" y="89"/>
                        <a:pt x="386" y="89"/>
                      </a:cubicBezTo>
                      <a:cubicBezTo>
                        <a:pt x="130" y="89"/>
                        <a:pt x="130" y="89"/>
                        <a:pt x="130" y="89"/>
                      </a:cubicBezTo>
                      <a:cubicBezTo>
                        <a:pt x="93" y="89"/>
                        <a:pt x="63" y="118"/>
                        <a:pt x="63" y="155"/>
                      </a:cubicBezTo>
                      <a:cubicBezTo>
                        <a:pt x="63" y="197"/>
                        <a:pt x="63" y="197"/>
                        <a:pt x="63" y="197"/>
                      </a:cubicBezTo>
                      <a:cubicBezTo>
                        <a:pt x="63" y="210"/>
                        <a:pt x="52" y="222"/>
                        <a:pt x="38" y="222"/>
                      </a:cubicBezTo>
                      <a:cubicBezTo>
                        <a:pt x="32" y="222"/>
                        <a:pt x="32" y="222"/>
                        <a:pt x="32" y="222"/>
                      </a:cubicBezTo>
                      <a:cubicBezTo>
                        <a:pt x="18" y="222"/>
                        <a:pt x="7" y="210"/>
                        <a:pt x="7" y="197"/>
                      </a:cubicBezTo>
                      <a:cubicBezTo>
                        <a:pt x="7" y="72"/>
                        <a:pt x="7" y="72"/>
                        <a:pt x="7" y="72"/>
                      </a:cubicBezTo>
                      <a:cubicBezTo>
                        <a:pt x="7" y="71"/>
                        <a:pt x="7" y="70"/>
                        <a:pt x="7" y="69"/>
                      </a:cubicBezTo>
                      <a:cubicBezTo>
                        <a:pt x="2" y="62"/>
                        <a:pt x="0" y="53"/>
                        <a:pt x="0" y="44"/>
                      </a:cubicBezTo>
                      <a:cubicBezTo>
                        <a:pt x="0" y="32"/>
                        <a:pt x="5" y="21"/>
                        <a:pt x="13" y="13"/>
                      </a:cubicBezTo>
                      <a:cubicBezTo>
                        <a:pt x="21" y="5"/>
                        <a:pt x="32" y="0"/>
                        <a:pt x="44" y="0"/>
                      </a:cubicBezTo>
                      <a:cubicBezTo>
                        <a:pt x="384" y="0"/>
                        <a:pt x="384" y="0"/>
                        <a:pt x="384" y="0"/>
                      </a:cubicBezTo>
                      <a:cubicBezTo>
                        <a:pt x="406" y="0"/>
                        <a:pt x="426" y="15"/>
                        <a:pt x="429" y="36"/>
                      </a:cubicBezTo>
                      <a:close/>
                    </a:path>
                  </a:pathLst>
                </a:custGeom>
                <a:solidFill>
                  <a:srgbClr val="B952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79" name="ïśľïḍè">
                  <a:extLst>
                    <a:ext uri="{FF2B5EF4-FFF2-40B4-BE49-F238E27FC236}">
                      <a16:creationId xmlns:a16="http://schemas.microsoft.com/office/drawing/2014/main" id="{87EA7319-DDE6-4D64-950E-7BF3616C56E5}"/>
                    </a:ext>
                  </a:extLst>
                </p:cNvPr>
                <p:cNvSpPr/>
                <p:nvPr/>
              </p:nvSpPr>
              <p:spPr bwMode="auto">
                <a:xfrm>
                  <a:off x="3183" y="1070"/>
                  <a:ext cx="103" cy="26"/>
                </a:xfrm>
                <a:custGeom>
                  <a:avLst/>
                  <a:gdLst>
                    <a:gd name="T0" fmla="*/ 65 w 75"/>
                    <a:gd name="T1" fmla="*/ 19 h 19"/>
                    <a:gd name="T2" fmla="*/ 10 w 75"/>
                    <a:gd name="T3" fmla="*/ 19 h 19"/>
                    <a:gd name="T4" fmla="*/ 0 w 75"/>
                    <a:gd name="T5" fmla="*/ 9 h 19"/>
                    <a:gd name="T6" fmla="*/ 10 w 75"/>
                    <a:gd name="T7" fmla="*/ 0 h 19"/>
                    <a:gd name="T8" fmla="*/ 65 w 75"/>
                    <a:gd name="T9" fmla="*/ 0 h 19"/>
                    <a:gd name="T10" fmla="*/ 75 w 75"/>
                    <a:gd name="T11" fmla="*/ 9 h 19"/>
                    <a:gd name="T12" fmla="*/ 65 w 7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5" h="19">
                      <a:moveTo>
                        <a:pt x="65" y="19"/>
                      </a:moveTo>
                      <a:cubicBezTo>
                        <a:pt x="10" y="19"/>
                        <a:pt x="10" y="19"/>
                        <a:pt x="10" y="19"/>
                      </a:cubicBezTo>
                      <a:cubicBezTo>
                        <a:pt x="5" y="19"/>
                        <a:pt x="0" y="15"/>
                        <a:pt x="0" y="9"/>
                      </a:cubicBezTo>
                      <a:cubicBezTo>
                        <a:pt x="0" y="4"/>
                        <a:pt x="5" y="0"/>
                        <a:pt x="10" y="0"/>
                      </a:cubicBezTo>
                      <a:cubicBezTo>
                        <a:pt x="65" y="0"/>
                        <a:pt x="65" y="0"/>
                        <a:pt x="65" y="0"/>
                      </a:cubicBezTo>
                      <a:cubicBezTo>
                        <a:pt x="71" y="0"/>
                        <a:pt x="75" y="4"/>
                        <a:pt x="75" y="9"/>
                      </a:cubicBezTo>
                      <a:cubicBezTo>
                        <a:pt x="75" y="15"/>
                        <a:pt x="71" y="19"/>
                        <a:pt x="65" y="19"/>
                      </a:cubicBezTo>
                      <a:close/>
                    </a:path>
                  </a:pathLst>
                </a:custGeom>
                <a:solidFill>
                  <a:srgbClr val="B952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80" name="îṥľiḑê">
                  <a:extLst>
                    <a:ext uri="{FF2B5EF4-FFF2-40B4-BE49-F238E27FC236}">
                      <a16:creationId xmlns:a16="http://schemas.microsoft.com/office/drawing/2014/main" id="{35592473-2B41-44D9-9331-9A0B7EBCB083}"/>
                    </a:ext>
                  </a:extLst>
                </p:cNvPr>
                <p:cNvSpPr/>
                <p:nvPr/>
              </p:nvSpPr>
              <p:spPr bwMode="auto">
                <a:xfrm>
                  <a:off x="2999" y="1070"/>
                  <a:ext cx="103" cy="26"/>
                </a:xfrm>
                <a:custGeom>
                  <a:avLst/>
                  <a:gdLst>
                    <a:gd name="T0" fmla="*/ 65 w 75"/>
                    <a:gd name="T1" fmla="*/ 19 h 19"/>
                    <a:gd name="T2" fmla="*/ 10 w 75"/>
                    <a:gd name="T3" fmla="*/ 19 h 19"/>
                    <a:gd name="T4" fmla="*/ 0 w 75"/>
                    <a:gd name="T5" fmla="*/ 9 h 19"/>
                    <a:gd name="T6" fmla="*/ 10 w 75"/>
                    <a:gd name="T7" fmla="*/ 0 h 19"/>
                    <a:gd name="T8" fmla="*/ 65 w 75"/>
                    <a:gd name="T9" fmla="*/ 0 h 19"/>
                    <a:gd name="T10" fmla="*/ 75 w 75"/>
                    <a:gd name="T11" fmla="*/ 9 h 19"/>
                    <a:gd name="T12" fmla="*/ 65 w 7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5" h="19">
                      <a:moveTo>
                        <a:pt x="65" y="19"/>
                      </a:moveTo>
                      <a:cubicBezTo>
                        <a:pt x="10" y="19"/>
                        <a:pt x="10" y="19"/>
                        <a:pt x="10" y="19"/>
                      </a:cubicBezTo>
                      <a:cubicBezTo>
                        <a:pt x="5" y="19"/>
                        <a:pt x="0" y="15"/>
                        <a:pt x="0" y="9"/>
                      </a:cubicBezTo>
                      <a:cubicBezTo>
                        <a:pt x="0" y="4"/>
                        <a:pt x="5" y="0"/>
                        <a:pt x="10" y="0"/>
                      </a:cubicBezTo>
                      <a:cubicBezTo>
                        <a:pt x="65" y="0"/>
                        <a:pt x="65" y="0"/>
                        <a:pt x="65" y="0"/>
                      </a:cubicBezTo>
                      <a:cubicBezTo>
                        <a:pt x="71" y="0"/>
                        <a:pt x="75" y="4"/>
                        <a:pt x="75" y="9"/>
                      </a:cubicBezTo>
                      <a:cubicBezTo>
                        <a:pt x="75" y="15"/>
                        <a:pt x="71" y="19"/>
                        <a:pt x="65" y="19"/>
                      </a:cubicBezTo>
                      <a:close/>
                    </a:path>
                  </a:pathLst>
                </a:custGeom>
                <a:solidFill>
                  <a:srgbClr val="B952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81" name="îsḻïḍè">
                  <a:extLst>
                    <a:ext uri="{FF2B5EF4-FFF2-40B4-BE49-F238E27FC236}">
                      <a16:creationId xmlns:a16="http://schemas.microsoft.com/office/drawing/2014/main" id="{466C2551-01AA-4361-9DA0-9C15C33EC6BC}"/>
                    </a:ext>
                  </a:extLst>
                </p:cNvPr>
                <p:cNvSpPr/>
                <p:nvPr/>
              </p:nvSpPr>
              <p:spPr bwMode="auto">
                <a:xfrm>
                  <a:off x="3062" y="1123"/>
                  <a:ext cx="63" cy="70"/>
                </a:xfrm>
                <a:custGeom>
                  <a:avLst/>
                  <a:gdLst>
                    <a:gd name="T0" fmla="*/ 26 w 63"/>
                    <a:gd name="T1" fmla="*/ 0 h 70"/>
                    <a:gd name="T2" fmla="*/ 0 w 63"/>
                    <a:gd name="T3" fmla="*/ 0 h 70"/>
                    <a:gd name="T4" fmla="*/ 36 w 63"/>
                    <a:gd name="T5" fmla="*/ 70 h 70"/>
                    <a:gd name="T6" fmla="*/ 63 w 63"/>
                    <a:gd name="T7" fmla="*/ 67 h 70"/>
                    <a:gd name="T8" fmla="*/ 26 w 63"/>
                    <a:gd name="T9" fmla="*/ 0 h 70"/>
                  </a:gdLst>
                  <a:ahLst/>
                  <a:cxnLst>
                    <a:cxn ang="0">
                      <a:pos x="T0" y="T1"/>
                    </a:cxn>
                    <a:cxn ang="0">
                      <a:pos x="T2" y="T3"/>
                    </a:cxn>
                    <a:cxn ang="0">
                      <a:pos x="T4" y="T5"/>
                    </a:cxn>
                    <a:cxn ang="0">
                      <a:pos x="T6" y="T7"/>
                    </a:cxn>
                    <a:cxn ang="0">
                      <a:pos x="T8" y="T9"/>
                    </a:cxn>
                  </a:cxnLst>
                  <a:rect l="0" t="0" r="r" b="b"/>
                  <a:pathLst>
                    <a:path w="63" h="70">
                      <a:moveTo>
                        <a:pt x="26" y="0"/>
                      </a:moveTo>
                      <a:lnTo>
                        <a:pt x="0" y="0"/>
                      </a:lnTo>
                      <a:lnTo>
                        <a:pt x="36" y="70"/>
                      </a:lnTo>
                      <a:lnTo>
                        <a:pt x="63" y="67"/>
                      </a:lnTo>
                      <a:lnTo>
                        <a:pt x="26" y="0"/>
                      </a:lnTo>
                      <a:close/>
                    </a:path>
                  </a:pathLst>
                </a:custGeom>
                <a:solidFill>
                  <a:srgbClr val="FFE2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82" name="ïŝlíḑe">
                  <a:extLst>
                    <a:ext uri="{FF2B5EF4-FFF2-40B4-BE49-F238E27FC236}">
                      <a16:creationId xmlns:a16="http://schemas.microsoft.com/office/drawing/2014/main" id="{FCC5A505-82B7-464E-A3D2-BCD78EFA6830}"/>
                    </a:ext>
                  </a:extLst>
                </p:cNvPr>
                <p:cNvSpPr/>
                <p:nvPr/>
              </p:nvSpPr>
              <p:spPr bwMode="auto">
                <a:xfrm>
                  <a:off x="3062" y="1123"/>
                  <a:ext cx="63" cy="70"/>
                </a:xfrm>
                <a:custGeom>
                  <a:avLst/>
                  <a:gdLst>
                    <a:gd name="T0" fmla="*/ 26 w 63"/>
                    <a:gd name="T1" fmla="*/ 0 h 70"/>
                    <a:gd name="T2" fmla="*/ 0 w 63"/>
                    <a:gd name="T3" fmla="*/ 0 h 70"/>
                    <a:gd name="T4" fmla="*/ 36 w 63"/>
                    <a:gd name="T5" fmla="*/ 70 h 70"/>
                    <a:gd name="T6" fmla="*/ 63 w 63"/>
                    <a:gd name="T7" fmla="*/ 67 h 70"/>
                    <a:gd name="T8" fmla="*/ 26 w 63"/>
                    <a:gd name="T9" fmla="*/ 0 h 70"/>
                  </a:gdLst>
                  <a:ahLst/>
                  <a:cxnLst>
                    <a:cxn ang="0">
                      <a:pos x="T0" y="T1"/>
                    </a:cxn>
                    <a:cxn ang="0">
                      <a:pos x="T2" y="T3"/>
                    </a:cxn>
                    <a:cxn ang="0">
                      <a:pos x="T4" y="T5"/>
                    </a:cxn>
                    <a:cxn ang="0">
                      <a:pos x="T6" y="T7"/>
                    </a:cxn>
                    <a:cxn ang="0">
                      <a:pos x="T8" y="T9"/>
                    </a:cxn>
                  </a:cxnLst>
                  <a:rect l="0" t="0" r="r" b="b"/>
                  <a:pathLst>
                    <a:path w="63" h="70">
                      <a:moveTo>
                        <a:pt x="26" y="0"/>
                      </a:moveTo>
                      <a:lnTo>
                        <a:pt x="0" y="0"/>
                      </a:lnTo>
                      <a:lnTo>
                        <a:pt x="36" y="70"/>
                      </a:lnTo>
                      <a:lnTo>
                        <a:pt x="63" y="6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83" name="íṩļíḍé">
                  <a:extLst>
                    <a:ext uri="{FF2B5EF4-FFF2-40B4-BE49-F238E27FC236}">
                      <a16:creationId xmlns:a16="http://schemas.microsoft.com/office/drawing/2014/main" id="{8D9403E7-7350-4244-9AB2-75CB63C7E674}"/>
                    </a:ext>
                  </a:extLst>
                </p:cNvPr>
                <p:cNvSpPr/>
                <p:nvPr/>
              </p:nvSpPr>
              <p:spPr bwMode="auto">
                <a:xfrm>
                  <a:off x="3230" y="1123"/>
                  <a:ext cx="62" cy="70"/>
                </a:xfrm>
                <a:custGeom>
                  <a:avLst/>
                  <a:gdLst>
                    <a:gd name="T0" fmla="*/ 25 w 62"/>
                    <a:gd name="T1" fmla="*/ 0 h 70"/>
                    <a:gd name="T2" fmla="*/ 0 w 62"/>
                    <a:gd name="T3" fmla="*/ 0 h 70"/>
                    <a:gd name="T4" fmla="*/ 36 w 62"/>
                    <a:gd name="T5" fmla="*/ 70 h 70"/>
                    <a:gd name="T6" fmla="*/ 62 w 62"/>
                    <a:gd name="T7" fmla="*/ 67 h 70"/>
                    <a:gd name="T8" fmla="*/ 25 w 62"/>
                    <a:gd name="T9" fmla="*/ 0 h 70"/>
                  </a:gdLst>
                  <a:ahLst/>
                  <a:cxnLst>
                    <a:cxn ang="0">
                      <a:pos x="T0" y="T1"/>
                    </a:cxn>
                    <a:cxn ang="0">
                      <a:pos x="T2" y="T3"/>
                    </a:cxn>
                    <a:cxn ang="0">
                      <a:pos x="T4" y="T5"/>
                    </a:cxn>
                    <a:cxn ang="0">
                      <a:pos x="T6" y="T7"/>
                    </a:cxn>
                    <a:cxn ang="0">
                      <a:pos x="T8" y="T9"/>
                    </a:cxn>
                  </a:cxnLst>
                  <a:rect l="0" t="0" r="r" b="b"/>
                  <a:pathLst>
                    <a:path w="62" h="70">
                      <a:moveTo>
                        <a:pt x="25" y="0"/>
                      </a:moveTo>
                      <a:lnTo>
                        <a:pt x="0" y="0"/>
                      </a:lnTo>
                      <a:lnTo>
                        <a:pt x="36" y="70"/>
                      </a:lnTo>
                      <a:lnTo>
                        <a:pt x="62" y="67"/>
                      </a:lnTo>
                      <a:lnTo>
                        <a:pt x="25" y="0"/>
                      </a:lnTo>
                      <a:close/>
                    </a:path>
                  </a:pathLst>
                </a:custGeom>
                <a:solidFill>
                  <a:srgbClr val="FFE2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84" name="îsļîďè">
                  <a:extLst>
                    <a:ext uri="{FF2B5EF4-FFF2-40B4-BE49-F238E27FC236}">
                      <a16:creationId xmlns:a16="http://schemas.microsoft.com/office/drawing/2014/main" id="{A801AF41-E19A-4742-9302-27F6668458CB}"/>
                    </a:ext>
                  </a:extLst>
                </p:cNvPr>
                <p:cNvSpPr/>
                <p:nvPr/>
              </p:nvSpPr>
              <p:spPr bwMode="auto">
                <a:xfrm>
                  <a:off x="3230" y="1123"/>
                  <a:ext cx="62" cy="70"/>
                </a:xfrm>
                <a:custGeom>
                  <a:avLst/>
                  <a:gdLst>
                    <a:gd name="T0" fmla="*/ 25 w 62"/>
                    <a:gd name="T1" fmla="*/ 0 h 70"/>
                    <a:gd name="T2" fmla="*/ 0 w 62"/>
                    <a:gd name="T3" fmla="*/ 0 h 70"/>
                    <a:gd name="T4" fmla="*/ 36 w 62"/>
                    <a:gd name="T5" fmla="*/ 70 h 70"/>
                    <a:gd name="T6" fmla="*/ 62 w 62"/>
                    <a:gd name="T7" fmla="*/ 67 h 70"/>
                    <a:gd name="T8" fmla="*/ 25 w 62"/>
                    <a:gd name="T9" fmla="*/ 0 h 70"/>
                  </a:gdLst>
                  <a:ahLst/>
                  <a:cxnLst>
                    <a:cxn ang="0">
                      <a:pos x="T0" y="T1"/>
                    </a:cxn>
                    <a:cxn ang="0">
                      <a:pos x="T2" y="T3"/>
                    </a:cxn>
                    <a:cxn ang="0">
                      <a:pos x="T4" y="T5"/>
                    </a:cxn>
                    <a:cxn ang="0">
                      <a:pos x="T6" y="T7"/>
                    </a:cxn>
                    <a:cxn ang="0">
                      <a:pos x="T8" y="T9"/>
                    </a:cxn>
                  </a:cxnLst>
                  <a:rect l="0" t="0" r="r" b="b"/>
                  <a:pathLst>
                    <a:path w="62" h="70">
                      <a:moveTo>
                        <a:pt x="25" y="0"/>
                      </a:moveTo>
                      <a:lnTo>
                        <a:pt x="0" y="0"/>
                      </a:lnTo>
                      <a:lnTo>
                        <a:pt x="36" y="70"/>
                      </a:lnTo>
                      <a:lnTo>
                        <a:pt x="62" y="67"/>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85" name="ïṥlîḍé">
                  <a:extLst>
                    <a:ext uri="{FF2B5EF4-FFF2-40B4-BE49-F238E27FC236}">
                      <a16:creationId xmlns:a16="http://schemas.microsoft.com/office/drawing/2014/main" id="{A4CFE4F7-7EE8-4E22-B4A9-3DFF8318B06B}"/>
                    </a:ext>
                  </a:extLst>
                </p:cNvPr>
                <p:cNvSpPr/>
                <p:nvPr/>
              </p:nvSpPr>
              <p:spPr bwMode="auto">
                <a:xfrm>
                  <a:off x="3171" y="1113"/>
                  <a:ext cx="126" cy="91"/>
                </a:xfrm>
                <a:custGeom>
                  <a:avLst/>
                  <a:gdLst>
                    <a:gd name="T0" fmla="*/ 75 w 92"/>
                    <a:gd name="T1" fmla="*/ 61 h 66"/>
                    <a:gd name="T2" fmla="*/ 75 w 92"/>
                    <a:gd name="T3" fmla="*/ 56 h 66"/>
                    <a:gd name="T4" fmla="*/ 16 w 92"/>
                    <a:gd name="T5" fmla="*/ 56 h 66"/>
                    <a:gd name="T6" fmla="*/ 12 w 92"/>
                    <a:gd name="T7" fmla="*/ 54 h 66"/>
                    <a:gd name="T8" fmla="*/ 10 w 92"/>
                    <a:gd name="T9" fmla="*/ 49 h 66"/>
                    <a:gd name="T10" fmla="*/ 10 w 92"/>
                    <a:gd name="T11" fmla="*/ 17 h 66"/>
                    <a:gd name="T12" fmla="*/ 12 w 92"/>
                    <a:gd name="T13" fmla="*/ 12 h 66"/>
                    <a:gd name="T14" fmla="*/ 16 w 92"/>
                    <a:gd name="T15" fmla="*/ 10 h 66"/>
                    <a:gd name="T16" fmla="*/ 75 w 92"/>
                    <a:gd name="T17" fmla="*/ 10 h 66"/>
                    <a:gd name="T18" fmla="*/ 80 w 92"/>
                    <a:gd name="T19" fmla="*/ 12 h 66"/>
                    <a:gd name="T20" fmla="*/ 82 w 92"/>
                    <a:gd name="T21" fmla="*/ 17 h 66"/>
                    <a:gd name="T22" fmla="*/ 82 w 92"/>
                    <a:gd name="T23" fmla="*/ 49 h 66"/>
                    <a:gd name="T24" fmla="*/ 80 w 92"/>
                    <a:gd name="T25" fmla="*/ 54 h 66"/>
                    <a:gd name="T26" fmla="*/ 75 w 92"/>
                    <a:gd name="T27" fmla="*/ 56 h 66"/>
                    <a:gd name="T28" fmla="*/ 75 w 92"/>
                    <a:gd name="T29" fmla="*/ 61 h 66"/>
                    <a:gd name="T30" fmla="*/ 75 w 92"/>
                    <a:gd name="T31" fmla="*/ 66 h 66"/>
                    <a:gd name="T32" fmla="*/ 92 w 92"/>
                    <a:gd name="T33" fmla="*/ 49 h 66"/>
                    <a:gd name="T34" fmla="*/ 92 w 92"/>
                    <a:gd name="T35" fmla="*/ 17 h 66"/>
                    <a:gd name="T36" fmla="*/ 75 w 92"/>
                    <a:gd name="T37" fmla="*/ 0 h 66"/>
                    <a:gd name="T38" fmla="*/ 16 w 92"/>
                    <a:gd name="T39" fmla="*/ 0 h 66"/>
                    <a:gd name="T40" fmla="*/ 0 w 92"/>
                    <a:gd name="T41" fmla="*/ 17 h 66"/>
                    <a:gd name="T42" fmla="*/ 0 w 92"/>
                    <a:gd name="T43" fmla="*/ 49 h 66"/>
                    <a:gd name="T44" fmla="*/ 16 w 92"/>
                    <a:gd name="T45" fmla="*/ 66 h 66"/>
                    <a:gd name="T46" fmla="*/ 75 w 92"/>
                    <a:gd name="T47" fmla="*/ 66 h 66"/>
                    <a:gd name="T48" fmla="*/ 75 w 92"/>
                    <a:gd name="T49"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66">
                      <a:moveTo>
                        <a:pt x="75" y="61"/>
                      </a:moveTo>
                      <a:cubicBezTo>
                        <a:pt x="75" y="56"/>
                        <a:pt x="75" y="56"/>
                        <a:pt x="75" y="56"/>
                      </a:cubicBezTo>
                      <a:cubicBezTo>
                        <a:pt x="16" y="56"/>
                        <a:pt x="16" y="56"/>
                        <a:pt x="16" y="56"/>
                      </a:cubicBezTo>
                      <a:cubicBezTo>
                        <a:pt x="15" y="56"/>
                        <a:pt x="13" y="55"/>
                        <a:pt x="12" y="54"/>
                      </a:cubicBezTo>
                      <a:cubicBezTo>
                        <a:pt x="10" y="53"/>
                        <a:pt x="10" y="51"/>
                        <a:pt x="10" y="49"/>
                      </a:cubicBezTo>
                      <a:cubicBezTo>
                        <a:pt x="10" y="17"/>
                        <a:pt x="10" y="17"/>
                        <a:pt x="10" y="17"/>
                      </a:cubicBezTo>
                      <a:cubicBezTo>
                        <a:pt x="10" y="15"/>
                        <a:pt x="10" y="13"/>
                        <a:pt x="12" y="12"/>
                      </a:cubicBezTo>
                      <a:cubicBezTo>
                        <a:pt x="13" y="11"/>
                        <a:pt x="15" y="10"/>
                        <a:pt x="16" y="10"/>
                      </a:cubicBezTo>
                      <a:cubicBezTo>
                        <a:pt x="75" y="10"/>
                        <a:pt x="75" y="10"/>
                        <a:pt x="75" y="10"/>
                      </a:cubicBezTo>
                      <a:cubicBezTo>
                        <a:pt x="77" y="10"/>
                        <a:pt x="79" y="11"/>
                        <a:pt x="80" y="12"/>
                      </a:cubicBezTo>
                      <a:cubicBezTo>
                        <a:pt x="81" y="13"/>
                        <a:pt x="82" y="15"/>
                        <a:pt x="82" y="17"/>
                      </a:cubicBezTo>
                      <a:cubicBezTo>
                        <a:pt x="82" y="49"/>
                        <a:pt x="82" y="49"/>
                        <a:pt x="82" y="49"/>
                      </a:cubicBezTo>
                      <a:cubicBezTo>
                        <a:pt x="82" y="51"/>
                        <a:pt x="81" y="53"/>
                        <a:pt x="80" y="54"/>
                      </a:cubicBezTo>
                      <a:cubicBezTo>
                        <a:pt x="79" y="55"/>
                        <a:pt x="77" y="56"/>
                        <a:pt x="75" y="56"/>
                      </a:cubicBezTo>
                      <a:cubicBezTo>
                        <a:pt x="75" y="61"/>
                        <a:pt x="75" y="61"/>
                        <a:pt x="75" y="61"/>
                      </a:cubicBezTo>
                      <a:cubicBezTo>
                        <a:pt x="75" y="66"/>
                        <a:pt x="75" y="66"/>
                        <a:pt x="75" y="66"/>
                      </a:cubicBezTo>
                      <a:cubicBezTo>
                        <a:pt x="84" y="66"/>
                        <a:pt x="92" y="58"/>
                        <a:pt x="92" y="49"/>
                      </a:cubicBezTo>
                      <a:cubicBezTo>
                        <a:pt x="92" y="17"/>
                        <a:pt x="92" y="17"/>
                        <a:pt x="92" y="17"/>
                      </a:cubicBezTo>
                      <a:cubicBezTo>
                        <a:pt x="92" y="7"/>
                        <a:pt x="84" y="0"/>
                        <a:pt x="75" y="0"/>
                      </a:cubicBezTo>
                      <a:cubicBezTo>
                        <a:pt x="16" y="0"/>
                        <a:pt x="16" y="0"/>
                        <a:pt x="16" y="0"/>
                      </a:cubicBezTo>
                      <a:cubicBezTo>
                        <a:pt x="7" y="0"/>
                        <a:pt x="0" y="7"/>
                        <a:pt x="0" y="17"/>
                      </a:cubicBezTo>
                      <a:cubicBezTo>
                        <a:pt x="0" y="49"/>
                        <a:pt x="0" y="49"/>
                        <a:pt x="0" y="49"/>
                      </a:cubicBezTo>
                      <a:cubicBezTo>
                        <a:pt x="0" y="58"/>
                        <a:pt x="7" y="66"/>
                        <a:pt x="16" y="66"/>
                      </a:cubicBezTo>
                      <a:cubicBezTo>
                        <a:pt x="75" y="66"/>
                        <a:pt x="75" y="66"/>
                        <a:pt x="75" y="66"/>
                      </a:cubicBezTo>
                      <a:lnTo>
                        <a:pt x="75" y="61"/>
                      </a:lnTo>
                      <a:close/>
                    </a:path>
                  </a:pathLst>
                </a:custGeom>
                <a:solidFill>
                  <a:srgbClr val="2041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86" name="ïśḷiḑê">
                  <a:extLst>
                    <a:ext uri="{FF2B5EF4-FFF2-40B4-BE49-F238E27FC236}">
                      <a16:creationId xmlns:a16="http://schemas.microsoft.com/office/drawing/2014/main" id="{6DE51DA8-32C7-4870-A1D2-3CA3AC70B2F5}"/>
                    </a:ext>
                  </a:extLst>
                </p:cNvPr>
                <p:cNvSpPr/>
                <p:nvPr/>
              </p:nvSpPr>
              <p:spPr bwMode="auto">
                <a:xfrm>
                  <a:off x="3005" y="1113"/>
                  <a:ext cx="136" cy="91"/>
                </a:xfrm>
                <a:custGeom>
                  <a:avLst/>
                  <a:gdLst>
                    <a:gd name="T0" fmla="*/ 81 w 99"/>
                    <a:gd name="T1" fmla="*/ 61 h 66"/>
                    <a:gd name="T2" fmla="*/ 81 w 99"/>
                    <a:gd name="T3" fmla="*/ 56 h 66"/>
                    <a:gd name="T4" fmla="*/ 17 w 99"/>
                    <a:gd name="T5" fmla="*/ 56 h 66"/>
                    <a:gd name="T6" fmla="*/ 12 w 99"/>
                    <a:gd name="T7" fmla="*/ 54 h 66"/>
                    <a:gd name="T8" fmla="*/ 10 w 99"/>
                    <a:gd name="T9" fmla="*/ 49 h 66"/>
                    <a:gd name="T10" fmla="*/ 10 w 99"/>
                    <a:gd name="T11" fmla="*/ 17 h 66"/>
                    <a:gd name="T12" fmla="*/ 12 w 99"/>
                    <a:gd name="T13" fmla="*/ 12 h 66"/>
                    <a:gd name="T14" fmla="*/ 17 w 99"/>
                    <a:gd name="T15" fmla="*/ 10 h 66"/>
                    <a:gd name="T16" fmla="*/ 81 w 99"/>
                    <a:gd name="T17" fmla="*/ 10 h 66"/>
                    <a:gd name="T18" fmla="*/ 87 w 99"/>
                    <a:gd name="T19" fmla="*/ 12 h 66"/>
                    <a:gd name="T20" fmla="*/ 89 w 99"/>
                    <a:gd name="T21" fmla="*/ 17 h 66"/>
                    <a:gd name="T22" fmla="*/ 89 w 99"/>
                    <a:gd name="T23" fmla="*/ 49 h 66"/>
                    <a:gd name="T24" fmla="*/ 87 w 99"/>
                    <a:gd name="T25" fmla="*/ 54 h 66"/>
                    <a:gd name="T26" fmla="*/ 81 w 99"/>
                    <a:gd name="T27" fmla="*/ 56 h 66"/>
                    <a:gd name="T28" fmla="*/ 81 w 99"/>
                    <a:gd name="T29" fmla="*/ 61 h 66"/>
                    <a:gd name="T30" fmla="*/ 81 w 99"/>
                    <a:gd name="T31" fmla="*/ 66 h 66"/>
                    <a:gd name="T32" fmla="*/ 99 w 99"/>
                    <a:gd name="T33" fmla="*/ 49 h 66"/>
                    <a:gd name="T34" fmla="*/ 99 w 99"/>
                    <a:gd name="T35" fmla="*/ 17 h 66"/>
                    <a:gd name="T36" fmla="*/ 81 w 99"/>
                    <a:gd name="T37" fmla="*/ 0 h 66"/>
                    <a:gd name="T38" fmla="*/ 17 w 99"/>
                    <a:gd name="T39" fmla="*/ 0 h 66"/>
                    <a:gd name="T40" fmla="*/ 0 w 99"/>
                    <a:gd name="T41" fmla="*/ 17 h 66"/>
                    <a:gd name="T42" fmla="*/ 0 w 99"/>
                    <a:gd name="T43" fmla="*/ 49 h 66"/>
                    <a:gd name="T44" fmla="*/ 17 w 99"/>
                    <a:gd name="T45" fmla="*/ 66 h 66"/>
                    <a:gd name="T46" fmla="*/ 81 w 99"/>
                    <a:gd name="T47" fmla="*/ 66 h 66"/>
                    <a:gd name="T48" fmla="*/ 81 w 99"/>
                    <a:gd name="T49"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66">
                      <a:moveTo>
                        <a:pt x="81" y="61"/>
                      </a:moveTo>
                      <a:cubicBezTo>
                        <a:pt x="81" y="56"/>
                        <a:pt x="81" y="56"/>
                        <a:pt x="81" y="56"/>
                      </a:cubicBezTo>
                      <a:cubicBezTo>
                        <a:pt x="17" y="56"/>
                        <a:pt x="17" y="56"/>
                        <a:pt x="17" y="56"/>
                      </a:cubicBezTo>
                      <a:cubicBezTo>
                        <a:pt x="15" y="56"/>
                        <a:pt x="13" y="55"/>
                        <a:pt x="12" y="54"/>
                      </a:cubicBezTo>
                      <a:cubicBezTo>
                        <a:pt x="10" y="52"/>
                        <a:pt x="10" y="51"/>
                        <a:pt x="10" y="49"/>
                      </a:cubicBezTo>
                      <a:cubicBezTo>
                        <a:pt x="10" y="17"/>
                        <a:pt x="10" y="17"/>
                        <a:pt x="10" y="17"/>
                      </a:cubicBezTo>
                      <a:cubicBezTo>
                        <a:pt x="10" y="15"/>
                        <a:pt x="10" y="13"/>
                        <a:pt x="12" y="12"/>
                      </a:cubicBezTo>
                      <a:cubicBezTo>
                        <a:pt x="13" y="11"/>
                        <a:pt x="15" y="10"/>
                        <a:pt x="17" y="10"/>
                      </a:cubicBezTo>
                      <a:cubicBezTo>
                        <a:pt x="81" y="10"/>
                        <a:pt x="81" y="10"/>
                        <a:pt x="81" y="10"/>
                      </a:cubicBezTo>
                      <a:cubicBezTo>
                        <a:pt x="83" y="10"/>
                        <a:pt x="85" y="11"/>
                        <a:pt x="87" y="12"/>
                      </a:cubicBezTo>
                      <a:cubicBezTo>
                        <a:pt x="88" y="13"/>
                        <a:pt x="89" y="15"/>
                        <a:pt x="89" y="17"/>
                      </a:cubicBezTo>
                      <a:cubicBezTo>
                        <a:pt x="89" y="49"/>
                        <a:pt x="89" y="49"/>
                        <a:pt x="89" y="49"/>
                      </a:cubicBezTo>
                      <a:cubicBezTo>
                        <a:pt x="89" y="51"/>
                        <a:pt x="88" y="52"/>
                        <a:pt x="87" y="54"/>
                      </a:cubicBezTo>
                      <a:cubicBezTo>
                        <a:pt x="85" y="55"/>
                        <a:pt x="83" y="56"/>
                        <a:pt x="81" y="56"/>
                      </a:cubicBezTo>
                      <a:cubicBezTo>
                        <a:pt x="81" y="61"/>
                        <a:pt x="81" y="61"/>
                        <a:pt x="81" y="61"/>
                      </a:cubicBezTo>
                      <a:cubicBezTo>
                        <a:pt x="81" y="66"/>
                        <a:pt x="81" y="66"/>
                        <a:pt x="81" y="66"/>
                      </a:cubicBezTo>
                      <a:cubicBezTo>
                        <a:pt x="91" y="66"/>
                        <a:pt x="99" y="58"/>
                        <a:pt x="99" y="49"/>
                      </a:cubicBezTo>
                      <a:cubicBezTo>
                        <a:pt x="99" y="17"/>
                        <a:pt x="99" y="17"/>
                        <a:pt x="99" y="17"/>
                      </a:cubicBezTo>
                      <a:cubicBezTo>
                        <a:pt x="99" y="8"/>
                        <a:pt x="91" y="0"/>
                        <a:pt x="81" y="0"/>
                      </a:cubicBezTo>
                      <a:cubicBezTo>
                        <a:pt x="17" y="0"/>
                        <a:pt x="17" y="0"/>
                        <a:pt x="17" y="0"/>
                      </a:cubicBezTo>
                      <a:cubicBezTo>
                        <a:pt x="7" y="0"/>
                        <a:pt x="0" y="8"/>
                        <a:pt x="0" y="17"/>
                      </a:cubicBezTo>
                      <a:cubicBezTo>
                        <a:pt x="0" y="49"/>
                        <a:pt x="0" y="49"/>
                        <a:pt x="0" y="49"/>
                      </a:cubicBezTo>
                      <a:cubicBezTo>
                        <a:pt x="0" y="58"/>
                        <a:pt x="7" y="66"/>
                        <a:pt x="17" y="66"/>
                      </a:cubicBezTo>
                      <a:cubicBezTo>
                        <a:pt x="81" y="66"/>
                        <a:pt x="81" y="66"/>
                        <a:pt x="81" y="66"/>
                      </a:cubicBezTo>
                      <a:lnTo>
                        <a:pt x="81" y="61"/>
                      </a:lnTo>
                      <a:close/>
                    </a:path>
                  </a:pathLst>
                </a:custGeom>
                <a:solidFill>
                  <a:srgbClr val="2041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87" name="isľîḋè">
                  <a:extLst>
                    <a:ext uri="{FF2B5EF4-FFF2-40B4-BE49-F238E27FC236}">
                      <a16:creationId xmlns:a16="http://schemas.microsoft.com/office/drawing/2014/main" id="{BE507D99-41D1-4B66-84C8-199D2DFC38A2}"/>
                    </a:ext>
                  </a:extLst>
                </p:cNvPr>
                <p:cNvSpPr/>
                <p:nvPr/>
              </p:nvSpPr>
              <p:spPr bwMode="auto">
                <a:xfrm>
                  <a:off x="3076" y="1286"/>
                  <a:ext cx="106" cy="27"/>
                </a:xfrm>
                <a:custGeom>
                  <a:avLst/>
                  <a:gdLst>
                    <a:gd name="T0" fmla="*/ 72 w 77"/>
                    <a:gd name="T1" fmla="*/ 0 h 19"/>
                    <a:gd name="T2" fmla="*/ 38 w 77"/>
                    <a:gd name="T3" fmla="*/ 13 h 19"/>
                    <a:gd name="T4" fmla="*/ 36 w 77"/>
                    <a:gd name="T5" fmla="*/ 13 h 19"/>
                    <a:gd name="T6" fmla="*/ 4 w 77"/>
                    <a:gd name="T7" fmla="*/ 0 h 19"/>
                    <a:gd name="T8" fmla="*/ 0 w 77"/>
                    <a:gd name="T9" fmla="*/ 5 h 19"/>
                    <a:gd name="T10" fmla="*/ 35 w 77"/>
                    <a:gd name="T11" fmla="*/ 19 h 19"/>
                    <a:gd name="T12" fmla="*/ 38 w 77"/>
                    <a:gd name="T13" fmla="*/ 19 h 19"/>
                    <a:gd name="T14" fmla="*/ 77 w 77"/>
                    <a:gd name="T15" fmla="*/ 4 h 19"/>
                    <a:gd name="T16" fmla="*/ 72 w 77"/>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9">
                      <a:moveTo>
                        <a:pt x="72" y="0"/>
                      </a:moveTo>
                      <a:cubicBezTo>
                        <a:pt x="65" y="8"/>
                        <a:pt x="52" y="13"/>
                        <a:pt x="38" y="13"/>
                      </a:cubicBezTo>
                      <a:cubicBezTo>
                        <a:pt x="38" y="13"/>
                        <a:pt x="37" y="13"/>
                        <a:pt x="36" y="13"/>
                      </a:cubicBezTo>
                      <a:cubicBezTo>
                        <a:pt x="23" y="12"/>
                        <a:pt x="12" y="8"/>
                        <a:pt x="4" y="0"/>
                      </a:cubicBezTo>
                      <a:cubicBezTo>
                        <a:pt x="0" y="5"/>
                        <a:pt x="0" y="5"/>
                        <a:pt x="0" y="5"/>
                      </a:cubicBezTo>
                      <a:cubicBezTo>
                        <a:pt x="9" y="13"/>
                        <a:pt x="21" y="19"/>
                        <a:pt x="35" y="19"/>
                      </a:cubicBezTo>
                      <a:cubicBezTo>
                        <a:pt x="36" y="19"/>
                        <a:pt x="37" y="19"/>
                        <a:pt x="38" y="19"/>
                      </a:cubicBezTo>
                      <a:cubicBezTo>
                        <a:pt x="54" y="19"/>
                        <a:pt x="68" y="14"/>
                        <a:pt x="77" y="4"/>
                      </a:cubicBezTo>
                      <a:cubicBezTo>
                        <a:pt x="72" y="0"/>
                        <a:pt x="72" y="0"/>
                        <a:pt x="72" y="0"/>
                      </a:cubicBezTo>
                      <a:close/>
                    </a:path>
                  </a:pathLst>
                </a:custGeom>
                <a:solidFill>
                  <a:srgbClr val="E488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88" name="íṥļiḑê">
                  <a:extLst>
                    <a:ext uri="{FF2B5EF4-FFF2-40B4-BE49-F238E27FC236}">
                      <a16:creationId xmlns:a16="http://schemas.microsoft.com/office/drawing/2014/main" id="{59FE6305-612C-45B1-8CD7-0A50158AD1CB}"/>
                    </a:ext>
                  </a:extLst>
                </p:cNvPr>
                <p:cNvSpPr/>
                <p:nvPr/>
              </p:nvSpPr>
              <p:spPr bwMode="auto">
                <a:xfrm>
                  <a:off x="3142" y="1152"/>
                  <a:ext cx="43" cy="97"/>
                </a:xfrm>
                <a:custGeom>
                  <a:avLst/>
                  <a:gdLst>
                    <a:gd name="T0" fmla="*/ 31 w 31"/>
                    <a:gd name="T1" fmla="*/ 55 h 71"/>
                    <a:gd name="T2" fmla="*/ 30 w 31"/>
                    <a:gd name="T3" fmla="*/ 55 h 71"/>
                    <a:gd name="T4" fmla="*/ 3 w 31"/>
                    <a:gd name="T5" fmla="*/ 70 h 71"/>
                    <a:gd name="T6" fmla="*/ 0 w 31"/>
                    <a:gd name="T7" fmla="*/ 0 h 71"/>
                    <a:gd name="T8" fmla="*/ 31 w 31"/>
                    <a:gd name="T9" fmla="*/ 55 h 71"/>
                  </a:gdLst>
                  <a:ahLst/>
                  <a:cxnLst>
                    <a:cxn ang="0">
                      <a:pos x="T0" y="T1"/>
                    </a:cxn>
                    <a:cxn ang="0">
                      <a:pos x="T2" y="T3"/>
                    </a:cxn>
                    <a:cxn ang="0">
                      <a:pos x="T4" y="T5"/>
                    </a:cxn>
                    <a:cxn ang="0">
                      <a:pos x="T6" y="T7"/>
                    </a:cxn>
                    <a:cxn ang="0">
                      <a:pos x="T8" y="T9"/>
                    </a:cxn>
                  </a:cxnLst>
                  <a:rect l="0" t="0" r="r" b="b"/>
                  <a:pathLst>
                    <a:path w="31" h="71">
                      <a:moveTo>
                        <a:pt x="31" y="55"/>
                      </a:moveTo>
                      <a:cubicBezTo>
                        <a:pt x="30" y="55"/>
                        <a:pt x="30" y="55"/>
                        <a:pt x="30" y="55"/>
                      </a:cubicBezTo>
                      <a:cubicBezTo>
                        <a:pt x="29" y="64"/>
                        <a:pt x="22" y="71"/>
                        <a:pt x="3" y="70"/>
                      </a:cubicBezTo>
                      <a:cubicBezTo>
                        <a:pt x="0" y="0"/>
                        <a:pt x="0" y="0"/>
                        <a:pt x="0" y="0"/>
                      </a:cubicBezTo>
                      <a:cubicBezTo>
                        <a:pt x="21" y="26"/>
                        <a:pt x="29" y="40"/>
                        <a:pt x="31" y="55"/>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89" name="ïślïḑè">
                  <a:extLst>
                    <a:ext uri="{FF2B5EF4-FFF2-40B4-BE49-F238E27FC236}">
                      <a16:creationId xmlns:a16="http://schemas.microsoft.com/office/drawing/2014/main" id="{5FE7F685-15F0-4D79-8EF8-1B4E744BB941}"/>
                    </a:ext>
                  </a:extLst>
                </p:cNvPr>
                <p:cNvSpPr/>
                <p:nvPr/>
              </p:nvSpPr>
              <p:spPr bwMode="auto">
                <a:xfrm>
                  <a:off x="3134" y="1149"/>
                  <a:ext cx="48" cy="15"/>
                </a:xfrm>
                <a:custGeom>
                  <a:avLst/>
                  <a:gdLst>
                    <a:gd name="T0" fmla="*/ 2 w 35"/>
                    <a:gd name="T1" fmla="*/ 10 h 11"/>
                    <a:gd name="T2" fmla="*/ 7 w 35"/>
                    <a:gd name="T3" fmla="*/ 7 h 11"/>
                    <a:gd name="T4" fmla="*/ 17 w 35"/>
                    <a:gd name="T5" fmla="*/ 5 h 11"/>
                    <a:gd name="T6" fmla="*/ 26 w 35"/>
                    <a:gd name="T7" fmla="*/ 7 h 11"/>
                    <a:gd name="T8" fmla="*/ 33 w 35"/>
                    <a:gd name="T9" fmla="*/ 11 h 11"/>
                    <a:gd name="T10" fmla="*/ 35 w 35"/>
                    <a:gd name="T11" fmla="*/ 5 h 11"/>
                    <a:gd name="T12" fmla="*/ 28 w 35"/>
                    <a:gd name="T13" fmla="*/ 2 h 11"/>
                    <a:gd name="T14" fmla="*/ 17 w 35"/>
                    <a:gd name="T15" fmla="*/ 0 h 11"/>
                    <a:gd name="T16" fmla="*/ 5 w 35"/>
                    <a:gd name="T17" fmla="*/ 2 h 11"/>
                    <a:gd name="T18" fmla="*/ 0 w 35"/>
                    <a:gd name="T19" fmla="*/ 4 h 11"/>
                    <a:gd name="T20" fmla="*/ 2 w 35"/>
                    <a:gd name="T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11">
                      <a:moveTo>
                        <a:pt x="2" y="10"/>
                      </a:moveTo>
                      <a:cubicBezTo>
                        <a:pt x="7" y="7"/>
                        <a:pt x="7" y="7"/>
                        <a:pt x="7" y="7"/>
                      </a:cubicBezTo>
                      <a:cubicBezTo>
                        <a:pt x="10" y="6"/>
                        <a:pt x="13" y="5"/>
                        <a:pt x="17" y="5"/>
                      </a:cubicBezTo>
                      <a:cubicBezTo>
                        <a:pt x="20" y="5"/>
                        <a:pt x="23" y="6"/>
                        <a:pt x="26" y="7"/>
                      </a:cubicBezTo>
                      <a:cubicBezTo>
                        <a:pt x="33" y="11"/>
                        <a:pt x="33" y="11"/>
                        <a:pt x="33" y="11"/>
                      </a:cubicBezTo>
                      <a:cubicBezTo>
                        <a:pt x="35" y="5"/>
                        <a:pt x="35" y="5"/>
                        <a:pt x="35" y="5"/>
                      </a:cubicBezTo>
                      <a:cubicBezTo>
                        <a:pt x="28" y="2"/>
                        <a:pt x="28" y="2"/>
                        <a:pt x="28" y="2"/>
                      </a:cubicBezTo>
                      <a:cubicBezTo>
                        <a:pt x="25" y="0"/>
                        <a:pt x="21" y="0"/>
                        <a:pt x="17" y="0"/>
                      </a:cubicBezTo>
                      <a:cubicBezTo>
                        <a:pt x="13" y="0"/>
                        <a:pt x="9" y="0"/>
                        <a:pt x="5" y="2"/>
                      </a:cubicBezTo>
                      <a:cubicBezTo>
                        <a:pt x="0" y="4"/>
                        <a:pt x="0" y="4"/>
                        <a:pt x="0" y="4"/>
                      </a:cubicBezTo>
                      <a:cubicBezTo>
                        <a:pt x="2" y="10"/>
                        <a:pt x="2" y="10"/>
                        <a:pt x="2" y="10"/>
                      </a:cubicBezTo>
                      <a:close/>
                    </a:path>
                  </a:pathLst>
                </a:custGeom>
                <a:solidFill>
                  <a:srgbClr val="2041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90" name="iş1îdê">
                  <a:extLst>
                    <a:ext uri="{FF2B5EF4-FFF2-40B4-BE49-F238E27FC236}">
                      <a16:creationId xmlns:a16="http://schemas.microsoft.com/office/drawing/2014/main" id="{4DA28D78-E093-47E9-9E6C-7AE4D0C274BC}"/>
                    </a:ext>
                  </a:extLst>
                </p:cNvPr>
                <p:cNvSpPr/>
                <p:nvPr/>
              </p:nvSpPr>
              <p:spPr bwMode="auto">
                <a:xfrm>
                  <a:off x="3202" y="1133"/>
                  <a:ext cx="21" cy="40"/>
                </a:xfrm>
                <a:custGeom>
                  <a:avLst/>
                  <a:gdLst>
                    <a:gd name="T0" fmla="*/ 8 w 15"/>
                    <a:gd name="T1" fmla="*/ 29 h 29"/>
                    <a:gd name="T2" fmla="*/ 8 w 15"/>
                    <a:gd name="T3" fmla="*/ 29 h 29"/>
                    <a:gd name="T4" fmla="*/ 0 w 15"/>
                    <a:gd name="T5" fmla="*/ 21 h 29"/>
                    <a:gd name="T6" fmla="*/ 0 w 15"/>
                    <a:gd name="T7" fmla="*/ 8 h 29"/>
                    <a:gd name="T8" fmla="*/ 8 w 15"/>
                    <a:gd name="T9" fmla="*/ 0 h 29"/>
                    <a:gd name="T10" fmla="*/ 15 w 15"/>
                    <a:gd name="T11" fmla="*/ 8 h 29"/>
                    <a:gd name="T12" fmla="*/ 15 w 15"/>
                    <a:gd name="T13" fmla="*/ 21 h 29"/>
                    <a:gd name="T14" fmla="*/ 8 w 1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9">
                      <a:moveTo>
                        <a:pt x="8" y="29"/>
                      </a:moveTo>
                      <a:cubicBezTo>
                        <a:pt x="8" y="29"/>
                        <a:pt x="8" y="29"/>
                        <a:pt x="8" y="29"/>
                      </a:cubicBezTo>
                      <a:cubicBezTo>
                        <a:pt x="3" y="29"/>
                        <a:pt x="0" y="25"/>
                        <a:pt x="0" y="21"/>
                      </a:cubicBezTo>
                      <a:cubicBezTo>
                        <a:pt x="0" y="8"/>
                        <a:pt x="0" y="8"/>
                        <a:pt x="0" y="8"/>
                      </a:cubicBezTo>
                      <a:cubicBezTo>
                        <a:pt x="0" y="4"/>
                        <a:pt x="3" y="0"/>
                        <a:pt x="8" y="0"/>
                      </a:cubicBezTo>
                      <a:cubicBezTo>
                        <a:pt x="12" y="0"/>
                        <a:pt x="15" y="4"/>
                        <a:pt x="15" y="8"/>
                      </a:cubicBezTo>
                      <a:cubicBezTo>
                        <a:pt x="15" y="21"/>
                        <a:pt x="15" y="21"/>
                        <a:pt x="15" y="21"/>
                      </a:cubicBezTo>
                      <a:cubicBezTo>
                        <a:pt x="15" y="25"/>
                        <a:pt x="12" y="29"/>
                        <a:pt x="8" y="29"/>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91" name="iSľïḍè">
                  <a:extLst>
                    <a:ext uri="{FF2B5EF4-FFF2-40B4-BE49-F238E27FC236}">
                      <a16:creationId xmlns:a16="http://schemas.microsoft.com/office/drawing/2014/main" id="{812CED0C-7435-42F8-9BAE-0FF0B937B138}"/>
                    </a:ext>
                  </a:extLst>
                </p:cNvPr>
                <p:cNvSpPr/>
                <p:nvPr/>
              </p:nvSpPr>
              <p:spPr bwMode="auto">
                <a:xfrm>
                  <a:off x="3044" y="1133"/>
                  <a:ext cx="22" cy="40"/>
                </a:xfrm>
                <a:custGeom>
                  <a:avLst/>
                  <a:gdLst>
                    <a:gd name="T0" fmla="*/ 8 w 16"/>
                    <a:gd name="T1" fmla="*/ 29 h 29"/>
                    <a:gd name="T2" fmla="*/ 8 w 16"/>
                    <a:gd name="T3" fmla="*/ 29 h 29"/>
                    <a:gd name="T4" fmla="*/ 0 w 16"/>
                    <a:gd name="T5" fmla="*/ 21 h 29"/>
                    <a:gd name="T6" fmla="*/ 0 w 16"/>
                    <a:gd name="T7" fmla="*/ 8 h 29"/>
                    <a:gd name="T8" fmla="*/ 8 w 16"/>
                    <a:gd name="T9" fmla="*/ 0 h 29"/>
                    <a:gd name="T10" fmla="*/ 16 w 16"/>
                    <a:gd name="T11" fmla="*/ 8 h 29"/>
                    <a:gd name="T12" fmla="*/ 16 w 16"/>
                    <a:gd name="T13" fmla="*/ 21 h 29"/>
                    <a:gd name="T14" fmla="*/ 8 w 1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9">
                      <a:moveTo>
                        <a:pt x="8" y="29"/>
                      </a:moveTo>
                      <a:cubicBezTo>
                        <a:pt x="8" y="29"/>
                        <a:pt x="8" y="29"/>
                        <a:pt x="8" y="29"/>
                      </a:cubicBezTo>
                      <a:cubicBezTo>
                        <a:pt x="4" y="29"/>
                        <a:pt x="0" y="25"/>
                        <a:pt x="0" y="21"/>
                      </a:cubicBezTo>
                      <a:cubicBezTo>
                        <a:pt x="0" y="8"/>
                        <a:pt x="0" y="8"/>
                        <a:pt x="0" y="8"/>
                      </a:cubicBezTo>
                      <a:cubicBezTo>
                        <a:pt x="0" y="4"/>
                        <a:pt x="4" y="0"/>
                        <a:pt x="8" y="0"/>
                      </a:cubicBezTo>
                      <a:cubicBezTo>
                        <a:pt x="13" y="0"/>
                        <a:pt x="16" y="4"/>
                        <a:pt x="16" y="8"/>
                      </a:cubicBezTo>
                      <a:cubicBezTo>
                        <a:pt x="16" y="21"/>
                        <a:pt x="16" y="21"/>
                        <a:pt x="16" y="21"/>
                      </a:cubicBezTo>
                      <a:cubicBezTo>
                        <a:pt x="16" y="25"/>
                        <a:pt x="13" y="29"/>
                        <a:pt x="8" y="29"/>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92" name="íśḻîḋe">
                  <a:extLst>
                    <a:ext uri="{FF2B5EF4-FFF2-40B4-BE49-F238E27FC236}">
                      <a16:creationId xmlns:a16="http://schemas.microsoft.com/office/drawing/2014/main" id="{55C08378-6BE5-4A75-AAD1-FE7A714BEBBC}"/>
                    </a:ext>
                  </a:extLst>
                </p:cNvPr>
                <p:cNvSpPr/>
                <p:nvPr/>
              </p:nvSpPr>
              <p:spPr bwMode="auto">
                <a:xfrm>
                  <a:off x="2481" y="1490"/>
                  <a:ext cx="723" cy="1232"/>
                </a:xfrm>
                <a:custGeom>
                  <a:avLst/>
                  <a:gdLst>
                    <a:gd name="T0" fmla="*/ 518 w 526"/>
                    <a:gd name="T1" fmla="*/ 224 h 898"/>
                    <a:gd name="T2" fmla="*/ 476 w 526"/>
                    <a:gd name="T3" fmla="*/ 853 h 898"/>
                    <a:gd name="T4" fmla="*/ 145 w 526"/>
                    <a:gd name="T5" fmla="*/ 884 h 898"/>
                    <a:gd name="T6" fmla="*/ 145 w 526"/>
                    <a:gd name="T7" fmla="*/ 884 h 898"/>
                    <a:gd name="T8" fmla="*/ 5 w 526"/>
                    <a:gd name="T9" fmla="*/ 898 h 898"/>
                    <a:gd name="T10" fmla="*/ 0 w 526"/>
                    <a:gd name="T11" fmla="*/ 898 h 898"/>
                    <a:gd name="T12" fmla="*/ 0 w 526"/>
                    <a:gd name="T13" fmla="*/ 896 h 898"/>
                    <a:gd name="T14" fmla="*/ 43 w 526"/>
                    <a:gd name="T15" fmla="*/ 345 h 898"/>
                    <a:gd name="T16" fmla="*/ 222 w 526"/>
                    <a:gd name="T17" fmla="*/ 1 h 898"/>
                    <a:gd name="T18" fmla="*/ 249 w 526"/>
                    <a:gd name="T19" fmla="*/ 0 h 898"/>
                    <a:gd name="T20" fmla="*/ 258 w 526"/>
                    <a:gd name="T21" fmla="*/ 1 h 898"/>
                    <a:gd name="T22" fmla="*/ 327 w 526"/>
                    <a:gd name="T23" fmla="*/ 5 h 898"/>
                    <a:gd name="T24" fmla="*/ 518 w 526"/>
                    <a:gd name="T25" fmla="*/ 224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6" h="898">
                      <a:moveTo>
                        <a:pt x="518" y="224"/>
                      </a:moveTo>
                      <a:cubicBezTo>
                        <a:pt x="476" y="853"/>
                        <a:pt x="476" y="853"/>
                        <a:pt x="476" y="853"/>
                      </a:cubicBezTo>
                      <a:cubicBezTo>
                        <a:pt x="145" y="884"/>
                        <a:pt x="145" y="884"/>
                        <a:pt x="145" y="884"/>
                      </a:cubicBezTo>
                      <a:cubicBezTo>
                        <a:pt x="145" y="884"/>
                        <a:pt x="145" y="884"/>
                        <a:pt x="145" y="884"/>
                      </a:cubicBezTo>
                      <a:cubicBezTo>
                        <a:pt x="5" y="898"/>
                        <a:pt x="5" y="898"/>
                        <a:pt x="5" y="898"/>
                      </a:cubicBezTo>
                      <a:cubicBezTo>
                        <a:pt x="0" y="898"/>
                        <a:pt x="0" y="898"/>
                        <a:pt x="0" y="898"/>
                      </a:cubicBezTo>
                      <a:cubicBezTo>
                        <a:pt x="0" y="896"/>
                        <a:pt x="0" y="896"/>
                        <a:pt x="0" y="896"/>
                      </a:cubicBezTo>
                      <a:cubicBezTo>
                        <a:pt x="43" y="345"/>
                        <a:pt x="43" y="345"/>
                        <a:pt x="43" y="345"/>
                      </a:cubicBezTo>
                      <a:cubicBezTo>
                        <a:pt x="59" y="149"/>
                        <a:pt x="124" y="12"/>
                        <a:pt x="222" y="1"/>
                      </a:cubicBezTo>
                      <a:cubicBezTo>
                        <a:pt x="231" y="0"/>
                        <a:pt x="239" y="0"/>
                        <a:pt x="249" y="0"/>
                      </a:cubicBezTo>
                      <a:cubicBezTo>
                        <a:pt x="252" y="0"/>
                        <a:pt x="255" y="0"/>
                        <a:pt x="258" y="1"/>
                      </a:cubicBezTo>
                      <a:cubicBezTo>
                        <a:pt x="327" y="5"/>
                        <a:pt x="327" y="5"/>
                        <a:pt x="327" y="5"/>
                      </a:cubicBezTo>
                      <a:cubicBezTo>
                        <a:pt x="440" y="13"/>
                        <a:pt x="526" y="111"/>
                        <a:pt x="518" y="224"/>
                      </a:cubicBezTo>
                    </a:path>
                  </a:pathLst>
                </a:custGeom>
                <a:solidFill>
                  <a:srgbClr val="1818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93" name="i$ḻiḋè">
                  <a:extLst>
                    <a:ext uri="{FF2B5EF4-FFF2-40B4-BE49-F238E27FC236}">
                      <a16:creationId xmlns:a16="http://schemas.microsoft.com/office/drawing/2014/main" id="{5201B234-FC95-41BC-A228-A2884673876C}"/>
                    </a:ext>
                  </a:extLst>
                </p:cNvPr>
                <p:cNvSpPr/>
                <p:nvPr/>
              </p:nvSpPr>
              <p:spPr bwMode="auto">
                <a:xfrm>
                  <a:off x="2734" y="1472"/>
                  <a:ext cx="326" cy="1117"/>
                </a:xfrm>
                <a:custGeom>
                  <a:avLst/>
                  <a:gdLst>
                    <a:gd name="T0" fmla="*/ 253 w 326"/>
                    <a:gd name="T1" fmla="*/ 1117 h 1117"/>
                    <a:gd name="T2" fmla="*/ 0 w 326"/>
                    <a:gd name="T3" fmla="*/ 1101 h 1117"/>
                    <a:gd name="T4" fmla="*/ 74 w 326"/>
                    <a:gd name="T5" fmla="*/ 0 h 1117"/>
                    <a:gd name="T6" fmla="*/ 326 w 326"/>
                    <a:gd name="T7" fmla="*/ 16 h 1117"/>
                    <a:gd name="T8" fmla="*/ 253 w 326"/>
                    <a:gd name="T9" fmla="*/ 1117 h 1117"/>
                  </a:gdLst>
                  <a:ahLst/>
                  <a:cxnLst>
                    <a:cxn ang="0">
                      <a:pos x="T0" y="T1"/>
                    </a:cxn>
                    <a:cxn ang="0">
                      <a:pos x="T2" y="T3"/>
                    </a:cxn>
                    <a:cxn ang="0">
                      <a:pos x="T4" y="T5"/>
                    </a:cxn>
                    <a:cxn ang="0">
                      <a:pos x="T6" y="T7"/>
                    </a:cxn>
                    <a:cxn ang="0">
                      <a:pos x="T8" y="T9"/>
                    </a:cxn>
                  </a:cxnLst>
                  <a:rect l="0" t="0" r="r" b="b"/>
                  <a:pathLst>
                    <a:path w="326" h="1117">
                      <a:moveTo>
                        <a:pt x="253" y="1117"/>
                      </a:moveTo>
                      <a:lnTo>
                        <a:pt x="0" y="1101"/>
                      </a:lnTo>
                      <a:lnTo>
                        <a:pt x="74" y="0"/>
                      </a:lnTo>
                      <a:lnTo>
                        <a:pt x="326" y="16"/>
                      </a:lnTo>
                      <a:lnTo>
                        <a:pt x="253" y="1117"/>
                      </a:lnTo>
                      <a:close/>
                    </a:path>
                  </a:pathLst>
                </a:custGeom>
                <a:solidFill>
                  <a:srgbClr val="EAEC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94" name="îṣḻíḓe">
                  <a:extLst>
                    <a:ext uri="{FF2B5EF4-FFF2-40B4-BE49-F238E27FC236}">
                      <a16:creationId xmlns:a16="http://schemas.microsoft.com/office/drawing/2014/main" id="{6A457BE0-1BE6-45E7-9513-9AEAAC8D7396}"/>
                    </a:ext>
                  </a:extLst>
                </p:cNvPr>
                <p:cNvSpPr/>
                <p:nvPr/>
              </p:nvSpPr>
              <p:spPr bwMode="auto">
                <a:xfrm>
                  <a:off x="2734" y="1472"/>
                  <a:ext cx="326" cy="1117"/>
                </a:xfrm>
                <a:custGeom>
                  <a:avLst/>
                  <a:gdLst>
                    <a:gd name="T0" fmla="*/ 253 w 326"/>
                    <a:gd name="T1" fmla="*/ 1117 h 1117"/>
                    <a:gd name="T2" fmla="*/ 0 w 326"/>
                    <a:gd name="T3" fmla="*/ 1101 h 1117"/>
                    <a:gd name="T4" fmla="*/ 74 w 326"/>
                    <a:gd name="T5" fmla="*/ 0 h 1117"/>
                    <a:gd name="T6" fmla="*/ 326 w 326"/>
                    <a:gd name="T7" fmla="*/ 16 h 1117"/>
                    <a:gd name="T8" fmla="*/ 253 w 326"/>
                    <a:gd name="T9" fmla="*/ 1117 h 1117"/>
                  </a:gdLst>
                  <a:ahLst/>
                  <a:cxnLst>
                    <a:cxn ang="0">
                      <a:pos x="T0" y="T1"/>
                    </a:cxn>
                    <a:cxn ang="0">
                      <a:pos x="T2" y="T3"/>
                    </a:cxn>
                    <a:cxn ang="0">
                      <a:pos x="T4" y="T5"/>
                    </a:cxn>
                    <a:cxn ang="0">
                      <a:pos x="T6" y="T7"/>
                    </a:cxn>
                    <a:cxn ang="0">
                      <a:pos x="T8" y="T9"/>
                    </a:cxn>
                  </a:cxnLst>
                  <a:rect l="0" t="0" r="r" b="b"/>
                  <a:pathLst>
                    <a:path w="326" h="1117">
                      <a:moveTo>
                        <a:pt x="253" y="1117"/>
                      </a:moveTo>
                      <a:lnTo>
                        <a:pt x="0" y="1101"/>
                      </a:lnTo>
                      <a:lnTo>
                        <a:pt x="74" y="0"/>
                      </a:lnTo>
                      <a:lnTo>
                        <a:pt x="326" y="16"/>
                      </a:lnTo>
                      <a:lnTo>
                        <a:pt x="253" y="1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95" name="íşḷíďé">
                  <a:extLst>
                    <a:ext uri="{FF2B5EF4-FFF2-40B4-BE49-F238E27FC236}">
                      <a16:creationId xmlns:a16="http://schemas.microsoft.com/office/drawing/2014/main" id="{3F102605-28AA-4FFC-927E-4DB29A648504}"/>
                    </a:ext>
                  </a:extLst>
                </p:cNvPr>
                <p:cNvSpPr/>
                <p:nvPr/>
              </p:nvSpPr>
              <p:spPr bwMode="auto">
                <a:xfrm>
                  <a:off x="2880" y="1470"/>
                  <a:ext cx="127" cy="125"/>
                </a:xfrm>
                <a:custGeom>
                  <a:avLst/>
                  <a:gdLst>
                    <a:gd name="T0" fmla="*/ 57 w 127"/>
                    <a:gd name="T1" fmla="*/ 125 h 125"/>
                    <a:gd name="T2" fmla="*/ 0 w 127"/>
                    <a:gd name="T3" fmla="*/ 31 h 125"/>
                    <a:gd name="T4" fmla="*/ 61 w 127"/>
                    <a:gd name="T5" fmla="*/ 0 h 125"/>
                    <a:gd name="T6" fmla="*/ 127 w 127"/>
                    <a:gd name="T7" fmla="*/ 40 h 125"/>
                    <a:gd name="T8" fmla="*/ 57 w 127"/>
                    <a:gd name="T9" fmla="*/ 125 h 125"/>
                  </a:gdLst>
                  <a:ahLst/>
                  <a:cxnLst>
                    <a:cxn ang="0">
                      <a:pos x="T0" y="T1"/>
                    </a:cxn>
                    <a:cxn ang="0">
                      <a:pos x="T2" y="T3"/>
                    </a:cxn>
                    <a:cxn ang="0">
                      <a:pos x="T4" y="T5"/>
                    </a:cxn>
                    <a:cxn ang="0">
                      <a:pos x="T6" y="T7"/>
                    </a:cxn>
                    <a:cxn ang="0">
                      <a:pos x="T8" y="T9"/>
                    </a:cxn>
                  </a:cxnLst>
                  <a:rect l="0" t="0" r="r" b="b"/>
                  <a:pathLst>
                    <a:path w="127" h="125">
                      <a:moveTo>
                        <a:pt x="57" y="125"/>
                      </a:moveTo>
                      <a:lnTo>
                        <a:pt x="0" y="31"/>
                      </a:lnTo>
                      <a:lnTo>
                        <a:pt x="61" y="0"/>
                      </a:lnTo>
                      <a:lnTo>
                        <a:pt x="127" y="40"/>
                      </a:lnTo>
                      <a:lnTo>
                        <a:pt x="57" y="125"/>
                      </a:lnTo>
                      <a:close/>
                    </a:path>
                  </a:pathLst>
                </a:custGeom>
                <a:solidFill>
                  <a:srgbClr val="5371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96" name="îś1îḋe">
                  <a:extLst>
                    <a:ext uri="{FF2B5EF4-FFF2-40B4-BE49-F238E27FC236}">
                      <a16:creationId xmlns:a16="http://schemas.microsoft.com/office/drawing/2014/main" id="{E41EB58F-D49A-41A0-83EE-217F2938B975}"/>
                    </a:ext>
                  </a:extLst>
                </p:cNvPr>
                <p:cNvSpPr/>
                <p:nvPr/>
              </p:nvSpPr>
              <p:spPr bwMode="auto">
                <a:xfrm>
                  <a:off x="2836" y="1551"/>
                  <a:ext cx="136" cy="950"/>
                </a:xfrm>
                <a:custGeom>
                  <a:avLst/>
                  <a:gdLst>
                    <a:gd name="T0" fmla="*/ 64 w 136"/>
                    <a:gd name="T1" fmla="*/ 950 h 950"/>
                    <a:gd name="T2" fmla="*/ 0 w 136"/>
                    <a:gd name="T3" fmla="*/ 850 h 950"/>
                    <a:gd name="T4" fmla="*/ 85 w 136"/>
                    <a:gd name="T5" fmla="*/ 0 h 950"/>
                    <a:gd name="T6" fmla="*/ 127 w 136"/>
                    <a:gd name="T7" fmla="*/ 9 h 950"/>
                    <a:gd name="T8" fmla="*/ 136 w 136"/>
                    <a:gd name="T9" fmla="*/ 856 h 950"/>
                    <a:gd name="T10" fmla="*/ 64 w 136"/>
                    <a:gd name="T11" fmla="*/ 950 h 950"/>
                  </a:gdLst>
                  <a:ahLst/>
                  <a:cxnLst>
                    <a:cxn ang="0">
                      <a:pos x="T0" y="T1"/>
                    </a:cxn>
                    <a:cxn ang="0">
                      <a:pos x="T2" y="T3"/>
                    </a:cxn>
                    <a:cxn ang="0">
                      <a:pos x="T4" y="T5"/>
                    </a:cxn>
                    <a:cxn ang="0">
                      <a:pos x="T6" y="T7"/>
                    </a:cxn>
                    <a:cxn ang="0">
                      <a:pos x="T8" y="T9"/>
                    </a:cxn>
                    <a:cxn ang="0">
                      <a:pos x="T10" y="T11"/>
                    </a:cxn>
                  </a:cxnLst>
                  <a:rect l="0" t="0" r="r" b="b"/>
                  <a:pathLst>
                    <a:path w="136" h="950">
                      <a:moveTo>
                        <a:pt x="64" y="950"/>
                      </a:moveTo>
                      <a:lnTo>
                        <a:pt x="0" y="850"/>
                      </a:lnTo>
                      <a:lnTo>
                        <a:pt x="85" y="0"/>
                      </a:lnTo>
                      <a:lnTo>
                        <a:pt x="127" y="9"/>
                      </a:lnTo>
                      <a:lnTo>
                        <a:pt x="136" y="856"/>
                      </a:lnTo>
                      <a:lnTo>
                        <a:pt x="64" y="950"/>
                      </a:lnTo>
                      <a:close/>
                    </a:path>
                  </a:pathLst>
                </a:custGeom>
                <a:solidFill>
                  <a:srgbClr val="5371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97" name="iŝ1iḓè">
                  <a:extLst>
                    <a:ext uri="{FF2B5EF4-FFF2-40B4-BE49-F238E27FC236}">
                      <a16:creationId xmlns:a16="http://schemas.microsoft.com/office/drawing/2014/main" id="{D0D93B1A-B52B-43C4-B29E-CC63FE7A9301}"/>
                    </a:ext>
                  </a:extLst>
                </p:cNvPr>
                <p:cNvSpPr/>
                <p:nvPr/>
              </p:nvSpPr>
              <p:spPr bwMode="auto">
                <a:xfrm>
                  <a:off x="2836" y="1551"/>
                  <a:ext cx="136" cy="950"/>
                </a:xfrm>
                <a:custGeom>
                  <a:avLst/>
                  <a:gdLst>
                    <a:gd name="T0" fmla="*/ 64 w 136"/>
                    <a:gd name="T1" fmla="*/ 950 h 950"/>
                    <a:gd name="T2" fmla="*/ 0 w 136"/>
                    <a:gd name="T3" fmla="*/ 850 h 950"/>
                    <a:gd name="T4" fmla="*/ 85 w 136"/>
                    <a:gd name="T5" fmla="*/ 0 h 950"/>
                    <a:gd name="T6" fmla="*/ 127 w 136"/>
                    <a:gd name="T7" fmla="*/ 9 h 950"/>
                    <a:gd name="T8" fmla="*/ 136 w 136"/>
                    <a:gd name="T9" fmla="*/ 856 h 950"/>
                    <a:gd name="T10" fmla="*/ 64 w 136"/>
                    <a:gd name="T11" fmla="*/ 950 h 950"/>
                  </a:gdLst>
                  <a:ahLst/>
                  <a:cxnLst>
                    <a:cxn ang="0">
                      <a:pos x="T0" y="T1"/>
                    </a:cxn>
                    <a:cxn ang="0">
                      <a:pos x="T2" y="T3"/>
                    </a:cxn>
                    <a:cxn ang="0">
                      <a:pos x="T4" y="T5"/>
                    </a:cxn>
                    <a:cxn ang="0">
                      <a:pos x="T6" y="T7"/>
                    </a:cxn>
                    <a:cxn ang="0">
                      <a:pos x="T8" y="T9"/>
                    </a:cxn>
                    <a:cxn ang="0">
                      <a:pos x="T10" y="T11"/>
                    </a:cxn>
                  </a:cxnLst>
                  <a:rect l="0" t="0" r="r" b="b"/>
                  <a:pathLst>
                    <a:path w="136" h="950">
                      <a:moveTo>
                        <a:pt x="64" y="950"/>
                      </a:moveTo>
                      <a:lnTo>
                        <a:pt x="0" y="850"/>
                      </a:lnTo>
                      <a:lnTo>
                        <a:pt x="85" y="0"/>
                      </a:lnTo>
                      <a:lnTo>
                        <a:pt x="127" y="9"/>
                      </a:lnTo>
                      <a:lnTo>
                        <a:pt x="136" y="856"/>
                      </a:lnTo>
                      <a:lnTo>
                        <a:pt x="64" y="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98" name="iṡ1ïḓè">
                  <a:extLst>
                    <a:ext uri="{FF2B5EF4-FFF2-40B4-BE49-F238E27FC236}">
                      <a16:creationId xmlns:a16="http://schemas.microsoft.com/office/drawing/2014/main" id="{0A4904E3-FFBC-42D2-94F7-B1EB44E003F0}"/>
                    </a:ext>
                  </a:extLst>
                </p:cNvPr>
                <p:cNvSpPr/>
                <p:nvPr/>
              </p:nvSpPr>
              <p:spPr bwMode="auto">
                <a:xfrm>
                  <a:off x="2801" y="1450"/>
                  <a:ext cx="263" cy="103"/>
                </a:xfrm>
                <a:custGeom>
                  <a:avLst/>
                  <a:gdLst>
                    <a:gd name="T0" fmla="*/ 257 w 263"/>
                    <a:gd name="T1" fmla="*/ 103 h 103"/>
                    <a:gd name="T2" fmla="*/ 143 w 263"/>
                    <a:gd name="T3" fmla="*/ 25 h 103"/>
                    <a:gd name="T4" fmla="*/ 0 w 263"/>
                    <a:gd name="T5" fmla="*/ 85 h 103"/>
                    <a:gd name="T6" fmla="*/ 7 w 263"/>
                    <a:gd name="T7" fmla="*/ 0 h 103"/>
                    <a:gd name="T8" fmla="*/ 263 w 263"/>
                    <a:gd name="T9" fmla="*/ 18 h 103"/>
                    <a:gd name="T10" fmla="*/ 257 w 263"/>
                    <a:gd name="T11" fmla="*/ 103 h 103"/>
                  </a:gdLst>
                  <a:ahLst/>
                  <a:cxnLst>
                    <a:cxn ang="0">
                      <a:pos x="T0" y="T1"/>
                    </a:cxn>
                    <a:cxn ang="0">
                      <a:pos x="T2" y="T3"/>
                    </a:cxn>
                    <a:cxn ang="0">
                      <a:pos x="T4" y="T5"/>
                    </a:cxn>
                    <a:cxn ang="0">
                      <a:pos x="T6" y="T7"/>
                    </a:cxn>
                    <a:cxn ang="0">
                      <a:pos x="T8" y="T9"/>
                    </a:cxn>
                    <a:cxn ang="0">
                      <a:pos x="T10" y="T11"/>
                    </a:cxn>
                  </a:cxnLst>
                  <a:rect l="0" t="0" r="r" b="b"/>
                  <a:pathLst>
                    <a:path w="263" h="103">
                      <a:moveTo>
                        <a:pt x="257" y="103"/>
                      </a:moveTo>
                      <a:lnTo>
                        <a:pt x="143" y="25"/>
                      </a:lnTo>
                      <a:lnTo>
                        <a:pt x="0" y="85"/>
                      </a:lnTo>
                      <a:lnTo>
                        <a:pt x="7" y="0"/>
                      </a:lnTo>
                      <a:lnTo>
                        <a:pt x="263" y="18"/>
                      </a:lnTo>
                      <a:lnTo>
                        <a:pt x="257"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599" name="íSḷïdè">
                  <a:extLst>
                    <a:ext uri="{FF2B5EF4-FFF2-40B4-BE49-F238E27FC236}">
                      <a16:creationId xmlns:a16="http://schemas.microsoft.com/office/drawing/2014/main" id="{EDAF9F00-E5FE-4AF8-B278-9D2E4CB77202}"/>
                    </a:ext>
                  </a:extLst>
                </p:cNvPr>
                <p:cNvSpPr/>
                <p:nvPr/>
              </p:nvSpPr>
              <p:spPr bwMode="auto">
                <a:xfrm>
                  <a:off x="2728" y="2570"/>
                  <a:ext cx="260" cy="71"/>
                </a:xfrm>
                <a:custGeom>
                  <a:avLst/>
                  <a:gdLst>
                    <a:gd name="T0" fmla="*/ 257 w 260"/>
                    <a:gd name="T1" fmla="*/ 71 h 71"/>
                    <a:gd name="T2" fmla="*/ 0 w 260"/>
                    <a:gd name="T3" fmla="*/ 55 h 71"/>
                    <a:gd name="T4" fmla="*/ 5 w 260"/>
                    <a:gd name="T5" fmla="*/ 0 h 71"/>
                    <a:gd name="T6" fmla="*/ 260 w 260"/>
                    <a:gd name="T7" fmla="*/ 18 h 71"/>
                    <a:gd name="T8" fmla="*/ 257 w 260"/>
                    <a:gd name="T9" fmla="*/ 71 h 71"/>
                  </a:gdLst>
                  <a:ahLst/>
                  <a:cxnLst>
                    <a:cxn ang="0">
                      <a:pos x="T0" y="T1"/>
                    </a:cxn>
                    <a:cxn ang="0">
                      <a:pos x="T2" y="T3"/>
                    </a:cxn>
                    <a:cxn ang="0">
                      <a:pos x="T4" y="T5"/>
                    </a:cxn>
                    <a:cxn ang="0">
                      <a:pos x="T6" y="T7"/>
                    </a:cxn>
                    <a:cxn ang="0">
                      <a:pos x="T8" y="T9"/>
                    </a:cxn>
                  </a:cxnLst>
                  <a:rect l="0" t="0" r="r" b="b"/>
                  <a:pathLst>
                    <a:path w="260" h="71">
                      <a:moveTo>
                        <a:pt x="257" y="71"/>
                      </a:moveTo>
                      <a:lnTo>
                        <a:pt x="0" y="55"/>
                      </a:lnTo>
                      <a:lnTo>
                        <a:pt x="5" y="0"/>
                      </a:lnTo>
                      <a:lnTo>
                        <a:pt x="260" y="18"/>
                      </a:lnTo>
                      <a:lnTo>
                        <a:pt x="257" y="71"/>
                      </a:lnTo>
                      <a:close/>
                    </a:path>
                  </a:pathLst>
                </a:custGeom>
                <a:solidFill>
                  <a:srgbClr val="6D32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00" name="ïşlíḍè">
                  <a:extLst>
                    <a:ext uri="{FF2B5EF4-FFF2-40B4-BE49-F238E27FC236}">
                      <a16:creationId xmlns:a16="http://schemas.microsoft.com/office/drawing/2014/main" id="{A75CC04E-98BA-4A47-A617-CB249B53392B}"/>
                    </a:ext>
                  </a:extLst>
                </p:cNvPr>
                <p:cNvSpPr/>
                <p:nvPr/>
              </p:nvSpPr>
              <p:spPr bwMode="auto">
                <a:xfrm>
                  <a:off x="2844" y="2578"/>
                  <a:ext cx="95" cy="62"/>
                </a:xfrm>
                <a:custGeom>
                  <a:avLst/>
                  <a:gdLst>
                    <a:gd name="T0" fmla="*/ 92 w 95"/>
                    <a:gd name="T1" fmla="*/ 62 h 62"/>
                    <a:gd name="T2" fmla="*/ 0 w 95"/>
                    <a:gd name="T3" fmla="*/ 55 h 62"/>
                    <a:gd name="T4" fmla="*/ 4 w 95"/>
                    <a:gd name="T5" fmla="*/ 0 h 62"/>
                    <a:gd name="T6" fmla="*/ 95 w 95"/>
                    <a:gd name="T7" fmla="*/ 6 h 62"/>
                    <a:gd name="T8" fmla="*/ 92 w 95"/>
                    <a:gd name="T9" fmla="*/ 62 h 62"/>
                  </a:gdLst>
                  <a:ahLst/>
                  <a:cxnLst>
                    <a:cxn ang="0">
                      <a:pos x="T0" y="T1"/>
                    </a:cxn>
                    <a:cxn ang="0">
                      <a:pos x="T2" y="T3"/>
                    </a:cxn>
                    <a:cxn ang="0">
                      <a:pos x="T4" y="T5"/>
                    </a:cxn>
                    <a:cxn ang="0">
                      <a:pos x="T6" y="T7"/>
                    </a:cxn>
                    <a:cxn ang="0">
                      <a:pos x="T8" y="T9"/>
                    </a:cxn>
                  </a:cxnLst>
                  <a:rect l="0" t="0" r="r" b="b"/>
                  <a:pathLst>
                    <a:path w="95" h="62">
                      <a:moveTo>
                        <a:pt x="92" y="62"/>
                      </a:moveTo>
                      <a:lnTo>
                        <a:pt x="0" y="55"/>
                      </a:lnTo>
                      <a:lnTo>
                        <a:pt x="4" y="0"/>
                      </a:lnTo>
                      <a:lnTo>
                        <a:pt x="95" y="6"/>
                      </a:lnTo>
                      <a:lnTo>
                        <a:pt x="92" y="62"/>
                      </a:lnTo>
                      <a:close/>
                    </a:path>
                  </a:pathLst>
                </a:custGeom>
                <a:solidFill>
                  <a:srgbClr val="B7B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01" name="îsľíďê">
                  <a:extLst>
                    <a:ext uri="{FF2B5EF4-FFF2-40B4-BE49-F238E27FC236}">
                      <a16:creationId xmlns:a16="http://schemas.microsoft.com/office/drawing/2014/main" id="{ED6F99AD-46A6-4DBE-A15C-6DA675FE5CFB}"/>
                    </a:ext>
                  </a:extLst>
                </p:cNvPr>
                <p:cNvSpPr/>
                <p:nvPr/>
              </p:nvSpPr>
              <p:spPr bwMode="auto">
                <a:xfrm>
                  <a:off x="4434" y="1615"/>
                  <a:ext cx="450" cy="350"/>
                </a:xfrm>
                <a:custGeom>
                  <a:avLst/>
                  <a:gdLst>
                    <a:gd name="T0" fmla="*/ 270 w 328"/>
                    <a:gd name="T1" fmla="*/ 161 h 255"/>
                    <a:gd name="T2" fmla="*/ 42 w 328"/>
                    <a:gd name="T3" fmla="*/ 255 h 255"/>
                    <a:gd name="T4" fmla="*/ 31 w 328"/>
                    <a:gd name="T5" fmla="*/ 228 h 255"/>
                    <a:gd name="T6" fmla="*/ 0 w 328"/>
                    <a:gd name="T7" fmla="*/ 150 h 255"/>
                    <a:gd name="T8" fmla="*/ 280 w 328"/>
                    <a:gd name="T9" fmla="*/ 7 h 255"/>
                    <a:gd name="T10" fmla="*/ 327 w 328"/>
                    <a:gd name="T11" fmla="*/ 37 h 255"/>
                    <a:gd name="T12" fmla="*/ 328 w 328"/>
                    <a:gd name="T13" fmla="*/ 43 h 255"/>
                    <a:gd name="T14" fmla="*/ 270 w 328"/>
                    <a:gd name="T15" fmla="*/ 161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255">
                      <a:moveTo>
                        <a:pt x="270" y="161"/>
                      </a:moveTo>
                      <a:cubicBezTo>
                        <a:pt x="262" y="167"/>
                        <a:pt x="42" y="255"/>
                        <a:pt x="42" y="255"/>
                      </a:cubicBezTo>
                      <a:cubicBezTo>
                        <a:pt x="31" y="228"/>
                        <a:pt x="31" y="228"/>
                        <a:pt x="31" y="228"/>
                      </a:cubicBezTo>
                      <a:cubicBezTo>
                        <a:pt x="0" y="150"/>
                        <a:pt x="0" y="150"/>
                        <a:pt x="0" y="150"/>
                      </a:cubicBezTo>
                      <a:cubicBezTo>
                        <a:pt x="0" y="150"/>
                        <a:pt x="209" y="77"/>
                        <a:pt x="280" y="7"/>
                      </a:cubicBezTo>
                      <a:cubicBezTo>
                        <a:pt x="288" y="0"/>
                        <a:pt x="324" y="27"/>
                        <a:pt x="327" y="37"/>
                      </a:cubicBezTo>
                      <a:cubicBezTo>
                        <a:pt x="328" y="39"/>
                        <a:pt x="328" y="41"/>
                        <a:pt x="328" y="43"/>
                      </a:cubicBezTo>
                      <a:cubicBezTo>
                        <a:pt x="325" y="86"/>
                        <a:pt x="304" y="136"/>
                        <a:pt x="270" y="161"/>
                      </a:cubicBezTo>
                      <a:close/>
                    </a:path>
                  </a:pathLst>
                </a:custGeom>
                <a:solidFill>
                  <a:srgbClr val="578D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02" name="iŝḻîdé">
                  <a:extLst>
                    <a:ext uri="{FF2B5EF4-FFF2-40B4-BE49-F238E27FC236}">
                      <a16:creationId xmlns:a16="http://schemas.microsoft.com/office/drawing/2014/main" id="{C69D2D63-E8BB-4F52-BEED-BDC2121F0037}"/>
                    </a:ext>
                  </a:extLst>
                </p:cNvPr>
                <p:cNvSpPr/>
                <p:nvPr/>
              </p:nvSpPr>
              <p:spPr bwMode="auto">
                <a:xfrm>
                  <a:off x="4421" y="1804"/>
                  <a:ext cx="90" cy="173"/>
                </a:xfrm>
                <a:custGeom>
                  <a:avLst/>
                  <a:gdLst>
                    <a:gd name="T0" fmla="*/ 29 w 65"/>
                    <a:gd name="T1" fmla="*/ 12 h 126"/>
                    <a:gd name="T2" fmla="*/ 62 w 65"/>
                    <a:gd name="T3" fmla="*/ 104 h 126"/>
                    <a:gd name="T4" fmla="*/ 54 w 65"/>
                    <a:gd name="T5" fmla="*/ 123 h 126"/>
                    <a:gd name="T6" fmla="*/ 35 w 65"/>
                    <a:gd name="T7" fmla="*/ 114 h 126"/>
                    <a:gd name="T8" fmla="*/ 2 w 65"/>
                    <a:gd name="T9" fmla="*/ 21 h 126"/>
                    <a:gd name="T10" fmla="*/ 9 w 65"/>
                    <a:gd name="T11" fmla="*/ 4 h 126"/>
                    <a:gd name="T12" fmla="*/ 29 w 65"/>
                    <a:gd name="T13" fmla="*/ 12 h 126"/>
                  </a:gdLst>
                  <a:ahLst/>
                  <a:cxnLst>
                    <a:cxn ang="0">
                      <a:pos x="T0" y="T1"/>
                    </a:cxn>
                    <a:cxn ang="0">
                      <a:pos x="T2" y="T3"/>
                    </a:cxn>
                    <a:cxn ang="0">
                      <a:pos x="T4" y="T5"/>
                    </a:cxn>
                    <a:cxn ang="0">
                      <a:pos x="T6" y="T7"/>
                    </a:cxn>
                    <a:cxn ang="0">
                      <a:pos x="T8" y="T9"/>
                    </a:cxn>
                    <a:cxn ang="0">
                      <a:pos x="T10" y="T11"/>
                    </a:cxn>
                    <a:cxn ang="0">
                      <a:pos x="T12" y="T13"/>
                    </a:cxn>
                  </a:cxnLst>
                  <a:rect l="0" t="0" r="r" b="b"/>
                  <a:pathLst>
                    <a:path w="65" h="126">
                      <a:moveTo>
                        <a:pt x="29" y="12"/>
                      </a:moveTo>
                      <a:cubicBezTo>
                        <a:pt x="62" y="104"/>
                        <a:pt x="62" y="104"/>
                        <a:pt x="62" y="104"/>
                      </a:cubicBezTo>
                      <a:cubicBezTo>
                        <a:pt x="65" y="112"/>
                        <a:pt x="61" y="120"/>
                        <a:pt x="54" y="123"/>
                      </a:cubicBezTo>
                      <a:cubicBezTo>
                        <a:pt x="47" y="126"/>
                        <a:pt x="38" y="122"/>
                        <a:pt x="35" y="114"/>
                      </a:cubicBezTo>
                      <a:cubicBezTo>
                        <a:pt x="2" y="21"/>
                        <a:pt x="2" y="21"/>
                        <a:pt x="2" y="21"/>
                      </a:cubicBezTo>
                      <a:cubicBezTo>
                        <a:pt x="0" y="15"/>
                        <a:pt x="3" y="7"/>
                        <a:pt x="9" y="4"/>
                      </a:cubicBezTo>
                      <a:cubicBezTo>
                        <a:pt x="17" y="0"/>
                        <a:pt x="26" y="4"/>
                        <a:pt x="2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03" name="iṡḻîḋè">
                  <a:extLst>
                    <a:ext uri="{FF2B5EF4-FFF2-40B4-BE49-F238E27FC236}">
                      <a16:creationId xmlns:a16="http://schemas.microsoft.com/office/drawing/2014/main" id="{96B03CEF-ABD9-46F0-976A-F3B9AC158769}"/>
                    </a:ext>
                  </a:extLst>
                </p:cNvPr>
                <p:cNvSpPr/>
                <p:nvPr/>
              </p:nvSpPr>
              <p:spPr bwMode="auto">
                <a:xfrm>
                  <a:off x="4754" y="1534"/>
                  <a:ext cx="530" cy="1083"/>
                </a:xfrm>
                <a:custGeom>
                  <a:avLst/>
                  <a:gdLst>
                    <a:gd name="T0" fmla="*/ 386 w 386"/>
                    <a:gd name="T1" fmla="*/ 275 h 789"/>
                    <a:gd name="T2" fmla="*/ 356 w 386"/>
                    <a:gd name="T3" fmla="*/ 789 h 789"/>
                    <a:gd name="T4" fmla="*/ 355 w 386"/>
                    <a:gd name="T5" fmla="*/ 789 h 789"/>
                    <a:gd name="T6" fmla="*/ 250 w 386"/>
                    <a:gd name="T7" fmla="*/ 785 h 789"/>
                    <a:gd name="T8" fmla="*/ 0 w 386"/>
                    <a:gd name="T9" fmla="*/ 774 h 789"/>
                    <a:gd name="T10" fmla="*/ 0 w 386"/>
                    <a:gd name="T11" fmla="*/ 739 h 789"/>
                    <a:gd name="T12" fmla="*/ 43 w 386"/>
                    <a:gd name="T13" fmla="*/ 445 h 789"/>
                    <a:gd name="T14" fmla="*/ 2 w 386"/>
                    <a:gd name="T15" fmla="*/ 265 h 789"/>
                    <a:gd name="T16" fmla="*/ 153 w 386"/>
                    <a:gd name="T17" fmla="*/ 0 h 789"/>
                    <a:gd name="T18" fmla="*/ 217 w 386"/>
                    <a:gd name="T19" fmla="*/ 0 h 789"/>
                    <a:gd name="T20" fmla="*/ 250 w 386"/>
                    <a:gd name="T21" fmla="*/ 3 h 789"/>
                    <a:gd name="T22" fmla="*/ 294 w 386"/>
                    <a:gd name="T23" fmla="*/ 21 h 789"/>
                    <a:gd name="T24" fmla="*/ 386 w 386"/>
                    <a:gd name="T25" fmla="*/ 275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789">
                      <a:moveTo>
                        <a:pt x="386" y="275"/>
                      </a:moveTo>
                      <a:cubicBezTo>
                        <a:pt x="356" y="789"/>
                        <a:pt x="356" y="789"/>
                        <a:pt x="356" y="789"/>
                      </a:cubicBezTo>
                      <a:cubicBezTo>
                        <a:pt x="355" y="789"/>
                        <a:pt x="355" y="789"/>
                        <a:pt x="355" y="789"/>
                      </a:cubicBezTo>
                      <a:cubicBezTo>
                        <a:pt x="250" y="785"/>
                        <a:pt x="250" y="785"/>
                        <a:pt x="250" y="785"/>
                      </a:cubicBezTo>
                      <a:cubicBezTo>
                        <a:pt x="0" y="774"/>
                        <a:pt x="0" y="774"/>
                        <a:pt x="0" y="774"/>
                      </a:cubicBezTo>
                      <a:cubicBezTo>
                        <a:pt x="0" y="739"/>
                        <a:pt x="0" y="739"/>
                        <a:pt x="0" y="739"/>
                      </a:cubicBezTo>
                      <a:cubicBezTo>
                        <a:pt x="43" y="445"/>
                        <a:pt x="43" y="445"/>
                        <a:pt x="43" y="445"/>
                      </a:cubicBezTo>
                      <a:cubicBezTo>
                        <a:pt x="2" y="265"/>
                        <a:pt x="2" y="265"/>
                        <a:pt x="2" y="265"/>
                      </a:cubicBezTo>
                      <a:cubicBezTo>
                        <a:pt x="10" y="131"/>
                        <a:pt x="49" y="0"/>
                        <a:pt x="153" y="0"/>
                      </a:cubicBezTo>
                      <a:cubicBezTo>
                        <a:pt x="217" y="0"/>
                        <a:pt x="217" y="0"/>
                        <a:pt x="217" y="0"/>
                      </a:cubicBezTo>
                      <a:cubicBezTo>
                        <a:pt x="228" y="0"/>
                        <a:pt x="239" y="1"/>
                        <a:pt x="250" y="3"/>
                      </a:cubicBezTo>
                      <a:cubicBezTo>
                        <a:pt x="266" y="5"/>
                        <a:pt x="281" y="12"/>
                        <a:pt x="294" y="21"/>
                      </a:cubicBezTo>
                      <a:cubicBezTo>
                        <a:pt x="353" y="61"/>
                        <a:pt x="383" y="159"/>
                        <a:pt x="386" y="275"/>
                      </a:cubicBezTo>
                      <a:close/>
                    </a:path>
                  </a:pathLst>
                </a:custGeom>
                <a:solidFill>
                  <a:srgbClr val="0C2D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04" name="ïṩlíďê">
                  <a:extLst>
                    <a:ext uri="{FF2B5EF4-FFF2-40B4-BE49-F238E27FC236}">
                      <a16:creationId xmlns:a16="http://schemas.microsoft.com/office/drawing/2014/main" id="{DC445FB1-E6A7-4E88-B582-CF9CBB840ABB}"/>
                    </a:ext>
                  </a:extLst>
                </p:cNvPr>
                <p:cNvSpPr/>
                <p:nvPr/>
              </p:nvSpPr>
              <p:spPr bwMode="auto">
                <a:xfrm>
                  <a:off x="4836" y="1509"/>
                  <a:ext cx="254" cy="664"/>
                </a:xfrm>
                <a:custGeom>
                  <a:avLst/>
                  <a:gdLst>
                    <a:gd name="T0" fmla="*/ 76 w 185"/>
                    <a:gd name="T1" fmla="*/ 484 h 484"/>
                    <a:gd name="T2" fmla="*/ 101 w 185"/>
                    <a:gd name="T3" fmla="*/ 262 h 484"/>
                    <a:gd name="T4" fmla="*/ 185 w 185"/>
                    <a:gd name="T5" fmla="*/ 25 h 484"/>
                    <a:gd name="T6" fmla="*/ 82 w 185"/>
                    <a:gd name="T7" fmla="*/ 0 h 484"/>
                    <a:gd name="T8" fmla="*/ 27 w 185"/>
                    <a:gd name="T9" fmla="*/ 23 h 484"/>
                    <a:gd name="T10" fmla="*/ 15 w 185"/>
                    <a:gd name="T11" fmla="*/ 256 h 484"/>
                    <a:gd name="T12" fmla="*/ 76 w 18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185" h="484">
                      <a:moveTo>
                        <a:pt x="76" y="484"/>
                      </a:moveTo>
                      <a:cubicBezTo>
                        <a:pt x="76" y="484"/>
                        <a:pt x="89" y="331"/>
                        <a:pt x="101" y="262"/>
                      </a:cubicBezTo>
                      <a:cubicBezTo>
                        <a:pt x="129" y="102"/>
                        <a:pt x="185" y="25"/>
                        <a:pt x="185" y="25"/>
                      </a:cubicBezTo>
                      <a:cubicBezTo>
                        <a:pt x="82" y="0"/>
                        <a:pt x="82" y="0"/>
                        <a:pt x="82" y="0"/>
                      </a:cubicBezTo>
                      <a:cubicBezTo>
                        <a:pt x="27" y="23"/>
                        <a:pt x="27" y="23"/>
                        <a:pt x="27" y="23"/>
                      </a:cubicBezTo>
                      <a:cubicBezTo>
                        <a:pt x="27" y="23"/>
                        <a:pt x="0" y="113"/>
                        <a:pt x="15" y="256"/>
                      </a:cubicBezTo>
                      <a:cubicBezTo>
                        <a:pt x="21" y="314"/>
                        <a:pt x="76" y="484"/>
                        <a:pt x="76" y="484"/>
                      </a:cubicBezTo>
                      <a:close/>
                    </a:path>
                  </a:pathLst>
                </a:custGeom>
                <a:solidFill>
                  <a:srgbClr val="578D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05" name="ïşlîḑè">
                  <a:extLst>
                    <a:ext uri="{FF2B5EF4-FFF2-40B4-BE49-F238E27FC236}">
                      <a16:creationId xmlns:a16="http://schemas.microsoft.com/office/drawing/2014/main" id="{A499BAB0-9667-43E6-986D-7A2AC12E3441}"/>
                    </a:ext>
                  </a:extLst>
                </p:cNvPr>
                <p:cNvSpPr/>
                <p:nvPr/>
              </p:nvSpPr>
              <p:spPr bwMode="auto">
                <a:xfrm>
                  <a:off x="4949" y="1503"/>
                  <a:ext cx="146" cy="50"/>
                </a:xfrm>
                <a:custGeom>
                  <a:avLst/>
                  <a:gdLst>
                    <a:gd name="T0" fmla="*/ 103 w 106"/>
                    <a:gd name="T1" fmla="*/ 30 h 36"/>
                    <a:gd name="T2" fmla="*/ 35 w 106"/>
                    <a:gd name="T3" fmla="*/ 36 h 36"/>
                    <a:gd name="T4" fmla="*/ 0 w 106"/>
                    <a:gd name="T5" fmla="*/ 0 h 36"/>
                    <a:gd name="T6" fmla="*/ 93 w 106"/>
                    <a:gd name="T7" fmla="*/ 0 h 36"/>
                    <a:gd name="T8" fmla="*/ 105 w 106"/>
                    <a:gd name="T9" fmla="*/ 15 h 36"/>
                    <a:gd name="T10" fmla="*/ 103 w 106"/>
                    <a:gd name="T11" fmla="*/ 30 h 36"/>
                  </a:gdLst>
                  <a:ahLst/>
                  <a:cxnLst>
                    <a:cxn ang="0">
                      <a:pos x="T0" y="T1"/>
                    </a:cxn>
                    <a:cxn ang="0">
                      <a:pos x="T2" y="T3"/>
                    </a:cxn>
                    <a:cxn ang="0">
                      <a:pos x="T4" y="T5"/>
                    </a:cxn>
                    <a:cxn ang="0">
                      <a:pos x="T6" y="T7"/>
                    </a:cxn>
                    <a:cxn ang="0">
                      <a:pos x="T8" y="T9"/>
                    </a:cxn>
                    <a:cxn ang="0">
                      <a:pos x="T10" y="T11"/>
                    </a:cxn>
                  </a:cxnLst>
                  <a:rect l="0" t="0" r="r" b="b"/>
                  <a:pathLst>
                    <a:path w="106" h="36">
                      <a:moveTo>
                        <a:pt x="103" y="30"/>
                      </a:moveTo>
                      <a:cubicBezTo>
                        <a:pt x="35" y="36"/>
                        <a:pt x="35" y="36"/>
                        <a:pt x="35" y="36"/>
                      </a:cubicBezTo>
                      <a:cubicBezTo>
                        <a:pt x="16" y="36"/>
                        <a:pt x="0" y="20"/>
                        <a:pt x="0" y="0"/>
                      </a:cubicBezTo>
                      <a:cubicBezTo>
                        <a:pt x="93" y="0"/>
                        <a:pt x="93" y="0"/>
                        <a:pt x="93" y="0"/>
                      </a:cubicBezTo>
                      <a:cubicBezTo>
                        <a:pt x="100" y="0"/>
                        <a:pt x="106" y="7"/>
                        <a:pt x="105" y="15"/>
                      </a:cubicBezTo>
                      <a:lnTo>
                        <a:pt x="10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06" name="iŝlîḑé">
                  <a:extLst>
                    <a:ext uri="{FF2B5EF4-FFF2-40B4-BE49-F238E27FC236}">
                      <a16:creationId xmlns:a16="http://schemas.microsoft.com/office/drawing/2014/main" id="{13E0485A-F724-4ABB-9DE7-7480ECEF1F16}"/>
                    </a:ext>
                  </a:extLst>
                </p:cNvPr>
                <p:cNvSpPr/>
                <p:nvPr/>
              </p:nvSpPr>
              <p:spPr bwMode="auto">
                <a:xfrm>
                  <a:off x="4861" y="1503"/>
                  <a:ext cx="88" cy="55"/>
                </a:xfrm>
                <a:custGeom>
                  <a:avLst/>
                  <a:gdLst>
                    <a:gd name="T0" fmla="*/ 3 w 64"/>
                    <a:gd name="T1" fmla="*/ 40 h 40"/>
                    <a:gd name="T2" fmla="*/ 28 w 64"/>
                    <a:gd name="T3" fmla="*/ 36 h 40"/>
                    <a:gd name="T4" fmla="*/ 64 w 64"/>
                    <a:gd name="T5" fmla="*/ 0 h 40"/>
                    <a:gd name="T6" fmla="*/ 17 w 64"/>
                    <a:gd name="T7" fmla="*/ 1 h 40"/>
                    <a:gd name="T8" fmla="*/ 1 w 64"/>
                    <a:gd name="T9" fmla="*/ 18 h 40"/>
                    <a:gd name="T10" fmla="*/ 3 w 64"/>
                    <a:gd name="T11" fmla="*/ 40 h 40"/>
                  </a:gdLst>
                  <a:ahLst/>
                  <a:cxnLst>
                    <a:cxn ang="0">
                      <a:pos x="T0" y="T1"/>
                    </a:cxn>
                    <a:cxn ang="0">
                      <a:pos x="T2" y="T3"/>
                    </a:cxn>
                    <a:cxn ang="0">
                      <a:pos x="T4" y="T5"/>
                    </a:cxn>
                    <a:cxn ang="0">
                      <a:pos x="T6" y="T7"/>
                    </a:cxn>
                    <a:cxn ang="0">
                      <a:pos x="T8" y="T9"/>
                    </a:cxn>
                    <a:cxn ang="0">
                      <a:pos x="T10" y="T11"/>
                    </a:cxn>
                  </a:cxnLst>
                  <a:rect l="0" t="0" r="r" b="b"/>
                  <a:pathLst>
                    <a:path w="64" h="40">
                      <a:moveTo>
                        <a:pt x="3" y="40"/>
                      </a:moveTo>
                      <a:cubicBezTo>
                        <a:pt x="28" y="36"/>
                        <a:pt x="28" y="36"/>
                        <a:pt x="28" y="36"/>
                      </a:cubicBezTo>
                      <a:cubicBezTo>
                        <a:pt x="48" y="36"/>
                        <a:pt x="64" y="20"/>
                        <a:pt x="64" y="0"/>
                      </a:cubicBezTo>
                      <a:cubicBezTo>
                        <a:pt x="17" y="1"/>
                        <a:pt x="17" y="1"/>
                        <a:pt x="17" y="1"/>
                      </a:cubicBezTo>
                      <a:cubicBezTo>
                        <a:pt x="8" y="1"/>
                        <a:pt x="0" y="9"/>
                        <a:pt x="1" y="18"/>
                      </a:cubicBezTo>
                      <a:lnTo>
                        <a:pt x="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07" name="ïŝľiḓe">
                  <a:extLst>
                    <a:ext uri="{FF2B5EF4-FFF2-40B4-BE49-F238E27FC236}">
                      <a16:creationId xmlns:a16="http://schemas.microsoft.com/office/drawing/2014/main" id="{C3E5ED90-C575-4895-8396-843FE88CC25B}"/>
                    </a:ext>
                  </a:extLst>
                </p:cNvPr>
                <p:cNvSpPr/>
                <p:nvPr/>
              </p:nvSpPr>
              <p:spPr bwMode="auto">
                <a:xfrm>
                  <a:off x="4869" y="2979"/>
                  <a:ext cx="4" cy="3"/>
                </a:xfrm>
                <a:custGeom>
                  <a:avLst/>
                  <a:gdLst>
                    <a:gd name="T0" fmla="*/ 0 w 3"/>
                    <a:gd name="T1" fmla="*/ 1 h 2"/>
                    <a:gd name="T2" fmla="*/ 3 w 3"/>
                    <a:gd name="T3" fmla="*/ 0 h 2"/>
                    <a:gd name="T4" fmla="*/ 0 w 3"/>
                    <a:gd name="T5" fmla="*/ 1 h 2"/>
                  </a:gdLst>
                  <a:ahLst/>
                  <a:cxnLst>
                    <a:cxn ang="0">
                      <a:pos x="T0" y="T1"/>
                    </a:cxn>
                    <a:cxn ang="0">
                      <a:pos x="T2" y="T3"/>
                    </a:cxn>
                    <a:cxn ang="0">
                      <a:pos x="T4" y="T5"/>
                    </a:cxn>
                  </a:cxnLst>
                  <a:rect l="0" t="0" r="r" b="b"/>
                  <a:pathLst>
                    <a:path w="3" h="2">
                      <a:moveTo>
                        <a:pt x="0" y="1"/>
                      </a:moveTo>
                      <a:cubicBezTo>
                        <a:pt x="3" y="0"/>
                        <a:pt x="3" y="0"/>
                        <a:pt x="3" y="0"/>
                      </a:cubicBezTo>
                      <a:cubicBezTo>
                        <a:pt x="2" y="2"/>
                        <a:pt x="0" y="1"/>
                        <a:pt x="0" y="1"/>
                      </a:cubicBezTo>
                      <a:close/>
                    </a:path>
                  </a:pathLst>
                </a:custGeom>
                <a:solidFill>
                  <a:srgbClr val="061D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08" name="îṧḻiḑé">
                  <a:extLst>
                    <a:ext uri="{FF2B5EF4-FFF2-40B4-BE49-F238E27FC236}">
                      <a16:creationId xmlns:a16="http://schemas.microsoft.com/office/drawing/2014/main" id="{23D50037-E5A5-4785-B156-EFCC87D180EC}"/>
                    </a:ext>
                  </a:extLst>
                </p:cNvPr>
                <p:cNvSpPr/>
                <p:nvPr/>
              </p:nvSpPr>
              <p:spPr bwMode="auto">
                <a:xfrm>
                  <a:off x="4289" y="2549"/>
                  <a:ext cx="729" cy="1062"/>
                </a:xfrm>
                <a:custGeom>
                  <a:avLst/>
                  <a:gdLst>
                    <a:gd name="T0" fmla="*/ 136 w 530"/>
                    <a:gd name="T1" fmla="*/ 773 h 773"/>
                    <a:gd name="T2" fmla="*/ 55 w 530"/>
                    <a:gd name="T3" fmla="*/ 174 h 773"/>
                    <a:gd name="T4" fmla="*/ 433 w 530"/>
                    <a:gd name="T5" fmla="*/ 12 h 773"/>
                    <a:gd name="T6" fmla="*/ 461 w 530"/>
                    <a:gd name="T7" fmla="*/ 0 h 773"/>
                    <a:gd name="T8" fmla="*/ 458 w 530"/>
                    <a:gd name="T9" fmla="*/ 2 h 773"/>
                    <a:gd name="T10" fmla="*/ 530 w 530"/>
                    <a:gd name="T11" fmla="*/ 123 h 773"/>
                    <a:gd name="T12" fmla="*/ 487 w 530"/>
                    <a:gd name="T13" fmla="*/ 142 h 773"/>
                    <a:gd name="T14" fmla="*/ 180 w 530"/>
                    <a:gd name="T15" fmla="*/ 231 h 773"/>
                    <a:gd name="T16" fmla="*/ 225 w 530"/>
                    <a:gd name="T17" fmla="*/ 759 h 773"/>
                    <a:gd name="T18" fmla="*/ 136 w 530"/>
                    <a:gd name="T19" fmla="*/ 773 h 773"/>
                    <a:gd name="T20" fmla="*/ 218 w 530"/>
                    <a:gd name="T21" fmla="*/ 286 h 773"/>
                    <a:gd name="T22" fmla="*/ 218 w 530"/>
                    <a:gd name="T23" fmla="*/ 286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773">
                      <a:moveTo>
                        <a:pt x="136" y="773"/>
                      </a:moveTo>
                      <a:cubicBezTo>
                        <a:pt x="89" y="551"/>
                        <a:pt x="0" y="293"/>
                        <a:pt x="55" y="174"/>
                      </a:cubicBezTo>
                      <a:cubicBezTo>
                        <a:pt x="84" y="112"/>
                        <a:pt x="223" y="64"/>
                        <a:pt x="433" y="12"/>
                      </a:cubicBezTo>
                      <a:cubicBezTo>
                        <a:pt x="445" y="9"/>
                        <a:pt x="458" y="1"/>
                        <a:pt x="461" y="0"/>
                      </a:cubicBezTo>
                      <a:cubicBezTo>
                        <a:pt x="459" y="0"/>
                        <a:pt x="458" y="1"/>
                        <a:pt x="458" y="2"/>
                      </a:cubicBezTo>
                      <a:cubicBezTo>
                        <a:pt x="530" y="123"/>
                        <a:pt x="530" y="123"/>
                        <a:pt x="530" y="123"/>
                      </a:cubicBezTo>
                      <a:cubicBezTo>
                        <a:pt x="523" y="127"/>
                        <a:pt x="515" y="130"/>
                        <a:pt x="487" y="142"/>
                      </a:cubicBezTo>
                      <a:cubicBezTo>
                        <a:pt x="273" y="232"/>
                        <a:pt x="189" y="217"/>
                        <a:pt x="180" y="231"/>
                      </a:cubicBezTo>
                      <a:cubicBezTo>
                        <a:pt x="161" y="359"/>
                        <a:pt x="200" y="553"/>
                        <a:pt x="225" y="759"/>
                      </a:cubicBezTo>
                      <a:lnTo>
                        <a:pt x="136" y="773"/>
                      </a:lnTo>
                      <a:close/>
                      <a:moveTo>
                        <a:pt x="218" y="286"/>
                      </a:moveTo>
                      <a:cubicBezTo>
                        <a:pt x="218" y="286"/>
                        <a:pt x="218" y="286"/>
                        <a:pt x="218" y="286"/>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09" name="íṡḷïḍê">
                  <a:extLst>
                    <a:ext uri="{FF2B5EF4-FFF2-40B4-BE49-F238E27FC236}">
                      <a16:creationId xmlns:a16="http://schemas.microsoft.com/office/drawing/2014/main" id="{D43AC3E8-767D-4280-871F-A6EE6E349E40}"/>
                    </a:ext>
                  </a:extLst>
                </p:cNvPr>
                <p:cNvSpPr/>
                <p:nvPr/>
              </p:nvSpPr>
              <p:spPr bwMode="auto">
                <a:xfrm>
                  <a:off x="4332" y="3582"/>
                  <a:ext cx="315" cy="287"/>
                </a:xfrm>
                <a:custGeom>
                  <a:avLst/>
                  <a:gdLst>
                    <a:gd name="T0" fmla="*/ 99 w 229"/>
                    <a:gd name="T1" fmla="*/ 33 h 209"/>
                    <a:gd name="T2" fmla="*/ 60 w 229"/>
                    <a:gd name="T3" fmla="*/ 128 h 209"/>
                    <a:gd name="T4" fmla="*/ 23 w 229"/>
                    <a:gd name="T5" fmla="*/ 157 h 209"/>
                    <a:gd name="T6" fmla="*/ 1 w 229"/>
                    <a:gd name="T7" fmla="*/ 183 h 209"/>
                    <a:gd name="T8" fmla="*/ 1 w 229"/>
                    <a:gd name="T9" fmla="*/ 184 h 209"/>
                    <a:gd name="T10" fmla="*/ 30 w 229"/>
                    <a:gd name="T11" fmla="*/ 207 h 209"/>
                    <a:gd name="T12" fmla="*/ 71 w 229"/>
                    <a:gd name="T13" fmla="*/ 202 h 209"/>
                    <a:gd name="T14" fmla="*/ 125 w 229"/>
                    <a:gd name="T15" fmla="*/ 173 h 209"/>
                    <a:gd name="T16" fmla="*/ 223 w 229"/>
                    <a:gd name="T17" fmla="*/ 56 h 209"/>
                    <a:gd name="T18" fmla="*/ 227 w 229"/>
                    <a:gd name="T19" fmla="*/ 31 h 209"/>
                    <a:gd name="T20" fmla="*/ 184 w 229"/>
                    <a:gd name="T21" fmla="*/ 5 h 209"/>
                    <a:gd name="T22" fmla="*/ 99 w 229"/>
                    <a:gd name="T23" fmla="*/ 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209">
                      <a:moveTo>
                        <a:pt x="99" y="33"/>
                      </a:moveTo>
                      <a:cubicBezTo>
                        <a:pt x="60" y="128"/>
                        <a:pt x="60" y="128"/>
                        <a:pt x="60" y="128"/>
                      </a:cubicBezTo>
                      <a:cubicBezTo>
                        <a:pt x="53" y="143"/>
                        <a:pt x="39" y="154"/>
                        <a:pt x="23" y="157"/>
                      </a:cubicBezTo>
                      <a:cubicBezTo>
                        <a:pt x="10" y="159"/>
                        <a:pt x="0" y="170"/>
                        <a:pt x="1" y="183"/>
                      </a:cubicBezTo>
                      <a:cubicBezTo>
                        <a:pt x="1" y="184"/>
                        <a:pt x="1" y="184"/>
                        <a:pt x="1" y="184"/>
                      </a:cubicBezTo>
                      <a:cubicBezTo>
                        <a:pt x="2" y="198"/>
                        <a:pt x="15" y="209"/>
                        <a:pt x="30" y="207"/>
                      </a:cubicBezTo>
                      <a:cubicBezTo>
                        <a:pt x="71" y="202"/>
                        <a:pt x="71" y="202"/>
                        <a:pt x="71" y="202"/>
                      </a:cubicBezTo>
                      <a:cubicBezTo>
                        <a:pt x="92" y="200"/>
                        <a:pt x="112" y="189"/>
                        <a:pt x="125" y="173"/>
                      </a:cubicBezTo>
                      <a:cubicBezTo>
                        <a:pt x="223" y="56"/>
                        <a:pt x="223" y="56"/>
                        <a:pt x="223" y="56"/>
                      </a:cubicBezTo>
                      <a:cubicBezTo>
                        <a:pt x="228" y="49"/>
                        <a:pt x="229" y="40"/>
                        <a:pt x="227" y="31"/>
                      </a:cubicBezTo>
                      <a:cubicBezTo>
                        <a:pt x="223" y="12"/>
                        <a:pt x="203" y="0"/>
                        <a:pt x="184" y="5"/>
                      </a:cubicBezTo>
                      <a:lnTo>
                        <a:pt x="99" y="33"/>
                      </a:ln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10" name="iślîḍê">
                  <a:extLst>
                    <a:ext uri="{FF2B5EF4-FFF2-40B4-BE49-F238E27FC236}">
                      <a16:creationId xmlns:a16="http://schemas.microsoft.com/office/drawing/2014/main" id="{3D0792CB-4BDE-4A92-9780-F7D131F2DBB0}"/>
                    </a:ext>
                  </a:extLst>
                </p:cNvPr>
                <p:cNvSpPr/>
                <p:nvPr/>
              </p:nvSpPr>
              <p:spPr bwMode="auto">
                <a:xfrm>
                  <a:off x="4600" y="3616"/>
                  <a:ext cx="40" cy="210"/>
                </a:xfrm>
                <a:prstGeom prst="rect">
                  <a:avLst/>
                </a:prstGeom>
                <a:solidFill>
                  <a:srgbClr val="0711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611" name="îṩ1íḓè">
                  <a:extLst>
                    <a:ext uri="{FF2B5EF4-FFF2-40B4-BE49-F238E27FC236}">
                      <a16:creationId xmlns:a16="http://schemas.microsoft.com/office/drawing/2014/main" id="{972B7E57-9D01-4C8A-B6E8-02CEDDD7E992}"/>
                    </a:ext>
                  </a:extLst>
                </p:cNvPr>
                <p:cNvSpPr/>
                <p:nvPr/>
              </p:nvSpPr>
              <p:spPr bwMode="auto">
                <a:xfrm>
                  <a:off x="4326" y="3567"/>
                  <a:ext cx="315" cy="287"/>
                </a:xfrm>
                <a:custGeom>
                  <a:avLst/>
                  <a:gdLst>
                    <a:gd name="T0" fmla="*/ 99 w 229"/>
                    <a:gd name="T1" fmla="*/ 32 h 209"/>
                    <a:gd name="T2" fmla="*/ 60 w 229"/>
                    <a:gd name="T3" fmla="*/ 128 h 209"/>
                    <a:gd name="T4" fmla="*/ 23 w 229"/>
                    <a:gd name="T5" fmla="*/ 156 h 209"/>
                    <a:gd name="T6" fmla="*/ 1 w 229"/>
                    <a:gd name="T7" fmla="*/ 183 h 209"/>
                    <a:gd name="T8" fmla="*/ 1 w 229"/>
                    <a:gd name="T9" fmla="*/ 183 h 209"/>
                    <a:gd name="T10" fmla="*/ 30 w 229"/>
                    <a:gd name="T11" fmla="*/ 207 h 209"/>
                    <a:gd name="T12" fmla="*/ 59 w 229"/>
                    <a:gd name="T13" fmla="*/ 204 h 209"/>
                    <a:gd name="T14" fmla="*/ 133 w 229"/>
                    <a:gd name="T15" fmla="*/ 164 h 209"/>
                    <a:gd name="T16" fmla="*/ 223 w 229"/>
                    <a:gd name="T17" fmla="*/ 56 h 209"/>
                    <a:gd name="T18" fmla="*/ 227 w 229"/>
                    <a:gd name="T19" fmla="*/ 31 h 209"/>
                    <a:gd name="T20" fmla="*/ 184 w 229"/>
                    <a:gd name="T21" fmla="*/ 5 h 209"/>
                    <a:gd name="T22" fmla="*/ 99 w 229"/>
                    <a:gd name="T23" fmla="*/ 3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209">
                      <a:moveTo>
                        <a:pt x="99" y="32"/>
                      </a:moveTo>
                      <a:cubicBezTo>
                        <a:pt x="60" y="128"/>
                        <a:pt x="60" y="128"/>
                        <a:pt x="60" y="128"/>
                      </a:cubicBezTo>
                      <a:cubicBezTo>
                        <a:pt x="53" y="143"/>
                        <a:pt x="39" y="154"/>
                        <a:pt x="23" y="156"/>
                      </a:cubicBezTo>
                      <a:cubicBezTo>
                        <a:pt x="10" y="159"/>
                        <a:pt x="0" y="170"/>
                        <a:pt x="1" y="183"/>
                      </a:cubicBezTo>
                      <a:cubicBezTo>
                        <a:pt x="1" y="183"/>
                        <a:pt x="1" y="183"/>
                        <a:pt x="1" y="183"/>
                      </a:cubicBezTo>
                      <a:cubicBezTo>
                        <a:pt x="2" y="198"/>
                        <a:pt x="16" y="209"/>
                        <a:pt x="30" y="207"/>
                      </a:cubicBezTo>
                      <a:cubicBezTo>
                        <a:pt x="59" y="204"/>
                        <a:pt x="59" y="204"/>
                        <a:pt x="59" y="204"/>
                      </a:cubicBezTo>
                      <a:cubicBezTo>
                        <a:pt x="88" y="200"/>
                        <a:pt x="114" y="186"/>
                        <a:pt x="133" y="164"/>
                      </a:cubicBezTo>
                      <a:cubicBezTo>
                        <a:pt x="223" y="56"/>
                        <a:pt x="223" y="56"/>
                        <a:pt x="223" y="56"/>
                      </a:cubicBezTo>
                      <a:cubicBezTo>
                        <a:pt x="228" y="49"/>
                        <a:pt x="229" y="40"/>
                        <a:pt x="227" y="31"/>
                      </a:cubicBezTo>
                      <a:cubicBezTo>
                        <a:pt x="223" y="11"/>
                        <a:pt x="203" y="0"/>
                        <a:pt x="184" y="5"/>
                      </a:cubicBezTo>
                      <a:lnTo>
                        <a:pt x="99" y="32"/>
                      </a:lnTo>
                      <a:close/>
                    </a:path>
                  </a:pathLst>
                </a:custGeom>
                <a:solidFill>
                  <a:srgbClr val="2C37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12" name="íṩḷíḑé">
                  <a:extLst>
                    <a:ext uri="{FF2B5EF4-FFF2-40B4-BE49-F238E27FC236}">
                      <a16:creationId xmlns:a16="http://schemas.microsoft.com/office/drawing/2014/main" id="{B6265DBE-F97A-4AB8-973E-0BFEC6FE4EEB}"/>
                    </a:ext>
                  </a:extLst>
                </p:cNvPr>
                <p:cNvSpPr/>
                <p:nvPr/>
              </p:nvSpPr>
              <p:spPr bwMode="auto">
                <a:xfrm>
                  <a:off x="4416" y="3704"/>
                  <a:ext cx="44" cy="26"/>
                </a:xfrm>
                <a:custGeom>
                  <a:avLst/>
                  <a:gdLst>
                    <a:gd name="T0" fmla="*/ 2 w 32"/>
                    <a:gd name="T1" fmla="*/ 7 h 19"/>
                    <a:gd name="T2" fmla="*/ 27 w 32"/>
                    <a:gd name="T3" fmla="*/ 18 h 19"/>
                    <a:gd name="T4" fmla="*/ 31 w 32"/>
                    <a:gd name="T5" fmla="*/ 16 h 19"/>
                    <a:gd name="T6" fmla="*/ 29 w 32"/>
                    <a:gd name="T7" fmla="*/ 12 h 19"/>
                    <a:gd name="T8" fmla="*/ 5 w 32"/>
                    <a:gd name="T9" fmla="*/ 1 h 19"/>
                    <a:gd name="T10" fmla="*/ 1 w 32"/>
                    <a:gd name="T11" fmla="*/ 3 h 19"/>
                    <a:gd name="T12" fmla="*/ 2 w 32"/>
                    <a:gd name="T13" fmla="*/ 7 h 19"/>
                  </a:gdLst>
                  <a:ahLst/>
                  <a:cxnLst>
                    <a:cxn ang="0">
                      <a:pos x="T0" y="T1"/>
                    </a:cxn>
                    <a:cxn ang="0">
                      <a:pos x="T2" y="T3"/>
                    </a:cxn>
                    <a:cxn ang="0">
                      <a:pos x="T4" y="T5"/>
                    </a:cxn>
                    <a:cxn ang="0">
                      <a:pos x="T6" y="T7"/>
                    </a:cxn>
                    <a:cxn ang="0">
                      <a:pos x="T8" y="T9"/>
                    </a:cxn>
                    <a:cxn ang="0">
                      <a:pos x="T10" y="T11"/>
                    </a:cxn>
                    <a:cxn ang="0">
                      <a:pos x="T12" y="T13"/>
                    </a:cxn>
                  </a:cxnLst>
                  <a:rect l="0" t="0" r="r" b="b"/>
                  <a:pathLst>
                    <a:path w="32" h="19">
                      <a:moveTo>
                        <a:pt x="2" y="7"/>
                      </a:moveTo>
                      <a:cubicBezTo>
                        <a:pt x="27" y="18"/>
                        <a:pt x="27" y="18"/>
                        <a:pt x="27" y="18"/>
                      </a:cubicBezTo>
                      <a:cubicBezTo>
                        <a:pt x="28" y="19"/>
                        <a:pt x="30" y="18"/>
                        <a:pt x="31" y="16"/>
                      </a:cubicBezTo>
                      <a:cubicBezTo>
                        <a:pt x="32" y="15"/>
                        <a:pt x="31" y="13"/>
                        <a:pt x="29" y="12"/>
                      </a:cubicBezTo>
                      <a:cubicBezTo>
                        <a:pt x="5" y="1"/>
                        <a:pt x="5" y="1"/>
                        <a:pt x="5" y="1"/>
                      </a:cubicBezTo>
                      <a:cubicBezTo>
                        <a:pt x="3" y="0"/>
                        <a:pt x="1" y="1"/>
                        <a:pt x="1" y="3"/>
                      </a:cubicBezTo>
                      <a:cubicBezTo>
                        <a:pt x="0" y="4"/>
                        <a:pt x="1" y="6"/>
                        <a:pt x="2" y="7"/>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13" name="ïšḷiďe">
                  <a:extLst>
                    <a:ext uri="{FF2B5EF4-FFF2-40B4-BE49-F238E27FC236}">
                      <a16:creationId xmlns:a16="http://schemas.microsoft.com/office/drawing/2014/main" id="{EE895332-08C6-44F5-98B2-410E8315025E}"/>
                    </a:ext>
                  </a:extLst>
                </p:cNvPr>
                <p:cNvSpPr/>
                <p:nvPr/>
              </p:nvSpPr>
              <p:spPr bwMode="auto">
                <a:xfrm>
                  <a:off x="4425" y="3678"/>
                  <a:ext cx="44" cy="25"/>
                </a:xfrm>
                <a:custGeom>
                  <a:avLst/>
                  <a:gdLst>
                    <a:gd name="T0" fmla="*/ 2 w 32"/>
                    <a:gd name="T1" fmla="*/ 7 h 18"/>
                    <a:gd name="T2" fmla="*/ 27 w 32"/>
                    <a:gd name="T3" fmla="*/ 18 h 18"/>
                    <a:gd name="T4" fmla="*/ 31 w 32"/>
                    <a:gd name="T5" fmla="*/ 16 h 18"/>
                    <a:gd name="T6" fmla="*/ 29 w 32"/>
                    <a:gd name="T7" fmla="*/ 12 h 18"/>
                    <a:gd name="T8" fmla="*/ 5 w 32"/>
                    <a:gd name="T9" fmla="*/ 1 h 18"/>
                    <a:gd name="T10" fmla="*/ 1 w 32"/>
                    <a:gd name="T11" fmla="*/ 2 h 18"/>
                    <a:gd name="T12" fmla="*/ 2 w 32"/>
                    <a:gd name="T13" fmla="*/ 7 h 18"/>
                  </a:gdLst>
                  <a:ahLst/>
                  <a:cxnLst>
                    <a:cxn ang="0">
                      <a:pos x="T0" y="T1"/>
                    </a:cxn>
                    <a:cxn ang="0">
                      <a:pos x="T2" y="T3"/>
                    </a:cxn>
                    <a:cxn ang="0">
                      <a:pos x="T4" y="T5"/>
                    </a:cxn>
                    <a:cxn ang="0">
                      <a:pos x="T6" y="T7"/>
                    </a:cxn>
                    <a:cxn ang="0">
                      <a:pos x="T8" y="T9"/>
                    </a:cxn>
                    <a:cxn ang="0">
                      <a:pos x="T10" y="T11"/>
                    </a:cxn>
                    <a:cxn ang="0">
                      <a:pos x="T12" y="T13"/>
                    </a:cxn>
                  </a:cxnLst>
                  <a:rect l="0" t="0" r="r" b="b"/>
                  <a:pathLst>
                    <a:path w="32" h="18">
                      <a:moveTo>
                        <a:pt x="2" y="7"/>
                      </a:moveTo>
                      <a:cubicBezTo>
                        <a:pt x="27" y="18"/>
                        <a:pt x="27" y="18"/>
                        <a:pt x="27" y="18"/>
                      </a:cubicBezTo>
                      <a:cubicBezTo>
                        <a:pt x="28" y="18"/>
                        <a:pt x="30" y="18"/>
                        <a:pt x="31" y="16"/>
                      </a:cubicBezTo>
                      <a:cubicBezTo>
                        <a:pt x="32" y="15"/>
                        <a:pt x="31" y="13"/>
                        <a:pt x="29" y="12"/>
                      </a:cubicBezTo>
                      <a:cubicBezTo>
                        <a:pt x="5" y="1"/>
                        <a:pt x="5" y="1"/>
                        <a:pt x="5" y="1"/>
                      </a:cubicBezTo>
                      <a:cubicBezTo>
                        <a:pt x="3" y="0"/>
                        <a:pt x="1" y="1"/>
                        <a:pt x="1" y="2"/>
                      </a:cubicBezTo>
                      <a:cubicBezTo>
                        <a:pt x="0" y="4"/>
                        <a:pt x="1" y="6"/>
                        <a:pt x="2" y="7"/>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14" name="ïŝľîḋe">
                  <a:extLst>
                    <a:ext uri="{FF2B5EF4-FFF2-40B4-BE49-F238E27FC236}">
                      <a16:creationId xmlns:a16="http://schemas.microsoft.com/office/drawing/2014/main" id="{BBBF6122-A16E-4434-8680-5B53F0FFB4F1}"/>
                    </a:ext>
                  </a:extLst>
                </p:cNvPr>
                <p:cNvSpPr/>
                <p:nvPr/>
              </p:nvSpPr>
              <p:spPr bwMode="auto">
                <a:xfrm>
                  <a:off x="4435" y="3653"/>
                  <a:ext cx="44" cy="25"/>
                </a:xfrm>
                <a:custGeom>
                  <a:avLst/>
                  <a:gdLst>
                    <a:gd name="T0" fmla="*/ 2 w 32"/>
                    <a:gd name="T1" fmla="*/ 6 h 18"/>
                    <a:gd name="T2" fmla="*/ 27 w 32"/>
                    <a:gd name="T3" fmla="*/ 18 h 18"/>
                    <a:gd name="T4" fmla="*/ 31 w 32"/>
                    <a:gd name="T5" fmla="*/ 16 h 18"/>
                    <a:gd name="T6" fmla="*/ 29 w 32"/>
                    <a:gd name="T7" fmla="*/ 12 h 18"/>
                    <a:gd name="T8" fmla="*/ 5 w 32"/>
                    <a:gd name="T9" fmla="*/ 1 h 18"/>
                    <a:gd name="T10" fmla="*/ 1 w 32"/>
                    <a:gd name="T11" fmla="*/ 2 h 18"/>
                    <a:gd name="T12" fmla="*/ 2 w 32"/>
                    <a:gd name="T13" fmla="*/ 6 h 18"/>
                  </a:gdLst>
                  <a:ahLst/>
                  <a:cxnLst>
                    <a:cxn ang="0">
                      <a:pos x="T0" y="T1"/>
                    </a:cxn>
                    <a:cxn ang="0">
                      <a:pos x="T2" y="T3"/>
                    </a:cxn>
                    <a:cxn ang="0">
                      <a:pos x="T4" y="T5"/>
                    </a:cxn>
                    <a:cxn ang="0">
                      <a:pos x="T6" y="T7"/>
                    </a:cxn>
                    <a:cxn ang="0">
                      <a:pos x="T8" y="T9"/>
                    </a:cxn>
                    <a:cxn ang="0">
                      <a:pos x="T10" y="T11"/>
                    </a:cxn>
                    <a:cxn ang="0">
                      <a:pos x="T12" y="T13"/>
                    </a:cxn>
                  </a:cxnLst>
                  <a:rect l="0" t="0" r="r" b="b"/>
                  <a:pathLst>
                    <a:path w="32" h="18">
                      <a:moveTo>
                        <a:pt x="2" y="6"/>
                      </a:moveTo>
                      <a:cubicBezTo>
                        <a:pt x="27" y="18"/>
                        <a:pt x="27" y="18"/>
                        <a:pt x="27" y="18"/>
                      </a:cubicBezTo>
                      <a:cubicBezTo>
                        <a:pt x="28" y="18"/>
                        <a:pt x="30" y="18"/>
                        <a:pt x="31" y="16"/>
                      </a:cubicBezTo>
                      <a:cubicBezTo>
                        <a:pt x="32" y="14"/>
                        <a:pt x="31" y="12"/>
                        <a:pt x="29" y="12"/>
                      </a:cubicBezTo>
                      <a:cubicBezTo>
                        <a:pt x="5" y="1"/>
                        <a:pt x="5" y="1"/>
                        <a:pt x="5" y="1"/>
                      </a:cubicBezTo>
                      <a:cubicBezTo>
                        <a:pt x="3" y="0"/>
                        <a:pt x="2" y="1"/>
                        <a:pt x="1" y="2"/>
                      </a:cubicBezTo>
                      <a:cubicBezTo>
                        <a:pt x="0" y="4"/>
                        <a:pt x="1" y="6"/>
                        <a:pt x="2" y="6"/>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15" name="î$líḑè">
                  <a:extLst>
                    <a:ext uri="{FF2B5EF4-FFF2-40B4-BE49-F238E27FC236}">
                      <a16:creationId xmlns:a16="http://schemas.microsoft.com/office/drawing/2014/main" id="{C869E1C1-A456-41F7-84D4-1D9E2C97C3B3}"/>
                    </a:ext>
                  </a:extLst>
                </p:cNvPr>
                <p:cNvSpPr/>
                <p:nvPr/>
              </p:nvSpPr>
              <p:spPr bwMode="auto">
                <a:xfrm>
                  <a:off x="4291" y="2670"/>
                  <a:ext cx="826" cy="946"/>
                </a:xfrm>
                <a:custGeom>
                  <a:avLst/>
                  <a:gdLst>
                    <a:gd name="T0" fmla="*/ 569 w 601"/>
                    <a:gd name="T1" fmla="*/ 1 h 689"/>
                    <a:gd name="T2" fmla="*/ 571 w 601"/>
                    <a:gd name="T3" fmla="*/ 0 h 689"/>
                    <a:gd name="T4" fmla="*/ 542 w 601"/>
                    <a:gd name="T5" fmla="*/ 3 h 689"/>
                    <a:gd name="T6" fmla="*/ 321 w 601"/>
                    <a:gd name="T7" fmla="*/ 32 h 689"/>
                    <a:gd name="T8" fmla="*/ 185 w 601"/>
                    <a:gd name="T9" fmla="*/ 70 h 689"/>
                    <a:gd name="T10" fmla="*/ 128 w 601"/>
                    <a:gd name="T11" fmla="*/ 108 h 689"/>
                    <a:gd name="T12" fmla="*/ 0 w 601"/>
                    <a:gd name="T13" fmla="*/ 689 h 689"/>
                    <a:gd name="T14" fmla="*/ 91 w 601"/>
                    <a:gd name="T15" fmla="*/ 671 h 689"/>
                    <a:gd name="T16" fmla="*/ 226 w 601"/>
                    <a:gd name="T17" fmla="*/ 190 h 689"/>
                    <a:gd name="T18" fmla="*/ 314 w 601"/>
                    <a:gd name="T19" fmla="*/ 178 h 689"/>
                    <a:gd name="T20" fmla="*/ 390 w 601"/>
                    <a:gd name="T21" fmla="*/ 163 h 689"/>
                    <a:gd name="T22" fmla="*/ 555 w 601"/>
                    <a:gd name="T23" fmla="*/ 144 h 689"/>
                    <a:gd name="T24" fmla="*/ 601 w 601"/>
                    <a:gd name="T25" fmla="*/ 138 h 689"/>
                    <a:gd name="T26" fmla="*/ 569 w 601"/>
                    <a:gd name="T27" fmla="*/ 1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1" h="689">
                      <a:moveTo>
                        <a:pt x="569" y="1"/>
                      </a:moveTo>
                      <a:cubicBezTo>
                        <a:pt x="569" y="1"/>
                        <a:pt x="570" y="1"/>
                        <a:pt x="571" y="0"/>
                      </a:cubicBezTo>
                      <a:cubicBezTo>
                        <a:pt x="566" y="1"/>
                        <a:pt x="554" y="2"/>
                        <a:pt x="542" y="3"/>
                      </a:cubicBezTo>
                      <a:cubicBezTo>
                        <a:pt x="450" y="12"/>
                        <a:pt x="378" y="21"/>
                        <a:pt x="321" y="32"/>
                      </a:cubicBezTo>
                      <a:cubicBezTo>
                        <a:pt x="274" y="41"/>
                        <a:pt x="213" y="57"/>
                        <a:pt x="185" y="70"/>
                      </a:cubicBezTo>
                      <a:cubicBezTo>
                        <a:pt x="160" y="81"/>
                        <a:pt x="139" y="91"/>
                        <a:pt x="128" y="108"/>
                      </a:cubicBezTo>
                      <a:cubicBezTo>
                        <a:pt x="73" y="195"/>
                        <a:pt x="22" y="463"/>
                        <a:pt x="0" y="689"/>
                      </a:cubicBezTo>
                      <a:cubicBezTo>
                        <a:pt x="91" y="671"/>
                        <a:pt x="91" y="671"/>
                        <a:pt x="91" y="671"/>
                      </a:cubicBezTo>
                      <a:cubicBezTo>
                        <a:pt x="135" y="477"/>
                        <a:pt x="156" y="382"/>
                        <a:pt x="226" y="190"/>
                      </a:cubicBezTo>
                      <a:cubicBezTo>
                        <a:pt x="231" y="192"/>
                        <a:pt x="276" y="187"/>
                        <a:pt x="314" y="178"/>
                      </a:cubicBezTo>
                      <a:cubicBezTo>
                        <a:pt x="333" y="173"/>
                        <a:pt x="358" y="168"/>
                        <a:pt x="390" y="163"/>
                      </a:cubicBezTo>
                      <a:cubicBezTo>
                        <a:pt x="431" y="157"/>
                        <a:pt x="485" y="150"/>
                        <a:pt x="555" y="144"/>
                      </a:cubicBezTo>
                      <a:cubicBezTo>
                        <a:pt x="585" y="141"/>
                        <a:pt x="593" y="140"/>
                        <a:pt x="601" y="138"/>
                      </a:cubicBezTo>
                      <a:lnTo>
                        <a:pt x="569" y="1"/>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16" name="íṡlîḍè">
                  <a:extLst>
                    <a:ext uri="{FF2B5EF4-FFF2-40B4-BE49-F238E27FC236}">
                      <a16:creationId xmlns:a16="http://schemas.microsoft.com/office/drawing/2014/main" id="{44266B2C-2EA8-409E-AEF2-15FB8F2839C9}"/>
                    </a:ext>
                  </a:extLst>
                </p:cNvPr>
                <p:cNvSpPr/>
                <p:nvPr/>
              </p:nvSpPr>
              <p:spPr bwMode="auto">
                <a:xfrm>
                  <a:off x="4146" y="3590"/>
                  <a:ext cx="322" cy="276"/>
                </a:xfrm>
                <a:custGeom>
                  <a:avLst/>
                  <a:gdLst>
                    <a:gd name="T0" fmla="*/ 104 w 234"/>
                    <a:gd name="T1" fmla="*/ 28 h 201"/>
                    <a:gd name="T2" fmla="*/ 61 w 234"/>
                    <a:gd name="T3" fmla="*/ 122 h 201"/>
                    <a:gd name="T4" fmla="*/ 22 w 234"/>
                    <a:gd name="T5" fmla="*/ 149 h 201"/>
                    <a:gd name="T6" fmla="*/ 0 w 234"/>
                    <a:gd name="T7" fmla="*/ 175 h 201"/>
                    <a:gd name="T8" fmla="*/ 0 w 234"/>
                    <a:gd name="T9" fmla="*/ 175 h 201"/>
                    <a:gd name="T10" fmla="*/ 28 w 234"/>
                    <a:gd name="T11" fmla="*/ 200 h 201"/>
                    <a:gd name="T12" fmla="*/ 69 w 234"/>
                    <a:gd name="T13" fmla="*/ 197 h 201"/>
                    <a:gd name="T14" fmla="*/ 124 w 234"/>
                    <a:gd name="T15" fmla="*/ 169 h 201"/>
                    <a:gd name="T16" fmla="*/ 227 w 234"/>
                    <a:gd name="T17" fmla="*/ 57 h 201"/>
                    <a:gd name="T18" fmla="*/ 232 w 234"/>
                    <a:gd name="T19" fmla="*/ 32 h 201"/>
                    <a:gd name="T20" fmla="*/ 190 w 234"/>
                    <a:gd name="T21" fmla="*/ 4 h 201"/>
                    <a:gd name="T22" fmla="*/ 104 w 234"/>
                    <a:gd name="T23"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201">
                      <a:moveTo>
                        <a:pt x="104" y="28"/>
                      </a:moveTo>
                      <a:cubicBezTo>
                        <a:pt x="61" y="122"/>
                        <a:pt x="61" y="122"/>
                        <a:pt x="61" y="122"/>
                      </a:cubicBezTo>
                      <a:cubicBezTo>
                        <a:pt x="53" y="137"/>
                        <a:pt x="39" y="147"/>
                        <a:pt x="22" y="149"/>
                      </a:cubicBezTo>
                      <a:cubicBezTo>
                        <a:pt x="9" y="150"/>
                        <a:pt x="0" y="162"/>
                        <a:pt x="0" y="175"/>
                      </a:cubicBezTo>
                      <a:cubicBezTo>
                        <a:pt x="0" y="175"/>
                        <a:pt x="0" y="175"/>
                        <a:pt x="0" y="175"/>
                      </a:cubicBezTo>
                      <a:cubicBezTo>
                        <a:pt x="0" y="190"/>
                        <a:pt x="13" y="201"/>
                        <a:pt x="28" y="200"/>
                      </a:cubicBezTo>
                      <a:cubicBezTo>
                        <a:pt x="69" y="197"/>
                        <a:pt x="69" y="197"/>
                        <a:pt x="69" y="197"/>
                      </a:cubicBezTo>
                      <a:cubicBezTo>
                        <a:pt x="90" y="195"/>
                        <a:pt x="110" y="185"/>
                        <a:pt x="124" y="169"/>
                      </a:cubicBezTo>
                      <a:cubicBezTo>
                        <a:pt x="227" y="57"/>
                        <a:pt x="227" y="57"/>
                        <a:pt x="227" y="57"/>
                      </a:cubicBezTo>
                      <a:cubicBezTo>
                        <a:pt x="232" y="50"/>
                        <a:pt x="234" y="41"/>
                        <a:pt x="232" y="32"/>
                      </a:cubicBezTo>
                      <a:cubicBezTo>
                        <a:pt x="229" y="13"/>
                        <a:pt x="209" y="0"/>
                        <a:pt x="190" y="4"/>
                      </a:cubicBezTo>
                      <a:lnTo>
                        <a:pt x="104" y="28"/>
                      </a:ln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17" name="ïS1îďe">
                  <a:extLst>
                    <a:ext uri="{FF2B5EF4-FFF2-40B4-BE49-F238E27FC236}">
                      <a16:creationId xmlns:a16="http://schemas.microsoft.com/office/drawing/2014/main" id="{07B5D5BD-39A0-43CD-8452-6CB3D699AA9B}"/>
                    </a:ext>
                  </a:extLst>
                </p:cNvPr>
                <p:cNvSpPr/>
                <p:nvPr/>
              </p:nvSpPr>
              <p:spPr bwMode="auto">
                <a:xfrm>
                  <a:off x="4412" y="3623"/>
                  <a:ext cx="49" cy="213"/>
                </a:xfrm>
                <a:custGeom>
                  <a:avLst/>
                  <a:gdLst>
                    <a:gd name="T0" fmla="*/ 39 w 49"/>
                    <a:gd name="T1" fmla="*/ 213 h 213"/>
                    <a:gd name="T2" fmla="*/ 0 w 49"/>
                    <a:gd name="T3" fmla="*/ 211 h 213"/>
                    <a:gd name="T4" fmla="*/ 9 w 49"/>
                    <a:gd name="T5" fmla="*/ 0 h 213"/>
                    <a:gd name="T6" fmla="*/ 49 w 49"/>
                    <a:gd name="T7" fmla="*/ 3 h 213"/>
                    <a:gd name="T8" fmla="*/ 39 w 49"/>
                    <a:gd name="T9" fmla="*/ 213 h 213"/>
                  </a:gdLst>
                  <a:ahLst/>
                  <a:cxnLst>
                    <a:cxn ang="0">
                      <a:pos x="T0" y="T1"/>
                    </a:cxn>
                    <a:cxn ang="0">
                      <a:pos x="T2" y="T3"/>
                    </a:cxn>
                    <a:cxn ang="0">
                      <a:pos x="T4" y="T5"/>
                    </a:cxn>
                    <a:cxn ang="0">
                      <a:pos x="T6" y="T7"/>
                    </a:cxn>
                    <a:cxn ang="0">
                      <a:pos x="T8" y="T9"/>
                    </a:cxn>
                  </a:cxnLst>
                  <a:rect l="0" t="0" r="r" b="b"/>
                  <a:pathLst>
                    <a:path w="49" h="213">
                      <a:moveTo>
                        <a:pt x="39" y="213"/>
                      </a:moveTo>
                      <a:lnTo>
                        <a:pt x="0" y="211"/>
                      </a:lnTo>
                      <a:lnTo>
                        <a:pt x="9" y="0"/>
                      </a:lnTo>
                      <a:lnTo>
                        <a:pt x="49" y="3"/>
                      </a:lnTo>
                      <a:lnTo>
                        <a:pt x="39" y="213"/>
                      </a:ln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18" name="ï$ḷiḓè">
                  <a:extLst>
                    <a:ext uri="{FF2B5EF4-FFF2-40B4-BE49-F238E27FC236}">
                      <a16:creationId xmlns:a16="http://schemas.microsoft.com/office/drawing/2014/main" id="{93C75000-4FB7-440E-98CA-08CA935EAA76}"/>
                    </a:ext>
                  </a:extLst>
                </p:cNvPr>
                <p:cNvSpPr/>
                <p:nvPr/>
              </p:nvSpPr>
              <p:spPr bwMode="auto">
                <a:xfrm>
                  <a:off x="4141" y="3575"/>
                  <a:ext cx="321" cy="276"/>
                </a:xfrm>
                <a:custGeom>
                  <a:avLst/>
                  <a:gdLst>
                    <a:gd name="T0" fmla="*/ 105 w 234"/>
                    <a:gd name="T1" fmla="*/ 28 h 201"/>
                    <a:gd name="T2" fmla="*/ 61 w 234"/>
                    <a:gd name="T3" fmla="*/ 122 h 201"/>
                    <a:gd name="T4" fmla="*/ 23 w 234"/>
                    <a:gd name="T5" fmla="*/ 149 h 201"/>
                    <a:gd name="T6" fmla="*/ 0 w 234"/>
                    <a:gd name="T7" fmla="*/ 175 h 201"/>
                    <a:gd name="T8" fmla="*/ 0 w 234"/>
                    <a:gd name="T9" fmla="*/ 175 h 201"/>
                    <a:gd name="T10" fmla="*/ 28 w 234"/>
                    <a:gd name="T11" fmla="*/ 200 h 201"/>
                    <a:gd name="T12" fmla="*/ 58 w 234"/>
                    <a:gd name="T13" fmla="*/ 197 h 201"/>
                    <a:gd name="T14" fmla="*/ 133 w 234"/>
                    <a:gd name="T15" fmla="*/ 161 h 201"/>
                    <a:gd name="T16" fmla="*/ 228 w 234"/>
                    <a:gd name="T17" fmla="*/ 57 h 201"/>
                    <a:gd name="T18" fmla="*/ 233 w 234"/>
                    <a:gd name="T19" fmla="*/ 32 h 201"/>
                    <a:gd name="T20" fmla="*/ 191 w 234"/>
                    <a:gd name="T21" fmla="*/ 4 h 201"/>
                    <a:gd name="T22" fmla="*/ 105 w 234"/>
                    <a:gd name="T23"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201">
                      <a:moveTo>
                        <a:pt x="105" y="28"/>
                      </a:moveTo>
                      <a:cubicBezTo>
                        <a:pt x="61" y="122"/>
                        <a:pt x="61" y="122"/>
                        <a:pt x="61" y="122"/>
                      </a:cubicBezTo>
                      <a:cubicBezTo>
                        <a:pt x="54" y="137"/>
                        <a:pt x="39" y="147"/>
                        <a:pt x="23" y="149"/>
                      </a:cubicBezTo>
                      <a:cubicBezTo>
                        <a:pt x="10" y="150"/>
                        <a:pt x="0" y="161"/>
                        <a:pt x="0" y="175"/>
                      </a:cubicBezTo>
                      <a:cubicBezTo>
                        <a:pt x="0" y="175"/>
                        <a:pt x="0" y="175"/>
                        <a:pt x="0" y="175"/>
                      </a:cubicBezTo>
                      <a:cubicBezTo>
                        <a:pt x="1" y="189"/>
                        <a:pt x="13" y="201"/>
                        <a:pt x="28" y="200"/>
                      </a:cubicBezTo>
                      <a:cubicBezTo>
                        <a:pt x="58" y="197"/>
                        <a:pt x="58" y="197"/>
                        <a:pt x="58" y="197"/>
                      </a:cubicBezTo>
                      <a:cubicBezTo>
                        <a:pt x="86" y="195"/>
                        <a:pt x="113" y="182"/>
                        <a:pt x="133" y="161"/>
                      </a:cubicBezTo>
                      <a:cubicBezTo>
                        <a:pt x="228" y="57"/>
                        <a:pt x="228" y="57"/>
                        <a:pt x="228" y="57"/>
                      </a:cubicBezTo>
                      <a:cubicBezTo>
                        <a:pt x="232" y="50"/>
                        <a:pt x="234" y="41"/>
                        <a:pt x="233" y="32"/>
                      </a:cubicBezTo>
                      <a:cubicBezTo>
                        <a:pt x="229" y="12"/>
                        <a:pt x="210" y="0"/>
                        <a:pt x="191" y="4"/>
                      </a:cubicBezTo>
                      <a:lnTo>
                        <a:pt x="105" y="28"/>
                      </a:lnTo>
                      <a:close/>
                    </a:path>
                  </a:pathLst>
                </a:custGeom>
                <a:solidFill>
                  <a:srgbClr val="4D61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19" name="íSľiḓê">
                  <a:extLst>
                    <a:ext uri="{FF2B5EF4-FFF2-40B4-BE49-F238E27FC236}">
                      <a16:creationId xmlns:a16="http://schemas.microsoft.com/office/drawing/2014/main" id="{2ED0DD11-2661-483B-82F0-E048020A8ABB}"/>
                    </a:ext>
                  </a:extLst>
                </p:cNvPr>
                <p:cNvSpPr/>
                <p:nvPr/>
              </p:nvSpPr>
              <p:spPr bwMode="auto">
                <a:xfrm>
                  <a:off x="4233" y="3704"/>
                  <a:ext cx="43" cy="27"/>
                </a:xfrm>
                <a:custGeom>
                  <a:avLst/>
                  <a:gdLst>
                    <a:gd name="T0" fmla="*/ 2 w 31"/>
                    <a:gd name="T1" fmla="*/ 7 h 20"/>
                    <a:gd name="T2" fmla="*/ 26 w 31"/>
                    <a:gd name="T3" fmla="*/ 19 h 20"/>
                    <a:gd name="T4" fmla="*/ 31 w 31"/>
                    <a:gd name="T5" fmla="*/ 18 h 20"/>
                    <a:gd name="T6" fmla="*/ 29 w 31"/>
                    <a:gd name="T7" fmla="*/ 13 h 20"/>
                    <a:gd name="T8" fmla="*/ 5 w 31"/>
                    <a:gd name="T9" fmla="*/ 1 h 20"/>
                    <a:gd name="T10" fmla="*/ 1 w 31"/>
                    <a:gd name="T11" fmla="*/ 3 h 20"/>
                    <a:gd name="T12" fmla="*/ 2 w 31"/>
                    <a:gd name="T13" fmla="*/ 7 h 20"/>
                  </a:gdLst>
                  <a:ahLst/>
                  <a:cxnLst>
                    <a:cxn ang="0">
                      <a:pos x="T0" y="T1"/>
                    </a:cxn>
                    <a:cxn ang="0">
                      <a:pos x="T2" y="T3"/>
                    </a:cxn>
                    <a:cxn ang="0">
                      <a:pos x="T4" y="T5"/>
                    </a:cxn>
                    <a:cxn ang="0">
                      <a:pos x="T6" y="T7"/>
                    </a:cxn>
                    <a:cxn ang="0">
                      <a:pos x="T8" y="T9"/>
                    </a:cxn>
                    <a:cxn ang="0">
                      <a:pos x="T10" y="T11"/>
                    </a:cxn>
                    <a:cxn ang="0">
                      <a:pos x="T12" y="T13"/>
                    </a:cxn>
                  </a:cxnLst>
                  <a:rect l="0" t="0" r="r" b="b"/>
                  <a:pathLst>
                    <a:path w="31" h="20">
                      <a:moveTo>
                        <a:pt x="2" y="7"/>
                      </a:moveTo>
                      <a:cubicBezTo>
                        <a:pt x="26" y="19"/>
                        <a:pt x="26" y="19"/>
                        <a:pt x="26" y="19"/>
                      </a:cubicBezTo>
                      <a:cubicBezTo>
                        <a:pt x="28" y="20"/>
                        <a:pt x="30" y="19"/>
                        <a:pt x="31" y="18"/>
                      </a:cubicBezTo>
                      <a:cubicBezTo>
                        <a:pt x="31" y="16"/>
                        <a:pt x="31" y="14"/>
                        <a:pt x="29" y="13"/>
                      </a:cubicBezTo>
                      <a:cubicBezTo>
                        <a:pt x="5" y="1"/>
                        <a:pt x="5" y="1"/>
                        <a:pt x="5" y="1"/>
                      </a:cubicBezTo>
                      <a:cubicBezTo>
                        <a:pt x="4" y="0"/>
                        <a:pt x="2" y="1"/>
                        <a:pt x="1" y="3"/>
                      </a:cubicBezTo>
                      <a:cubicBezTo>
                        <a:pt x="0" y="4"/>
                        <a:pt x="1" y="6"/>
                        <a:pt x="2" y="7"/>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20" name="î$lïḓè">
                  <a:extLst>
                    <a:ext uri="{FF2B5EF4-FFF2-40B4-BE49-F238E27FC236}">
                      <a16:creationId xmlns:a16="http://schemas.microsoft.com/office/drawing/2014/main" id="{BE615098-26F5-48A3-B343-AF286AEFD8FB}"/>
                    </a:ext>
                  </a:extLst>
                </p:cNvPr>
                <p:cNvSpPr/>
                <p:nvPr/>
              </p:nvSpPr>
              <p:spPr bwMode="auto">
                <a:xfrm>
                  <a:off x="4244" y="3679"/>
                  <a:ext cx="43" cy="26"/>
                </a:xfrm>
                <a:custGeom>
                  <a:avLst/>
                  <a:gdLst>
                    <a:gd name="T0" fmla="*/ 2 w 31"/>
                    <a:gd name="T1" fmla="*/ 6 h 19"/>
                    <a:gd name="T2" fmla="*/ 26 w 31"/>
                    <a:gd name="T3" fmla="*/ 18 h 19"/>
                    <a:gd name="T4" fmla="*/ 31 w 31"/>
                    <a:gd name="T5" fmla="*/ 17 h 19"/>
                    <a:gd name="T6" fmla="*/ 29 w 31"/>
                    <a:gd name="T7" fmla="*/ 13 h 19"/>
                    <a:gd name="T8" fmla="*/ 5 w 31"/>
                    <a:gd name="T9" fmla="*/ 0 h 19"/>
                    <a:gd name="T10" fmla="*/ 1 w 31"/>
                    <a:gd name="T11" fmla="*/ 2 h 19"/>
                    <a:gd name="T12" fmla="*/ 2 w 31"/>
                    <a:gd name="T13" fmla="*/ 6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2" y="6"/>
                      </a:moveTo>
                      <a:cubicBezTo>
                        <a:pt x="26" y="18"/>
                        <a:pt x="26" y="18"/>
                        <a:pt x="26" y="18"/>
                      </a:cubicBezTo>
                      <a:cubicBezTo>
                        <a:pt x="28" y="19"/>
                        <a:pt x="30" y="18"/>
                        <a:pt x="31" y="17"/>
                      </a:cubicBezTo>
                      <a:cubicBezTo>
                        <a:pt x="31" y="15"/>
                        <a:pt x="31" y="13"/>
                        <a:pt x="29" y="13"/>
                      </a:cubicBezTo>
                      <a:cubicBezTo>
                        <a:pt x="5" y="0"/>
                        <a:pt x="5" y="0"/>
                        <a:pt x="5" y="0"/>
                      </a:cubicBezTo>
                      <a:cubicBezTo>
                        <a:pt x="4" y="0"/>
                        <a:pt x="2" y="0"/>
                        <a:pt x="1" y="2"/>
                      </a:cubicBezTo>
                      <a:cubicBezTo>
                        <a:pt x="0" y="3"/>
                        <a:pt x="1" y="5"/>
                        <a:pt x="2" y="6"/>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21" name="iSḻíďe">
                  <a:extLst>
                    <a:ext uri="{FF2B5EF4-FFF2-40B4-BE49-F238E27FC236}">
                      <a16:creationId xmlns:a16="http://schemas.microsoft.com/office/drawing/2014/main" id="{B6A9394D-C16A-4566-8F7A-BE1064FDCBDD}"/>
                    </a:ext>
                  </a:extLst>
                </p:cNvPr>
                <p:cNvSpPr/>
                <p:nvPr/>
              </p:nvSpPr>
              <p:spPr bwMode="auto">
                <a:xfrm>
                  <a:off x="4255" y="3654"/>
                  <a:ext cx="43" cy="27"/>
                </a:xfrm>
                <a:custGeom>
                  <a:avLst/>
                  <a:gdLst>
                    <a:gd name="T0" fmla="*/ 2 w 31"/>
                    <a:gd name="T1" fmla="*/ 6 h 19"/>
                    <a:gd name="T2" fmla="*/ 26 w 31"/>
                    <a:gd name="T3" fmla="*/ 18 h 19"/>
                    <a:gd name="T4" fmla="*/ 30 w 31"/>
                    <a:gd name="T5" fmla="*/ 17 h 19"/>
                    <a:gd name="T6" fmla="*/ 29 w 31"/>
                    <a:gd name="T7" fmla="*/ 13 h 19"/>
                    <a:gd name="T8" fmla="*/ 5 w 31"/>
                    <a:gd name="T9" fmla="*/ 0 h 19"/>
                    <a:gd name="T10" fmla="*/ 1 w 31"/>
                    <a:gd name="T11" fmla="*/ 2 h 19"/>
                    <a:gd name="T12" fmla="*/ 2 w 31"/>
                    <a:gd name="T13" fmla="*/ 6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2" y="6"/>
                      </a:moveTo>
                      <a:cubicBezTo>
                        <a:pt x="26" y="18"/>
                        <a:pt x="26" y="18"/>
                        <a:pt x="26" y="18"/>
                      </a:cubicBezTo>
                      <a:cubicBezTo>
                        <a:pt x="28" y="19"/>
                        <a:pt x="30" y="18"/>
                        <a:pt x="30" y="17"/>
                      </a:cubicBezTo>
                      <a:cubicBezTo>
                        <a:pt x="31" y="15"/>
                        <a:pt x="31" y="13"/>
                        <a:pt x="29" y="13"/>
                      </a:cubicBezTo>
                      <a:cubicBezTo>
                        <a:pt x="5" y="0"/>
                        <a:pt x="5" y="0"/>
                        <a:pt x="5" y="0"/>
                      </a:cubicBezTo>
                      <a:cubicBezTo>
                        <a:pt x="4" y="0"/>
                        <a:pt x="2" y="0"/>
                        <a:pt x="1" y="2"/>
                      </a:cubicBezTo>
                      <a:cubicBezTo>
                        <a:pt x="0" y="3"/>
                        <a:pt x="1" y="5"/>
                        <a:pt x="2" y="6"/>
                      </a:cubicBezTo>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22" name="íṩļíḋê">
                  <a:extLst>
                    <a:ext uri="{FF2B5EF4-FFF2-40B4-BE49-F238E27FC236}">
                      <a16:creationId xmlns:a16="http://schemas.microsoft.com/office/drawing/2014/main" id="{3728F784-595C-437E-8B7F-683532C5834D}"/>
                    </a:ext>
                  </a:extLst>
                </p:cNvPr>
                <p:cNvSpPr/>
                <p:nvPr/>
              </p:nvSpPr>
              <p:spPr bwMode="auto">
                <a:xfrm>
                  <a:off x="4434" y="2655"/>
                  <a:ext cx="493" cy="239"/>
                </a:xfrm>
                <a:custGeom>
                  <a:avLst/>
                  <a:gdLst>
                    <a:gd name="T0" fmla="*/ 0 w 359"/>
                    <a:gd name="T1" fmla="*/ 50 h 174"/>
                    <a:gd name="T2" fmla="*/ 81 w 359"/>
                    <a:gd name="T3" fmla="*/ 81 h 174"/>
                    <a:gd name="T4" fmla="*/ 224 w 359"/>
                    <a:gd name="T5" fmla="*/ 93 h 174"/>
                    <a:gd name="T6" fmla="*/ 286 w 359"/>
                    <a:gd name="T7" fmla="*/ 174 h 174"/>
                    <a:gd name="T8" fmla="*/ 359 w 359"/>
                    <a:gd name="T9" fmla="*/ 168 h 174"/>
                    <a:gd name="T10" fmla="*/ 239 w 359"/>
                    <a:gd name="T11" fmla="*/ 29 h 174"/>
                    <a:gd name="T12" fmla="*/ 0 w 359"/>
                    <a:gd name="T13" fmla="*/ 50 h 174"/>
                  </a:gdLst>
                  <a:ahLst/>
                  <a:cxnLst>
                    <a:cxn ang="0">
                      <a:pos x="T0" y="T1"/>
                    </a:cxn>
                    <a:cxn ang="0">
                      <a:pos x="T2" y="T3"/>
                    </a:cxn>
                    <a:cxn ang="0">
                      <a:pos x="T4" y="T5"/>
                    </a:cxn>
                    <a:cxn ang="0">
                      <a:pos x="T6" y="T7"/>
                    </a:cxn>
                    <a:cxn ang="0">
                      <a:pos x="T8" y="T9"/>
                    </a:cxn>
                    <a:cxn ang="0">
                      <a:pos x="T10" y="T11"/>
                    </a:cxn>
                    <a:cxn ang="0">
                      <a:pos x="T12" y="T13"/>
                    </a:cxn>
                  </a:cxnLst>
                  <a:rect l="0" t="0" r="r" b="b"/>
                  <a:pathLst>
                    <a:path w="359" h="174">
                      <a:moveTo>
                        <a:pt x="0" y="50"/>
                      </a:moveTo>
                      <a:cubicBezTo>
                        <a:pt x="0" y="50"/>
                        <a:pt x="58" y="54"/>
                        <a:pt x="81" y="81"/>
                      </a:cubicBezTo>
                      <a:cubicBezTo>
                        <a:pt x="81" y="81"/>
                        <a:pt x="158" y="45"/>
                        <a:pt x="224" y="93"/>
                      </a:cubicBezTo>
                      <a:cubicBezTo>
                        <a:pt x="291" y="141"/>
                        <a:pt x="286" y="174"/>
                        <a:pt x="286" y="174"/>
                      </a:cubicBezTo>
                      <a:cubicBezTo>
                        <a:pt x="359" y="168"/>
                        <a:pt x="359" y="168"/>
                        <a:pt x="359" y="168"/>
                      </a:cubicBezTo>
                      <a:cubicBezTo>
                        <a:pt x="359" y="168"/>
                        <a:pt x="322" y="58"/>
                        <a:pt x="239" y="29"/>
                      </a:cubicBezTo>
                      <a:cubicBezTo>
                        <a:pt x="156" y="0"/>
                        <a:pt x="0" y="50"/>
                        <a:pt x="0" y="50"/>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23" name="i$ḷíḑê">
                  <a:extLst>
                    <a:ext uri="{FF2B5EF4-FFF2-40B4-BE49-F238E27FC236}">
                      <a16:creationId xmlns:a16="http://schemas.microsoft.com/office/drawing/2014/main" id="{92337FBC-3402-433D-A4C7-676147B13C44}"/>
                    </a:ext>
                  </a:extLst>
                </p:cNvPr>
                <p:cNvSpPr/>
                <p:nvPr/>
              </p:nvSpPr>
              <p:spPr bwMode="auto">
                <a:xfrm>
                  <a:off x="4434" y="2537"/>
                  <a:ext cx="816" cy="357"/>
                </a:xfrm>
                <a:custGeom>
                  <a:avLst/>
                  <a:gdLst>
                    <a:gd name="T0" fmla="*/ 497 w 594"/>
                    <a:gd name="T1" fmla="*/ 249 h 260"/>
                    <a:gd name="T2" fmla="*/ 315 w 594"/>
                    <a:gd name="T3" fmla="*/ 260 h 260"/>
                    <a:gd name="T4" fmla="*/ 301 w 594"/>
                    <a:gd name="T5" fmla="*/ 226 h 260"/>
                    <a:gd name="T6" fmla="*/ 0 w 594"/>
                    <a:gd name="T7" fmla="*/ 136 h 260"/>
                    <a:gd name="T8" fmla="*/ 217 w 594"/>
                    <a:gd name="T9" fmla="*/ 45 h 260"/>
                    <a:gd name="T10" fmla="*/ 235 w 594"/>
                    <a:gd name="T11" fmla="*/ 7 h 260"/>
                    <a:gd name="T12" fmla="*/ 490 w 594"/>
                    <a:gd name="T13" fmla="*/ 0 h 260"/>
                    <a:gd name="T14" fmla="*/ 497 w 594"/>
                    <a:gd name="T15" fmla="*/ 0 h 260"/>
                    <a:gd name="T16" fmla="*/ 587 w 594"/>
                    <a:gd name="T17" fmla="*/ 28 h 260"/>
                    <a:gd name="T18" fmla="*/ 588 w 594"/>
                    <a:gd name="T19" fmla="*/ 58 h 260"/>
                    <a:gd name="T20" fmla="*/ 590 w 594"/>
                    <a:gd name="T21" fmla="*/ 102 h 260"/>
                    <a:gd name="T22" fmla="*/ 497 w 594"/>
                    <a:gd name="T23" fmla="*/ 24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260">
                      <a:moveTo>
                        <a:pt x="497" y="249"/>
                      </a:moveTo>
                      <a:cubicBezTo>
                        <a:pt x="315" y="260"/>
                        <a:pt x="315" y="260"/>
                        <a:pt x="315" y="260"/>
                      </a:cubicBezTo>
                      <a:cubicBezTo>
                        <a:pt x="316" y="257"/>
                        <a:pt x="315" y="249"/>
                        <a:pt x="301" y="226"/>
                      </a:cubicBezTo>
                      <a:cubicBezTo>
                        <a:pt x="239" y="125"/>
                        <a:pt x="0" y="136"/>
                        <a:pt x="0" y="136"/>
                      </a:cubicBezTo>
                      <a:cubicBezTo>
                        <a:pt x="33" y="98"/>
                        <a:pt x="217" y="45"/>
                        <a:pt x="217" y="45"/>
                      </a:cubicBezTo>
                      <a:cubicBezTo>
                        <a:pt x="235" y="7"/>
                        <a:pt x="235" y="7"/>
                        <a:pt x="235" y="7"/>
                      </a:cubicBezTo>
                      <a:cubicBezTo>
                        <a:pt x="490" y="0"/>
                        <a:pt x="490" y="0"/>
                        <a:pt x="490" y="0"/>
                      </a:cubicBezTo>
                      <a:cubicBezTo>
                        <a:pt x="497" y="0"/>
                        <a:pt x="497" y="0"/>
                        <a:pt x="497" y="0"/>
                      </a:cubicBezTo>
                      <a:cubicBezTo>
                        <a:pt x="587" y="28"/>
                        <a:pt x="587" y="28"/>
                        <a:pt x="587" y="28"/>
                      </a:cubicBezTo>
                      <a:cubicBezTo>
                        <a:pt x="588" y="58"/>
                        <a:pt x="588" y="58"/>
                        <a:pt x="588" y="58"/>
                      </a:cubicBezTo>
                      <a:cubicBezTo>
                        <a:pt x="590" y="102"/>
                        <a:pt x="590" y="102"/>
                        <a:pt x="590" y="102"/>
                      </a:cubicBezTo>
                      <a:cubicBezTo>
                        <a:pt x="594" y="166"/>
                        <a:pt x="556" y="225"/>
                        <a:pt x="497" y="249"/>
                      </a:cubicBez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grpSp>
          <p:sp>
            <p:nvSpPr>
              <p:cNvPr id="920" name="îṥľïďé">
                <a:extLst>
                  <a:ext uri="{FF2B5EF4-FFF2-40B4-BE49-F238E27FC236}">
                    <a16:creationId xmlns:a16="http://schemas.microsoft.com/office/drawing/2014/main" id="{EBDA42F0-3783-44CE-A51F-815513900533}"/>
                  </a:ext>
                </a:extLst>
              </p:cNvPr>
              <p:cNvSpPr/>
              <p:nvPr/>
            </p:nvSpPr>
            <p:spPr bwMode="auto">
              <a:xfrm>
                <a:off x="7853363" y="2500313"/>
                <a:ext cx="22225" cy="31750"/>
              </a:xfrm>
              <a:custGeom>
                <a:avLst/>
                <a:gdLst>
                  <a:gd name="T0" fmla="*/ 10 w 10"/>
                  <a:gd name="T1" fmla="*/ 8 h 15"/>
                  <a:gd name="T2" fmla="*/ 4 w 10"/>
                  <a:gd name="T3" fmla="*/ 14 h 15"/>
                  <a:gd name="T4" fmla="*/ 0 w 10"/>
                  <a:gd name="T5" fmla="*/ 7 h 15"/>
                  <a:gd name="T6" fmla="*/ 6 w 10"/>
                  <a:gd name="T7" fmla="*/ 0 h 15"/>
                  <a:gd name="T8" fmla="*/ 10 w 10"/>
                  <a:gd name="T9" fmla="*/ 8 h 15"/>
                </a:gdLst>
                <a:ahLst/>
                <a:cxnLst>
                  <a:cxn ang="0">
                    <a:pos x="T0" y="T1"/>
                  </a:cxn>
                  <a:cxn ang="0">
                    <a:pos x="T2" y="T3"/>
                  </a:cxn>
                  <a:cxn ang="0">
                    <a:pos x="T4" y="T5"/>
                  </a:cxn>
                  <a:cxn ang="0">
                    <a:pos x="T6" y="T7"/>
                  </a:cxn>
                  <a:cxn ang="0">
                    <a:pos x="T8" y="T9"/>
                  </a:cxn>
                </a:cxnLst>
                <a:rect l="0" t="0" r="r" b="b"/>
                <a:pathLst>
                  <a:path w="10" h="15">
                    <a:moveTo>
                      <a:pt x="10" y="8"/>
                    </a:moveTo>
                    <a:cubicBezTo>
                      <a:pt x="10" y="12"/>
                      <a:pt x="7" y="15"/>
                      <a:pt x="4" y="14"/>
                    </a:cubicBezTo>
                    <a:cubicBezTo>
                      <a:pt x="2" y="14"/>
                      <a:pt x="0" y="11"/>
                      <a:pt x="0" y="7"/>
                    </a:cubicBezTo>
                    <a:cubicBezTo>
                      <a:pt x="1" y="3"/>
                      <a:pt x="3" y="0"/>
                      <a:pt x="6" y="0"/>
                    </a:cubicBezTo>
                    <a:cubicBezTo>
                      <a:pt x="9" y="0"/>
                      <a:pt x="10" y="4"/>
                      <a:pt x="1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21" name="ïṡļíďe">
                <a:extLst>
                  <a:ext uri="{FF2B5EF4-FFF2-40B4-BE49-F238E27FC236}">
                    <a16:creationId xmlns:a16="http://schemas.microsoft.com/office/drawing/2014/main" id="{1DA23BF6-3B16-48FA-896F-06431C1F362C}"/>
                  </a:ext>
                </a:extLst>
              </p:cNvPr>
              <p:cNvSpPr/>
              <p:nvPr/>
            </p:nvSpPr>
            <p:spPr bwMode="auto">
              <a:xfrm>
                <a:off x="7845425" y="2590800"/>
                <a:ext cx="22225" cy="31750"/>
              </a:xfrm>
              <a:custGeom>
                <a:avLst/>
                <a:gdLst>
                  <a:gd name="T0" fmla="*/ 10 w 10"/>
                  <a:gd name="T1" fmla="*/ 7 h 14"/>
                  <a:gd name="T2" fmla="*/ 4 w 10"/>
                  <a:gd name="T3" fmla="*/ 14 h 14"/>
                  <a:gd name="T4" fmla="*/ 0 w 10"/>
                  <a:gd name="T5" fmla="*/ 6 h 14"/>
                  <a:gd name="T6" fmla="*/ 6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9" y="11"/>
                      <a:pt x="7" y="14"/>
                      <a:pt x="4" y="14"/>
                    </a:cubicBezTo>
                    <a:cubicBezTo>
                      <a:pt x="2" y="14"/>
                      <a:pt x="0" y="10"/>
                      <a:pt x="0" y="6"/>
                    </a:cubicBezTo>
                    <a:cubicBezTo>
                      <a:pt x="1" y="2"/>
                      <a:pt x="3" y="0"/>
                      <a:pt x="6" y="0"/>
                    </a:cubicBezTo>
                    <a:cubicBezTo>
                      <a:pt x="8" y="0"/>
                      <a:pt x="10" y="3"/>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22" name="ïslîḑê">
                <a:extLst>
                  <a:ext uri="{FF2B5EF4-FFF2-40B4-BE49-F238E27FC236}">
                    <a16:creationId xmlns:a16="http://schemas.microsoft.com/office/drawing/2014/main" id="{389FE89C-6C8B-4D9C-9B71-7BC8E1CB6EC6}"/>
                  </a:ext>
                </a:extLst>
              </p:cNvPr>
              <p:cNvSpPr/>
              <p:nvPr/>
            </p:nvSpPr>
            <p:spPr bwMode="auto">
              <a:xfrm>
                <a:off x="7834313" y="2681288"/>
                <a:ext cx="23813" cy="31750"/>
              </a:xfrm>
              <a:custGeom>
                <a:avLst/>
                <a:gdLst>
                  <a:gd name="T0" fmla="*/ 10 w 11"/>
                  <a:gd name="T1" fmla="*/ 8 h 15"/>
                  <a:gd name="T2" fmla="*/ 5 w 11"/>
                  <a:gd name="T3" fmla="*/ 15 h 15"/>
                  <a:gd name="T4" fmla="*/ 1 w 11"/>
                  <a:gd name="T5" fmla="*/ 7 h 15"/>
                  <a:gd name="T6" fmla="*/ 6 w 11"/>
                  <a:gd name="T7" fmla="*/ 0 h 15"/>
                  <a:gd name="T8" fmla="*/ 10 w 11"/>
                  <a:gd name="T9" fmla="*/ 8 h 15"/>
                </a:gdLst>
                <a:ahLst/>
                <a:cxnLst>
                  <a:cxn ang="0">
                    <a:pos x="T0" y="T1"/>
                  </a:cxn>
                  <a:cxn ang="0">
                    <a:pos x="T2" y="T3"/>
                  </a:cxn>
                  <a:cxn ang="0">
                    <a:pos x="T4" y="T5"/>
                  </a:cxn>
                  <a:cxn ang="0">
                    <a:pos x="T6" y="T7"/>
                  </a:cxn>
                  <a:cxn ang="0">
                    <a:pos x="T8" y="T9"/>
                  </a:cxn>
                </a:cxnLst>
                <a:rect l="0" t="0" r="r" b="b"/>
                <a:pathLst>
                  <a:path w="11" h="15">
                    <a:moveTo>
                      <a:pt x="10" y="8"/>
                    </a:moveTo>
                    <a:cubicBezTo>
                      <a:pt x="10" y="12"/>
                      <a:pt x="7" y="15"/>
                      <a:pt x="5" y="15"/>
                    </a:cubicBezTo>
                    <a:cubicBezTo>
                      <a:pt x="2" y="14"/>
                      <a:pt x="0" y="11"/>
                      <a:pt x="1" y="7"/>
                    </a:cubicBezTo>
                    <a:cubicBezTo>
                      <a:pt x="1" y="3"/>
                      <a:pt x="4" y="0"/>
                      <a:pt x="6" y="0"/>
                    </a:cubicBezTo>
                    <a:cubicBezTo>
                      <a:pt x="9" y="1"/>
                      <a:pt x="11" y="4"/>
                      <a:pt x="1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23" name="iṩľíďè">
                <a:extLst>
                  <a:ext uri="{FF2B5EF4-FFF2-40B4-BE49-F238E27FC236}">
                    <a16:creationId xmlns:a16="http://schemas.microsoft.com/office/drawing/2014/main" id="{C9894E0D-BBE4-4ABF-9EB4-3D9EE65D460C}"/>
                  </a:ext>
                </a:extLst>
              </p:cNvPr>
              <p:cNvSpPr/>
              <p:nvPr/>
            </p:nvSpPr>
            <p:spPr bwMode="auto">
              <a:xfrm>
                <a:off x="7729538" y="4729163"/>
                <a:ext cx="6350" cy="4763"/>
              </a:xfrm>
              <a:custGeom>
                <a:avLst/>
                <a:gdLst>
                  <a:gd name="T0" fmla="*/ 0 w 3"/>
                  <a:gd name="T1" fmla="*/ 1 h 2"/>
                  <a:gd name="T2" fmla="*/ 3 w 3"/>
                  <a:gd name="T3" fmla="*/ 0 h 2"/>
                  <a:gd name="T4" fmla="*/ 0 w 3"/>
                  <a:gd name="T5" fmla="*/ 1 h 2"/>
                </a:gdLst>
                <a:ahLst/>
                <a:cxnLst>
                  <a:cxn ang="0">
                    <a:pos x="T0" y="T1"/>
                  </a:cxn>
                  <a:cxn ang="0">
                    <a:pos x="T2" y="T3"/>
                  </a:cxn>
                  <a:cxn ang="0">
                    <a:pos x="T4" y="T5"/>
                  </a:cxn>
                </a:cxnLst>
                <a:rect l="0" t="0" r="r" b="b"/>
                <a:pathLst>
                  <a:path w="3" h="2">
                    <a:moveTo>
                      <a:pt x="0" y="1"/>
                    </a:moveTo>
                    <a:cubicBezTo>
                      <a:pt x="3" y="0"/>
                      <a:pt x="3" y="0"/>
                      <a:pt x="3" y="0"/>
                    </a:cubicBezTo>
                    <a:cubicBezTo>
                      <a:pt x="2" y="2"/>
                      <a:pt x="0" y="1"/>
                      <a:pt x="0" y="1"/>
                    </a:cubicBezTo>
                    <a:close/>
                  </a:path>
                </a:pathLst>
              </a:custGeom>
              <a:solidFill>
                <a:srgbClr val="061D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24" name="ïšḷîďè">
                <a:extLst>
                  <a:ext uri="{FF2B5EF4-FFF2-40B4-BE49-F238E27FC236}">
                    <a16:creationId xmlns:a16="http://schemas.microsoft.com/office/drawing/2014/main" id="{AD320E9C-99F6-48EE-B92C-A8D7D468254C}"/>
                  </a:ext>
                </a:extLst>
              </p:cNvPr>
              <p:cNvSpPr/>
              <p:nvPr/>
            </p:nvSpPr>
            <p:spPr bwMode="auto">
              <a:xfrm>
                <a:off x="7694613" y="2479675"/>
                <a:ext cx="693738" cy="2114550"/>
              </a:xfrm>
              <a:custGeom>
                <a:avLst/>
                <a:gdLst>
                  <a:gd name="T0" fmla="*/ 289 w 318"/>
                  <a:gd name="T1" fmla="*/ 812 h 970"/>
                  <a:gd name="T2" fmla="*/ 196 w 318"/>
                  <a:gd name="T3" fmla="*/ 959 h 970"/>
                  <a:gd name="T4" fmla="*/ 14 w 318"/>
                  <a:gd name="T5" fmla="*/ 970 h 970"/>
                  <a:gd name="T6" fmla="*/ 0 w 318"/>
                  <a:gd name="T7" fmla="*/ 936 h 970"/>
                  <a:gd name="T8" fmla="*/ 123 w 318"/>
                  <a:gd name="T9" fmla="*/ 872 h 970"/>
                  <a:gd name="T10" fmla="*/ 183 w 318"/>
                  <a:gd name="T11" fmla="*/ 764 h 970"/>
                  <a:gd name="T12" fmla="*/ 187 w 318"/>
                  <a:gd name="T13" fmla="*/ 732 h 970"/>
                  <a:gd name="T14" fmla="*/ 189 w 318"/>
                  <a:gd name="T15" fmla="*/ 710 h 970"/>
                  <a:gd name="T16" fmla="*/ 196 w 318"/>
                  <a:gd name="T17" fmla="*/ 631 h 970"/>
                  <a:gd name="T18" fmla="*/ 223 w 318"/>
                  <a:gd name="T19" fmla="*/ 15 h 970"/>
                  <a:gd name="T20" fmla="*/ 226 w 318"/>
                  <a:gd name="T21" fmla="*/ 0 h 970"/>
                  <a:gd name="T22" fmla="*/ 318 w 318"/>
                  <a:gd name="T23" fmla="*/ 254 h 970"/>
                  <a:gd name="T24" fmla="*/ 288 w 318"/>
                  <a:gd name="T25" fmla="*/ 768 h 970"/>
                  <a:gd name="T26" fmla="*/ 287 w 318"/>
                  <a:gd name="T27" fmla="*/ 768 h 970"/>
                  <a:gd name="T28" fmla="*/ 289 w 318"/>
                  <a:gd name="T29" fmla="*/ 81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8" h="970">
                    <a:moveTo>
                      <a:pt x="289" y="812"/>
                    </a:moveTo>
                    <a:cubicBezTo>
                      <a:pt x="293" y="876"/>
                      <a:pt x="255" y="935"/>
                      <a:pt x="196" y="959"/>
                    </a:cubicBezTo>
                    <a:cubicBezTo>
                      <a:pt x="14" y="970"/>
                      <a:pt x="14" y="970"/>
                      <a:pt x="14" y="970"/>
                    </a:cubicBezTo>
                    <a:cubicBezTo>
                      <a:pt x="15" y="967"/>
                      <a:pt x="14" y="960"/>
                      <a:pt x="0" y="936"/>
                    </a:cubicBezTo>
                    <a:cubicBezTo>
                      <a:pt x="33" y="923"/>
                      <a:pt x="85" y="900"/>
                      <a:pt x="123" y="872"/>
                    </a:cubicBezTo>
                    <a:cubicBezTo>
                      <a:pt x="159" y="845"/>
                      <a:pt x="174" y="813"/>
                      <a:pt x="183" y="764"/>
                    </a:cubicBezTo>
                    <a:cubicBezTo>
                      <a:pt x="184" y="754"/>
                      <a:pt x="186" y="743"/>
                      <a:pt x="187" y="732"/>
                    </a:cubicBezTo>
                    <a:cubicBezTo>
                      <a:pt x="188" y="725"/>
                      <a:pt x="189" y="717"/>
                      <a:pt x="189" y="710"/>
                    </a:cubicBezTo>
                    <a:cubicBezTo>
                      <a:pt x="191" y="686"/>
                      <a:pt x="194" y="660"/>
                      <a:pt x="196" y="631"/>
                    </a:cubicBezTo>
                    <a:cubicBezTo>
                      <a:pt x="208" y="497"/>
                      <a:pt x="221" y="30"/>
                      <a:pt x="223" y="15"/>
                    </a:cubicBezTo>
                    <a:cubicBezTo>
                      <a:pt x="224" y="9"/>
                      <a:pt x="225" y="4"/>
                      <a:pt x="226" y="0"/>
                    </a:cubicBezTo>
                    <a:cubicBezTo>
                      <a:pt x="285" y="40"/>
                      <a:pt x="315" y="138"/>
                      <a:pt x="318" y="254"/>
                    </a:cubicBezTo>
                    <a:cubicBezTo>
                      <a:pt x="288" y="768"/>
                      <a:pt x="288" y="768"/>
                      <a:pt x="288" y="768"/>
                    </a:cubicBezTo>
                    <a:cubicBezTo>
                      <a:pt x="287" y="768"/>
                      <a:pt x="287" y="768"/>
                      <a:pt x="287" y="768"/>
                    </a:cubicBezTo>
                    <a:lnTo>
                      <a:pt x="289" y="812"/>
                    </a:lnTo>
                    <a:close/>
                  </a:path>
                </a:pathLst>
              </a:custGeom>
              <a:solidFill>
                <a:srgbClr val="0711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25" name="ï$ļíḍè">
                <a:extLst>
                  <a:ext uri="{FF2B5EF4-FFF2-40B4-BE49-F238E27FC236}">
                    <a16:creationId xmlns:a16="http://schemas.microsoft.com/office/drawing/2014/main" id="{E3AA0429-47C1-4114-B590-B640ADBD78DB}"/>
                  </a:ext>
                </a:extLst>
              </p:cNvPr>
              <p:cNvSpPr/>
              <p:nvPr/>
            </p:nvSpPr>
            <p:spPr bwMode="auto">
              <a:xfrm>
                <a:off x="7104063" y="3500438"/>
                <a:ext cx="222250" cy="77788"/>
              </a:xfrm>
              <a:custGeom>
                <a:avLst/>
                <a:gdLst>
                  <a:gd name="T0" fmla="*/ 89 w 102"/>
                  <a:gd name="T1" fmla="*/ 35 h 36"/>
                  <a:gd name="T2" fmla="*/ 9 w 102"/>
                  <a:gd name="T3" fmla="*/ 22 h 36"/>
                  <a:gd name="T4" fmla="*/ 1 w 102"/>
                  <a:gd name="T5" fmla="*/ 10 h 36"/>
                  <a:gd name="T6" fmla="*/ 13 w 102"/>
                  <a:gd name="T7" fmla="*/ 1 h 36"/>
                  <a:gd name="T8" fmla="*/ 92 w 102"/>
                  <a:gd name="T9" fmla="*/ 14 h 36"/>
                  <a:gd name="T10" fmla="*/ 101 w 102"/>
                  <a:gd name="T11" fmla="*/ 26 h 36"/>
                  <a:gd name="T12" fmla="*/ 89 w 102"/>
                  <a:gd name="T13" fmla="*/ 35 h 36"/>
                </a:gdLst>
                <a:ahLst/>
                <a:cxnLst>
                  <a:cxn ang="0">
                    <a:pos x="T0" y="T1"/>
                  </a:cxn>
                  <a:cxn ang="0">
                    <a:pos x="T2" y="T3"/>
                  </a:cxn>
                  <a:cxn ang="0">
                    <a:pos x="T4" y="T5"/>
                  </a:cxn>
                  <a:cxn ang="0">
                    <a:pos x="T6" y="T7"/>
                  </a:cxn>
                  <a:cxn ang="0">
                    <a:pos x="T8" y="T9"/>
                  </a:cxn>
                  <a:cxn ang="0">
                    <a:pos x="T10" y="T11"/>
                  </a:cxn>
                  <a:cxn ang="0">
                    <a:pos x="T12" y="T13"/>
                  </a:cxn>
                </a:cxnLst>
                <a:rect l="0" t="0" r="r" b="b"/>
                <a:pathLst>
                  <a:path w="102" h="36">
                    <a:moveTo>
                      <a:pt x="89" y="35"/>
                    </a:moveTo>
                    <a:cubicBezTo>
                      <a:pt x="9" y="22"/>
                      <a:pt x="9" y="22"/>
                      <a:pt x="9" y="22"/>
                    </a:cubicBezTo>
                    <a:cubicBezTo>
                      <a:pt x="4" y="21"/>
                      <a:pt x="0" y="16"/>
                      <a:pt x="1" y="10"/>
                    </a:cubicBezTo>
                    <a:cubicBezTo>
                      <a:pt x="2" y="4"/>
                      <a:pt x="7" y="0"/>
                      <a:pt x="13" y="1"/>
                    </a:cubicBezTo>
                    <a:cubicBezTo>
                      <a:pt x="92" y="14"/>
                      <a:pt x="92" y="14"/>
                      <a:pt x="92" y="14"/>
                    </a:cubicBezTo>
                    <a:cubicBezTo>
                      <a:pt x="98" y="15"/>
                      <a:pt x="102" y="20"/>
                      <a:pt x="101" y="26"/>
                    </a:cubicBezTo>
                    <a:cubicBezTo>
                      <a:pt x="100" y="32"/>
                      <a:pt x="94" y="36"/>
                      <a:pt x="89" y="35"/>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26" name="iś1íḍè">
                <a:extLst>
                  <a:ext uri="{FF2B5EF4-FFF2-40B4-BE49-F238E27FC236}">
                    <a16:creationId xmlns:a16="http://schemas.microsoft.com/office/drawing/2014/main" id="{EED196C3-6BDC-4641-AFF8-15024E0D37A3}"/>
                  </a:ext>
                </a:extLst>
              </p:cNvPr>
              <p:cNvSpPr/>
              <p:nvPr/>
            </p:nvSpPr>
            <p:spPr bwMode="auto">
              <a:xfrm>
                <a:off x="7081838" y="3552825"/>
                <a:ext cx="187325" cy="71438"/>
              </a:xfrm>
              <a:custGeom>
                <a:avLst/>
                <a:gdLst>
                  <a:gd name="T0" fmla="*/ 73 w 86"/>
                  <a:gd name="T1" fmla="*/ 32 h 33"/>
                  <a:gd name="T2" fmla="*/ 10 w 86"/>
                  <a:gd name="T3" fmla="*/ 22 h 33"/>
                  <a:gd name="T4" fmla="*/ 1 w 86"/>
                  <a:gd name="T5" fmla="*/ 10 h 33"/>
                  <a:gd name="T6" fmla="*/ 13 w 86"/>
                  <a:gd name="T7" fmla="*/ 1 h 33"/>
                  <a:gd name="T8" fmla="*/ 77 w 86"/>
                  <a:gd name="T9" fmla="*/ 11 h 33"/>
                  <a:gd name="T10" fmla="*/ 86 w 86"/>
                  <a:gd name="T11" fmla="*/ 23 h 33"/>
                  <a:gd name="T12" fmla="*/ 73 w 86"/>
                  <a:gd name="T13" fmla="*/ 32 h 33"/>
                </a:gdLst>
                <a:ahLst/>
                <a:cxnLst>
                  <a:cxn ang="0">
                    <a:pos x="T0" y="T1"/>
                  </a:cxn>
                  <a:cxn ang="0">
                    <a:pos x="T2" y="T3"/>
                  </a:cxn>
                  <a:cxn ang="0">
                    <a:pos x="T4" y="T5"/>
                  </a:cxn>
                  <a:cxn ang="0">
                    <a:pos x="T6" y="T7"/>
                  </a:cxn>
                  <a:cxn ang="0">
                    <a:pos x="T8" y="T9"/>
                  </a:cxn>
                  <a:cxn ang="0">
                    <a:pos x="T10" y="T11"/>
                  </a:cxn>
                  <a:cxn ang="0">
                    <a:pos x="T12" y="T13"/>
                  </a:cxn>
                </a:cxnLst>
                <a:rect l="0" t="0" r="r" b="b"/>
                <a:pathLst>
                  <a:path w="86" h="33">
                    <a:moveTo>
                      <a:pt x="73" y="32"/>
                    </a:moveTo>
                    <a:cubicBezTo>
                      <a:pt x="10" y="22"/>
                      <a:pt x="10" y="22"/>
                      <a:pt x="10" y="22"/>
                    </a:cubicBezTo>
                    <a:cubicBezTo>
                      <a:pt x="4" y="21"/>
                      <a:pt x="0" y="15"/>
                      <a:pt x="1" y="10"/>
                    </a:cubicBezTo>
                    <a:cubicBezTo>
                      <a:pt x="2" y="4"/>
                      <a:pt x="7" y="0"/>
                      <a:pt x="13" y="1"/>
                    </a:cubicBezTo>
                    <a:cubicBezTo>
                      <a:pt x="77" y="11"/>
                      <a:pt x="77" y="11"/>
                      <a:pt x="77" y="11"/>
                    </a:cubicBezTo>
                    <a:cubicBezTo>
                      <a:pt x="83" y="12"/>
                      <a:pt x="86" y="17"/>
                      <a:pt x="86" y="23"/>
                    </a:cubicBezTo>
                    <a:cubicBezTo>
                      <a:pt x="85" y="29"/>
                      <a:pt x="79" y="33"/>
                      <a:pt x="73" y="32"/>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27" name="îṧľíḍe">
                <a:extLst>
                  <a:ext uri="{FF2B5EF4-FFF2-40B4-BE49-F238E27FC236}">
                    <a16:creationId xmlns:a16="http://schemas.microsoft.com/office/drawing/2014/main" id="{19CE28A0-36AD-4E1B-AA5A-613B80BF42FA}"/>
                  </a:ext>
                </a:extLst>
              </p:cNvPr>
              <p:cNvSpPr/>
              <p:nvPr/>
            </p:nvSpPr>
            <p:spPr bwMode="auto">
              <a:xfrm>
                <a:off x="7088188" y="3608388"/>
                <a:ext cx="214313" cy="77788"/>
              </a:xfrm>
              <a:custGeom>
                <a:avLst/>
                <a:gdLst>
                  <a:gd name="T0" fmla="*/ 85 w 98"/>
                  <a:gd name="T1" fmla="*/ 34 h 35"/>
                  <a:gd name="T2" fmla="*/ 10 w 98"/>
                  <a:gd name="T3" fmla="*/ 22 h 35"/>
                  <a:gd name="T4" fmla="*/ 1 w 98"/>
                  <a:gd name="T5" fmla="*/ 10 h 35"/>
                  <a:gd name="T6" fmla="*/ 13 w 98"/>
                  <a:gd name="T7" fmla="*/ 1 h 35"/>
                  <a:gd name="T8" fmla="*/ 88 w 98"/>
                  <a:gd name="T9" fmla="*/ 13 h 35"/>
                  <a:gd name="T10" fmla="*/ 97 w 98"/>
                  <a:gd name="T11" fmla="*/ 25 h 35"/>
                  <a:gd name="T12" fmla="*/ 85 w 98"/>
                  <a:gd name="T13" fmla="*/ 34 h 35"/>
                </a:gdLst>
                <a:ahLst/>
                <a:cxnLst>
                  <a:cxn ang="0">
                    <a:pos x="T0" y="T1"/>
                  </a:cxn>
                  <a:cxn ang="0">
                    <a:pos x="T2" y="T3"/>
                  </a:cxn>
                  <a:cxn ang="0">
                    <a:pos x="T4" y="T5"/>
                  </a:cxn>
                  <a:cxn ang="0">
                    <a:pos x="T6" y="T7"/>
                  </a:cxn>
                  <a:cxn ang="0">
                    <a:pos x="T8" y="T9"/>
                  </a:cxn>
                  <a:cxn ang="0">
                    <a:pos x="T10" y="T11"/>
                  </a:cxn>
                  <a:cxn ang="0">
                    <a:pos x="T12" y="T13"/>
                  </a:cxn>
                </a:cxnLst>
                <a:rect l="0" t="0" r="r" b="b"/>
                <a:pathLst>
                  <a:path w="98" h="35">
                    <a:moveTo>
                      <a:pt x="85" y="34"/>
                    </a:moveTo>
                    <a:cubicBezTo>
                      <a:pt x="10" y="22"/>
                      <a:pt x="10" y="22"/>
                      <a:pt x="10" y="22"/>
                    </a:cubicBezTo>
                    <a:cubicBezTo>
                      <a:pt x="4" y="21"/>
                      <a:pt x="0" y="15"/>
                      <a:pt x="1" y="10"/>
                    </a:cubicBezTo>
                    <a:cubicBezTo>
                      <a:pt x="2" y="4"/>
                      <a:pt x="7" y="0"/>
                      <a:pt x="13" y="1"/>
                    </a:cubicBezTo>
                    <a:cubicBezTo>
                      <a:pt x="88" y="13"/>
                      <a:pt x="88" y="13"/>
                      <a:pt x="88" y="13"/>
                    </a:cubicBezTo>
                    <a:cubicBezTo>
                      <a:pt x="94" y="14"/>
                      <a:pt x="98" y="19"/>
                      <a:pt x="97" y="25"/>
                    </a:cubicBezTo>
                    <a:cubicBezTo>
                      <a:pt x="96" y="31"/>
                      <a:pt x="91" y="35"/>
                      <a:pt x="85" y="34"/>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28" name="îṩḷïḋe">
                <a:extLst>
                  <a:ext uri="{FF2B5EF4-FFF2-40B4-BE49-F238E27FC236}">
                    <a16:creationId xmlns:a16="http://schemas.microsoft.com/office/drawing/2014/main" id="{B2ECDC26-782F-49CC-A0C6-84DD37332139}"/>
                  </a:ext>
                </a:extLst>
              </p:cNvPr>
              <p:cNvSpPr/>
              <p:nvPr/>
            </p:nvSpPr>
            <p:spPr bwMode="auto">
              <a:xfrm>
                <a:off x="7221538" y="3525838"/>
                <a:ext cx="228600" cy="209550"/>
              </a:xfrm>
              <a:custGeom>
                <a:avLst/>
                <a:gdLst>
                  <a:gd name="T0" fmla="*/ 0 w 105"/>
                  <a:gd name="T1" fmla="*/ 2 h 96"/>
                  <a:gd name="T2" fmla="*/ 25 w 105"/>
                  <a:gd name="T3" fmla="*/ 0 h 96"/>
                  <a:gd name="T4" fmla="*/ 77 w 105"/>
                  <a:gd name="T5" fmla="*/ 15 h 96"/>
                  <a:gd name="T6" fmla="*/ 105 w 105"/>
                  <a:gd name="T7" fmla="*/ 29 h 96"/>
                  <a:gd name="T8" fmla="*/ 83 w 105"/>
                  <a:gd name="T9" fmla="*/ 85 h 96"/>
                  <a:gd name="T10" fmla="*/ 4 w 105"/>
                  <a:gd name="T11" fmla="*/ 66 h 96"/>
                  <a:gd name="T12" fmla="*/ 0 w 105"/>
                  <a:gd name="T13" fmla="*/ 2 h 96"/>
                </a:gdLst>
                <a:ahLst/>
                <a:cxnLst>
                  <a:cxn ang="0">
                    <a:pos x="T0" y="T1"/>
                  </a:cxn>
                  <a:cxn ang="0">
                    <a:pos x="T2" y="T3"/>
                  </a:cxn>
                  <a:cxn ang="0">
                    <a:pos x="T4" y="T5"/>
                  </a:cxn>
                  <a:cxn ang="0">
                    <a:pos x="T6" y="T7"/>
                  </a:cxn>
                  <a:cxn ang="0">
                    <a:pos x="T8" y="T9"/>
                  </a:cxn>
                  <a:cxn ang="0">
                    <a:pos x="T10" y="T11"/>
                  </a:cxn>
                  <a:cxn ang="0">
                    <a:pos x="T12" y="T13"/>
                  </a:cxn>
                </a:cxnLst>
                <a:rect l="0" t="0" r="r" b="b"/>
                <a:pathLst>
                  <a:path w="105" h="96">
                    <a:moveTo>
                      <a:pt x="0" y="2"/>
                    </a:moveTo>
                    <a:cubicBezTo>
                      <a:pt x="1" y="2"/>
                      <a:pt x="15" y="0"/>
                      <a:pt x="25" y="0"/>
                    </a:cubicBezTo>
                    <a:cubicBezTo>
                      <a:pt x="44" y="0"/>
                      <a:pt x="60" y="7"/>
                      <a:pt x="77" y="15"/>
                    </a:cubicBezTo>
                    <a:cubicBezTo>
                      <a:pt x="105" y="29"/>
                      <a:pt x="105" y="29"/>
                      <a:pt x="105" y="29"/>
                    </a:cubicBezTo>
                    <a:cubicBezTo>
                      <a:pt x="105" y="29"/>
                      <a:pt x="86" y="85"/>
                      <a:pt x="83" y="85"/>
                    </a:cubicBezTo>
                    <a:cubicBezTo>
                      <a:pt x="26" y="96"/>
                      <a:pt x="4" y="66"/>
                      <a:pt x="4" y="66"/>
                    </a:cubicBezTo>
                    <a:lnTo>
                      <a:pt x="0" y="2"/>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29" name="îSļiďe">
                <a:extLst>
                  <a:ext uri="{FF2B5EF4-FFF2-40B4-BE49-F238E27FC236}">
                    <a16:creationId xmlns:a16="http://schemas.microsoft.com/office/drawing/2014/main" id="{4A9EA728-43D2-4CF3-B314-D71F27FDC9D3}"/>
                  </a:ext>
                </a:extLst>
              </p:cNvPr>
              <p:cNvSpPr/>
              <p:nvPr/>
            </p:nvSpPr>
            <p:spPr bwMode="auto">
              <a:xfrm>
                <a:off x="7380288" y="2722563"/>
                <a:ext cx="930275" cy="1008063"/>
              </a:xfrm>
              <a:custGeom>
                <a:avLst/>
                <a:gdLst>
                  <a:gd name="T0" fmla="*/ 426 w 426"/>
                  <a:gd name="T1" fmla="*/ 109 h 463"/>
                  <a:gd name="T2" fmla="*/ 376 w 426"/>
                  <a:gd name="T3" fmla="*/ 290 h 463"/>
                  <a:gd name="T4" fmla="*/ 353 w 426"/>
                  <a:gd name="T5" fmla="*/ 351 h 463"/>
                  <a:gd name="T6" fmla="*/ 347 w 426"/>
                  <a:gd name="T7" fmla="*/ 366 h 463"/>
                  <a:gd name="T8" fmla="*/ 205 w 426"/>
                  <a:gd name="T9" fmla="*/ 463 h 463"/>
                  <a:gd name="T10" fmla="*/ 0 w 426"/>
                  <a:gd name="T11" fmla="*/ 454 h 463"/>
                  <a:gd name="T12" fmla="*/ 3 w 426"/>
                  <a:gd name="T13" fmla="*/ 383 h 463"/>
                  <a:gd name="T14" fmla="*/ 212 w 426"/>
                  <a:gd name="T15" fmla="*/ 376 h 463"/>
                  <a:gd name="T16" fmla="*/ 275 w 426"/>
                  <a:gd name="T17" fmla="*/ 318 h 463"/>
                  <a:gd name="T18" fmla="*/ 278 w 426"/>
                  <a:gd name="T19" fmla="*/ 312 h 463"/>
                  <a:gd name="T20" fmla="*/ 295 w 426"/>
                  <a:gd name="T21" fmla="*/ 268 h 463"/>
                  <a:gd name="T22" fmla="*/ 368 w 426"/>
                  <a:gd name="T23" fmla="*/ 0 h 463"/>
                  <a:gd name="T24" fmla="*/ 426 w 426"/>
                  <a:gd name="T25" fmla="*/ 109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6" h="463">
                    <a:moveTo>
                      <a:pt x="426" y="109"/>
                    </a:moveTo>
                    <a:cubicBezTo>
                      <a:pt x="426" y="109"/>
                      <a:pt x="402" y="208"/>
                      <a:pt x="376" y="290"/>
                    </a:cubicBezTo>
                    <a:cubicBezTo>
                      <a:pt x="368" y="312"/>
                      <a:pt x="361" y="334"/>
                      <a:pt x="353" y="351"/>
                    </a:cubicBezTo>
                    <a:cubicBezTo>
                      <a:pt x="351" y="356"/>
                      <a:pt x="349" y="361"/>
                      <a:pt x="347" y="366"/>
                    </a:cubicBezTo>
                    <a:cubicBezTo>
                      <a:pt x="318" y="426"/>
                      <a:pt x="274" y="463"/>
                      <a:pt x="205" y="463"/>
                    </a:cubicBezTo>
                    <a:cubicBezTo>
                      <a:pt x="204" y="463"/>
                      <a:pt x="0" y="454"/>
                      <a:pt x="0" y="454"/>
                    </a:cubicBezTo>
                    <a:cubicBezTo>
                      <a:pt x="3" y="383"/>
                      <a:pt x="3" y="383"/>
                      <a:pt x="3" y="383"/>
                    </a:cubicBezTo>
                    <a:cubicBezTo>
                      <a:pt x="212" y="376"/>
                      <a:pt x="212" y="376"/>
                      <a:pt x="212" y="376"/>
                    </a:cubicBezTo>
                    <a:cubicBezTo>
                      <a:pt x="235" y="376"/>
                      <a:pt x="264" y="341"/>
                      <a:pt x="275" y="318"/>
                    </a:cubicBezTo>
                    <a:cubicBezTo>
                      <a:pt x="276" y="316"/>
                      <a:pt x="277" y="314"/>
                      <a:pt x="278" y="312"/>
                    </a:cubicBezTo>
                    <a:cubicBezTo>
                      <a:pt x="283" y="300"/>
                      <a:pt x="289" y="285"/>
                      <a:pt x="295" y="268"/>
                    </a:cubicBezTo>
                    <a:cubicBezTo>
                      <a:pt x="329" y="165"/>
                      <a:pt x="368" y="0"/>
                      <a:pt x="368" y="0"/>
                    </a:cubicBezTo>
                    <a:lnTo>
                      <a:pt x="426" y="109"/>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30" name="îṡľiḑê">
                <a:extLst>
                  <a:ext uri="{FF2B5EF4-FFF2-40B4-BE49-F238E27FC236}">
                    <a16:creationId xmlns:a16="http://schemas.microsoft.com/office/drawing/2014/main" id="{B9388B3C-D13E-44A6-962E-DA36EC1CB442}"/>
                  </a:ext>
                </a:extLst>
              </p:cNvPr>
              <p:cNvSpPr/>
              <p:nvPr/>
            </p:nvSpPr>
            <p:spPr bwMode="auto">
              <a:xfrm>
                <a:off x="7980363" y="3306763"/>
                <a:ext cx="220663" cy="212725"/>
              </a:xfrm>
              <a:custGeom>
                <a:avLst/>
                <a:gdLst>
                  <a:gd name="T0" fmla="*/ 20 w 101"/>
                  <a:gd name="T1" fmla="*/ 0 h 98"/>
                  <a:gd name="T2" fmla="*/ 101 w 101"/>
                  <a:gd name="T3" fmla="*/ 22 h 98"/>
                  <a:gd name="T4" fmla="*/ 78 w 101"/>
                  <a:gd name="T5" fmla="*/ 83 h 98"/>
                  <a:gd name="T6" fmla="*/ 72 w 101"/>
                  <a:gd name="T7" fmla="*/ 98 h 98"/>
                  <a:gd name="T8" fmla="*/ 0 w 101"/>
                  <a:gd name="T9" fmla="*/ 50 h 98"/>
                  <a:gd name="T10" fmla="*/ 20 w 101"/>
                  <a:gd name="T11" fmla="*/ 0 h 98"/>
                </a:gdLst>
                <a:ahLst/>
                <a:cxnLst>
                  <a:cxn ang="0">
                    <a:pos x="T0" y="T1"/>
                  </a:cxn>
                  <a:cxn ang="0">
                    <a:pos x="T2" y="T3"/>
                  </a:cxn>
                  <a:cxn ang="0">
                    <a:pos x="T4" y="T5"/>
                  </a:cxn>
                  <a:cxn ang="0">
                    <a:pos x="T6" y="T7"/>
                  </a:cxn>
                  <a:cxn ang="0">
                    <a:pos x="T8" y="T9"/>
                  </a:cxn>
                  <a:cxn ang="0">
                    <a:pos x="T10" y="T11"/>
                  </a:cxn>
                </a:cxnLst>
                <a:rect l="0" t="0" r="r" b="b"/>
                <a:pathLst>
                  <a:path w="101" h="98">
                    <a:moveTo>
                      <a:pt x="20" y="0"/>
                    </a:moveTo>
                    <a:cubicBezTo>
                      <a:pt x="101" y="22"/>
                      <a:pt x="101" y="22"/>
                      <a:pt x="101" y="22"/>
                    </a:cubicBezTo>
                    <a:cubicBezTo>
                      <a:pt x="93" y="44"/>
                      <a:pt x="86" y="66"/>
                      <a:pt x="78" y="83"/>
                    </a:cubicBezTo>
                    <a:cubicBezTo>
                      <a:pt x="76" y="88"/>
                      <a:pt x="74" y="93"/>
                      <a:pt x="72" y="98"/>
                    </a:cubicBezTo>
                    <a:cubicBezTo>
                      <a:pt x="0" y="50"/>
                      <a:pt x="0" y="50"/>
                      <a:pt x="0" y="50"/>
                    </a:cubicBezTo>
                    <a:lnTo>
                      <a:pt x="20" y="0"/>
                    </a:ln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31" name="îŝḷiḑè">
                <a:extLst>
                  <a:ext uri="{FF2B5EF4-FFF2-40B4-BE49-F238E27FC236}">
                    <a16:creationId xmlns:a16="http://schemas.microsoft.com/office/drawing/2014/main" id="{5819ED63-0547-433A-BF45-4C5727B919BF}"/>
                  </a:ext>
                </a:extLst>
              </p:cNvPr>
              <p:cNvSpPr/>
              <p:nvPr/>
            </p:nvSpPr>
            <p:spPr bwMode="auto">
              <a:xfrm>
                <a:off x="7983538" y="2624138"/>
                <a:ext cx="344488" cy="788988"/>
              </a:xfrm>
              <a:custGeom>
                <a:avLst/>
                <a:gdLst>
                  <a:gd name="T0" fmla="*/ 158 w 158"/>
                  <a:gd name="T1" fmla="*/ 117 h 362"/>
                  <a:gd name="T2" fmla="*/ 155 w 158"/>
                  <a:gd name="T3" fmla="*/ 146 h 362"/>
                  <a:gd name="T4" fmla="*/ 110 w 158"/>
                  <a:gd name="T5" fmla="*/ 362 h 362"/>
                  <a:gd name="T6" fmla="*/ 82 w 158"/>
                  <a:gd name="T7" fmla="*/ 355 h 362"/>
                  <a:gd name="T8" fmla="*/ 0 w 158"/>
                  <a:gd name="T9" fmla="*/ 334 h 362"/>
                  <a:gd name="T10" fmla="*/ 78 w 158"/>
                  <a:gd name="T11" fmla="*/ 15 h 362"/>
                  <a:gd name="T12" fmla="*/ 101 w 158"/>
                  <a:gd name="T13" fmla="*/ 3 h 362"/>
                  <a:gd name="T14" fmla="*/ 107 w 158"/>
                  <a:gd name="T15" fmla="*/ 6 h 362"/>
                  <a:gd name="T16" fmla="*/ 158 w 158"/>
                  <a:gd name="T17" fmla="*/ 11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362">
                    <a:moveTo>
                      <a:pt x="158" y="117"/>
                    </a:moveTo>
                    <a:cubicBezTo>
                      <a:pt x="158" y="126"/>
                      <a:pt x="157" y="136"/>
                      <a:pt x="155" y="146"/>
                    </a:cubicBezTo>
                    <a:cubicBezTo>
                      <a:pt x="110" y="362"/>
                      <a:pt x="110" y="362"/>
                      <a:pt x="110" y="362"/>
                    </a:cubicBezTo>
                    <a:cubicBezTo>
                      <a:pt x="82" y="355"/>
                      <a:pt x="82" y="355"/>
                      <a:pt x="82" y="355"/>
                    </a:cubicBezTo>
                    <a:cubicBezTo>
                      <a:pt x="0" y="334"/>
                      <a:pt x="0" y="334"/>
                      <a:pt x="0" y="334"/>
                    </a:cubicBezTo>
                    <a:cubicBezTo>
                      <a:pt x="78" y="15"/>
                      <a:pt x="78" y="15"/>
                      <a:pt x="78" y="15"/>
                    </a:cubicBezTo>
                    <a:cubicBezTo>
                      <a:pt x="81" y="5"/>
                      <a:pt x="92" y="0"/>
                      <a:pt x="101" y="3"/>
                    </a:cubicBezTo>
                    <a:cubicBezTo>
                      <a:pt x="103" y="3"/>
                      <a:pt x="105" y="5"/>
                      <a:pt x="107" y="6"/>
                    </a:cubicBezTo>
                    <a:cubicBezTo>
                      <a:pt x="140" y="34"/>
                      <a:pt x="158" y="75"/>
                      <a:pt x="158" y="117"/>
                    </a:cubicBezTo>
                    <a:close/>
                  </a:path>
                </a:pathLst>
              </a:custGeom>
              <a:solidFill>
                <a:srgbClr val="578D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32" name="ïṣ1ïďe">
                <a:extLst>
                  <a:ext uri="{FF2B5EF4-FFF2-40B4-BE49-F238E27FC236}">
                    <a16:creationId xmlns:a16="http://schemas.microsoft.com/office/drawing/2014/main" id="{2F20E5D6-6A13-48DD-B653-C4A75B69B741}"/>
                  </a:ext>
                </a:extLst>
              </p:cNvPr>
              <p:cNvSpPr/>
              <p:nvPr/>
            </p:nvSpPr>
            <p:spPr bwMode="auto">
              <a:xfrm>
                <a:off x="7967663" y="3313113"/>
                <a:ext cx="274638" cy="128588"/>
              </a:xfrm>
              <a:custGeom>
                <a:avLst/>
                <a:gdLst>
                  <a:gd name="T0" fmla="*/ 19 w 126"/>
                  <a:gd name="T1" fmla="*/ 2 h 59"/>
                  <a:gd name="T2" fmla="*/ 114 w 126"/>
                  <a:gd name="T3" fmla="*/ 29 h 59"/>
                  <a:gd name="T4" fmla="*/ 124 w 126"/>
                  <a:gd name="T5" fmla="*/ 47 h 59"/>
                  <a:gd name="T6" fmla="*/ 106 w 126"/>
                  <a:gd name="T7" fmla="*/ 57 h 59"/>
                  <a:gd name="T8" fmla="*/ 11 w 126"/>
                  <a:gd name="T9" fmla="*/ 29 h 59"/>
                  <a:gd name="T10" fmla="*/ 1 w 126"/>
                  <a:gd name="T11" fmla="*/ 13 h 59"/>
                  <a:gd name="T12" fmla="*/ 19 w 126"/>
                  <a:gd name="T13" fmla="*/ 2 h 59"/>
                </a:gdLst>
                <a:ahLst/>
                <a:cxnLst>
                  <a:cxn ang="0">
                    <a:pos x="T0" y="T1"/>
                  </a:cxn>
                  <a:cxn ang="0">
                    <a:pos x="T2" y="T3"/>
                  </a:cxn>
                  <a:cxn ang="0">
                    <a:pos x="T4" y="T5"/>
                  </a:cxn>
                  <a:cxn ang="0">
                    <a:pos x="T6" y="T7"/>
                  </a:cxn>
                  <a:cxn ang="0">
                    <a:pos x="T8" y="T9"/>
                  </a:cxn>
                  <a:cxn ang="0">
                    <a:pos x="T10" y="T11"/>
                  </a:cxn>
                  <a:cxn ang="0">
                    <a:pos x="T12" y="T13"/>
                  </a:cxn>
                </a:cxnLst>
                <a:rect l="0" t="0" r="r" b="b"/>
                <a:pathLst>
                  <a:path w="126" h="59">
                    <a:moveTo>
                      <a:pt x="19" y="2"/>
                    </a:moveTo>
                    <a:cubicBezTo>
                      <a:pt x="114" y="29"/>
                      <a:pt x="114" y="29"/>
                      <a:pt x="114" y="29"/>
                    </a:cubicBezTo>
                    <a:cubicBezTo>
                      <a:pt x="121" y="32"/>
                      <a:pt x="126" y="39"/>
                      <a:pt x="124" y="47"/>
                    </a:cubicBezTo>
                    <a:cubicBezTo>
                      <a:pt x="122" y="55"/>
                      <a:pt x="114" y="59"/>
                      <a:pt x="106" y="57"/>
                    </a:cubicBezTo>
                    <a:cubicBezTo>
                      <a:pt x="11" y="29"/>
                      <a:pt x="11" y="29"/>
                      <a:pt x="11" y="29"/>
                    </a:cubicBezTo>
                    <a:cubicBezTo>
                      <a:pt x="4" y="27"/>
                      <a:pt x="0" y="20"/>
                      <a:pt x="1" y="13"/>
                    </a:cubicBezTo>
                    <a:cubicBezTo>
                      <a:pt x="3" y="5"/>
                      <a:pt x="11" y="0"/>
                      <a:pt x="19"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33" name="ïṥľîdè">
                <a:extLst>
                  <a:ext uri="{FF2B5EF4-FFF2-40B4-BE49-F238E27FC236}">
                    <a16:creationId xmlns:a16="http://schemas.microsoft.com/office/drawing/2014/main" id="{4C429D36-787D-406D-B51E-F24703C5B7C1}"/>
                  </a:ext>
                </a:extLst>
              </p:cNvPr>
              <p:cNvSpPr/>
              <p:nvPr/>
            </p:nvSpPr>
            <p:spPr bwMode="auto">
              <a:xfrm>
                <a:off x="3938588" y="2365375"/>
                <a:ext cx="511175" cy="1987550"/>
              </a:xfrm>
              <a:custGeom>
                <a:avLst/>
                <a:gdLst>
                  <a:gd name="T0" fmla="*/ 234 w 234"/>
                  <a:gd name="T1" fmla="*/ 1 h 912"/>
                  <a:gd name="T2" fmla="*/ 171 w 234"/>
                  <a:gd name="T3" fmla="*/ 876 h 912"/>
                  <a:gd name="T4" fmla="*/ 145 w 234"/>
                  <a:gd name="T5" fmla="*/ 884 h 912"/>
                  <a:gd name="T6" fmla="*/ 145 w 234"/>
                  <a:gd name="T7" fmla="*/ 884 h 912"/>
                  <a:gd name="T8" fmla="*/ 5 w 234"/>
                  <a:gd name="T9" fmla="*/ 898 h 912"/>
                  <a:gd name="T10" fmla="*/ 0 w 234"/>
                  <a:gd name="T11" fmla="*/ 896 h 912"/>
                  <a:gd name="T12" fmla="*/ 43 w 234"/>
                  <a:gd name="T13" fmla="*/ 345 h 912"/>
                  <a:gd name="T14" fmla="*/ 222 w 234"/>
                  <a:gd name="T15" fmla="*/ 1 h 912"/>
                  <a:gd name="T16" fmla="*/ 234 w 234"/>
                  <a:gd name="T17" fmla="*/ 1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912">
                    <a:moveTo>
                      <a:pt x="234" y="1"/>
                    </a:moveTo>
                    <a:cubicBezTo>
                      <a:pt x="171" y="876"/>
                      <a:pt x="171" y="876"/>
                      <a:pt x="171" y="876"/>
                    </a:cubicBezTo>
                    <a:cubicBezTo>
                      <a:pt x="171" y="876"/>
                      <a:pt x="161" y="880"/>
                      <a:pt x="145" y="884"/>
                    </a:cubicBezTo>
                    <a:cubicBezTo>
                      <a:pt x="145" y="884"/>
                      <a:pt x="145" y="884"/>
                      <a:pt x="145" y="884"/>
                    </a:cubicBezTo>
                    <a:cubicBezTo>
                      <a:pt x="109" y="896"/>
                      <a:pt x="43" y="912"/>
                      <a:pt x="5" y="898"/>
                    </a:cubicBezTo>
                    <a:cubicBezTo>
                      <a:pt x="3" y="897"/>
                      <a:pt x="2" y="897"/>
                      <a:pt x="0" y="896"/>
                    </a:cubicBezTo>
                    <a:cubicBezTo>
                      <a:pt x="43" y="345"/>
                      <a:pt x="43" y="345"/>
                      <a:pt x="43" y="345"/>
                    </a:cubicBezTo>
                    <a:cubicBezTo>
                      <a:pt x="59" y="149"/>
                      <a:pt x="124" y="12"/>
                      <a:pt x="222" y="1"/>
                    </a:cubicBezTo>
                    <a:cubicBezTo>
                      <a:pt x="231" y="0"/>
                      <a:pt x="225" y="1"/>
                      <a:pt x="234" y="1"/>
                    </a:cubicBezTo>
                  </a:path>
                </a:pathLst>
              </a:custGeom>
              <a:solidFill>
                <a:srgbClr val="2C2C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34" name="ïSḻíḓè">
                <a:extLst>
                  <a:ext uri="{FF2B5EF4-FFF2-40B4-BE49-F238E27FC236}">
                    <a16:creationId xmlns:a16="http://schemas.microsoft.com/office/drawing/2014/main" id="{4427E6CD-B511-421A-AA1B-7C64FC21B215}"/>
                  </a:ext>
                </a:extLst>
              </p:cNvPr>
              <p:cNvSpPr/>
              <p:nvPr/>
            </p:nvSpPr>
            <p:spPr bwMode="auto">
              <a:xfrm>
                <a:off x="5035550" y="3295650"/>
                <a:ext cx="74613" cy="65088"/>
              </a:xfrm>
              <a:custGeom>
                <a:avLst/>
                <a:gdLst>
                  <a:gd name="T0" fmla="*/ 2 w 34"/>
                  <a:gd name="T1" fmla="*/ 0 h 30"/>
                  <a:gd name="T2" fmla="*/ 0 w 34"/>
                  <a:gd name="T3" fmla="*/ 30 h 30"/>
                  <a:gd name="T4" fmla="*/ 34 w 34"/>
                  <a:gd name="T5" fmla="*/ 22 h 30"/>
                  <a:gd name="T6" fmla="*/ 2 w 34"/>
                  <a:gd name="T7" fmla="*/ 0 h 30"/>
                </a:gdLst>
                <a:ahLst/>
                <a:cxnLst>
                  <a:cxn ang="0">
                    <a:pos x="T0" y="T1"/>
                  </a:cxn>
                  <a:cxn ang="0">
                    <a:pos x="T2" y="T3"/>
                  </a:cxn>
                  <a:cxn ang="0">
                    <a:pos x="T4" y="T5"/>
                  </a:cxn>
                  <a:cxn ang="0">
                    <a:pos x="T6" y="T7"/>
                  </a:cxn>
                </a:cxnLst>
                <a:rect l="0" t="0" r="r" b="b"/>
                <a:pathLst>
                  <a:path w="34" h="30">
                    <a:moveTo>
                      <a:pt x="2" y="0"/>
                    </a:moveTo>
                    <a:cubicBezTo>
                      <a:pt x="0" y="30"/>
                      <a:pt x="0" y="30"/>
                      <a:pt x="0" y="30"/>
                    </a:cubicBezTo>
                    <a:cubicBezTo>
                      <a:pt x="21" y="26"/>
                      <a:pt x="34" y="22"/>
                      <a:pt x="34" y="22"/>
                    </a:cubicBezTo>
                    <a:cubicBezTo>
                      <a:pt x="2" y="0"/>
                      <a:pt x="2" y="0"/>
                      <a:pt x="2" y="0"/>
                    </a:cubicBezTo>
                  </a:path>
                </a:pathLst>
              </a:custGeom>
              <a:solidFill>
                <a:srgbClr val="0F0F1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35" name="îSľïḓe">
                <a:extLst>
                  <a:ext uri="{FF2B5EF4-FFF2-40B4-BE49-F238E27FC236}">
                    <a16:creationId xmlns:a16="http://schemas.microsoft.com/office/drawing/2014/main" id="{EAF91190-1B55-4AA1-83AD-B4F2EA9855B4}"/>
                  </a:ext>
                </a:extLst>
              </p:cNvPr>
              <p:cNvSpPr/>
              <p:nvPr/>
            </p:nvSpPr>
            <p:spPr bwMode="auto">
              <a:xfrm>
                <a:off x="4392613" y="2863850"/>
                <a:ext cx="647700" cy="509588"/>
              </a:xfrm>
              <a:custGeom>
                <a:avLst/>
                <a:gdLst>
                  <a:gd name="T0" fmla="*/ 190 w 297"/>
                  <a:gd name="T1" fmla="*/ 124 h 234"/>
                  <a:gd name="T2" fmla="*/ 182 w 297"/>
                  <a:gd name="T3" fmla="*/ 231 h 234"/>
                  <a:gd name="T4" fmla="*/ 225 w 297"/>
                  <a:gd name="T5" fmla="*/ 234 h 234"/>
                  <a:gd name="T6" fmla="*/ 295 w 297"/>
                  <a:gd name="T7" fmla="*/ 228 h 234"/>
                  <a:gd name="T8" fmla="*/ 297 w 297"/>
                  <a:gd name="T9" fmla="*/ 198 h 234"/>
                  <a:gd name="T10" fmla="*/ 190 w 297"/>
                  <a:gd name="T11" fmla="*/ 124 h 234"/>
                  <a:gd name="T12" fmla="*/ 10 w 297"/>
                  <a:gd name="T13" fmla="*/ 0 h 234"/>
                  <a:gd name="T14" fmla="*/ 0 w 297"/>
                  <a:gd name="T15" fmla="*/ 137 h 234"/>
                  <a:gd name="T16" fmla="*/ 4 w 297"/>
                  <a:gd name="T17" fmla="*/ 141 h 234"/>
                  <a:gd name="T18" fmla="*/ 13 w 297"/>
                  <a:gd name="T19" fmla="*/ 2 h 234"/>
                  <a:gd name="T20" fmla="*/ 10 w 297"/>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34">
                    <a:moveTo>
                      <a:pt x="190" y="124"/>
                    </a:moveTo>
                    <a:cubicBezTo>
                      <a:pt x="182" y="231"/>
                      <a:pt x="182" y="231"/>
                      <a:pt x="182" y="231"/>
                    </a:cubicBezTo>
                    <a:cubicBezTo>
                      <a:pt x="197" y="233"/>
                      <a:pt x="212" y="234"/>
                      <a:pt x="225" y="234"/>
                    </a:cubicBezTo>
                    <a:cubicBezTo>
                      <a:pt x="253" y="234"/>
                      <a:pt x="277" y="231"/>
                      <a:pt x="295" y="228"/>
                    </a:cubicBezTo>
                    <a:cubicBezTo>
                      <a:pt x="297" y="198"/>
                      <a:pt x="297" y="198"/>
                      <a:pt x="297" y="198"/>
                    </a:cubicBezTo>
                    <a:cubicBezTo>
                      <a:pt x="190" y="124"/>
                      <a:pt x="190" y="124"/>
                      <a:pt x="190" y="124"/>
                    </a:cubicBezTo>
                    <a:moveTo>
                      <a:pt x="10" y="0"/>
                    </a:moveTo>
                    <a:cubicBezTo>
                      <a:pt x="0" y="137"/>
                      <a:pt x="0" y="137"/>
                      <a:pt x="0" y="137"/>
                    </a:cubicBezTo>
                    <a:cubicBezTo>
                      <a:pt x="1" y="138"/>
                      <a:pt x="3" y="140"/>
                      <a:pt x="4" y="141"/>
                    </a:cubicBezTo>
                    <a:cubicBezTo>
                      <a:pt x="13" y="2"/>
                      <a:pt x="13" y="2"/>
                      <a:pt x="13" y="2"/>
                    </a:cubicBezTo>
                    <a:cubicBezTo>
                      <a:pt x="10" y="0"/>
                      <a:pt x="10" y="0"/>
                      <a:pt x="10" y="0"/>
                    </a:cubicBezTo>
                  </a:path>
                </a:pathLst>
              </a:custGeom>
              <a:solidFill>
                <a:srgbClr val="0F0F1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36" name="iṡlîḓé">
                <a:extLst>
                  <a:ext uri="{FF2B5EF4-FFF2-40B4-BE49-F238E27FC236}">
                    <a16:creationId xmlns:a16="http://schemas.microsoft.com/office/drawing/2014/main" id="{F6F2F919-998C-4EBF-8601-56D052972D33}"/>
                  </a:ext>
                </a:extLst>
              </p:cNvPr>
              <p:cNvSpPr/>
              <p:nvPr/>
            </p:nvSpPr>
            <p:spPr bwMode="auto">
              <a:xfrm>
                <a:off x="4400550" y="2868613"/>
                <a:ext cx="406400" cy="498475"/>
              </a:xfrm>
              <a:custGeom>
                <a:avLst/>
                <a:gdLst>
                  <a:gd name="T0" fmla="*/ 142 w 186"/>
                  <a:gd name="T1" fmla="*/ 92 h 229"/>
                  <a:gd name="T2" fmla="*/ 143 w 186"/>
                  <a:gd name="T3" fmla="*/ 223 h 229"/>
                  <a:gd name="T4" fmla="*/ 178 w 186"/>
                  <a:gd name="T5" fmla="*/ 229 h 229"/>
                  <a:gd name="T6" fmla="*/ 186 w 186"/>
                  <a:gd name="T7" fmla="*/ 122 h 229"/>
                  <a:gd name="T8" fmla="*/ 142 w 186"/>
                  <a:gd name="T9" fmla="*/ 92 h 229"/>
                  <a:gd name="T10" fmla="*/ 9 w 186"/>
                  <a:gd name="T11" fmla="*/ 0 h 229"/>
                  <a:gd name="T12" fmla="*/ 0 w 186"/>
                  <a:gd name="T13" fmla="*/ 139 h 229"/>
                  <a:gd name="T14" fmla="*/ 70 w 186"/>
                  <a:gd name="T15" fmla="*/ 193 h 229"/>
                  <a:gd name="T16" fmla="*/ 84 w 186"/>
                  <a:gd name="T17" fmla="*/ 52 h 229"/>
                  <a:gd name="T18" fmla="*/ 9 w 186"/>
                  <a:gd name="T1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229">
                    <a:moveTo>
                      <a:pt x="142" y="92"/>
                    </a:moveTo>
                    <a:cubicBezTo>
                      <a:pt x="143" y="223"/>
                      <a:pt x="143" y="223"/>
                      <a:pt x="143" y="223"/>
                    </a:cubicBezTo>
                    <a:cubicBezTo>
                      <a:pt x="155" y="226"/>
                      <a:pt x="167" y="228"/>
                      <a:pt x="178" y="229"/>
                    </a:cubicBezTo>
                    <a:cubicBezTo>
                      <a:pt x="186" y="122"/>
                      <a:pt x="186" y="122"/>
                      <a:pt x="186" y="122"/>
                    </a:cubicBezTo>
                    <a:cubicBezTo>
                      <a:pt x="142" y="92"/>
                      <a:pt x="142" y="92"/>
                      <a:pt x="142" y="92"/>
                    </a:cubicBezTo>
                    <a:moveTo>
                      <a:pt x="9" y="0"/>
                    </a:moveTo>
                    <a:cubicBezTo>
                      <a:pt x="0" y="139"/>
                      <a:pt x="0" y="139"/>
                      <a:pt x="0" y="139"/>
                    </a:cubicBezTo>
                    <a:cubicBezTo>
                      <a:pt x="20" y="159"/>
                      <a:pt x="43" y="178"/>
                      <a:pt x="70" y="193"/>
                    </a:cubicBezTo>
                    <a:cubicBezTo>
                      <a:pt x="84" y="52"/>
                      <a:pt x="84" y="52"/>
                      <a:pt x="84" y="52"/>
                    </a:cubicBezTo>
                    <a:cubicBezTo>
                      <a:pt x="9" y="0"/>
                      <a:pt x="9" y="0"/>
                      <a:pt x="9" y="0"/>
                    </a:cubicBezTo>
                  </a:path>
                </a:pathLst>
              </a:custGeom>
              <a:solidFill>
                <a:srgbClr val="9899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37" name="íṥḻídé">
                <a:extLst>
                  <a:ext uri="{FF2B5EF4-FFF2-40B4-BE49-F238E27FC236}">
                    <a16:creationId xmlns:a16="http://schemas.microsoft.com/office/drawing/2014/main" id="{28309EFA-DE51-41DE-A0E5-006745F5E88D}"/>
                  </a:ext>
                </a:extLst>
              </p:cNvPr>
              <p:cNvSpPr/>
              <p:nvPr/>
            </p:nvSpPr>
            <p:spPr bwMode="auto">
              <a:xfrm>
                <a:off x="4554538" y="2981325"/>
                <a:ext cx="158750" cy="373063"/>
              </a:xfrm>
              <a:custGeom>
                <a:avLst/>
                <a:gdLst>
                  <a:gd name="T0" fmla="*/ 14 w 73"/>
                  <a:gd name="T1" fmla="*/ 0 h 171"/>
                  <a:gd name="T2" fmla="*/ 0 w 73"/>
                  <a:gd name="T3" fmla="*/ 141 h 171"/>
                  <a:gd name="T4" fmla="*/ 13 w 73"/>
                  <a:gd name="T5" fmla="*/ 148 h 171"/>
                  <a:gd name="T6" fmla="*/ 73 w 73"/>
                  <a:gd name="T7" fmla="*/ 171 h 171"/>
                  <a:gd name="T8" fmla="*/ 72 w 73"/>
                  <a:gd name="T9" fmla="*/ 40 h 171"/>
                  <a:gd name="T10" fmla="*/ 14 w 73"/>
                  <a:gd name="T11" fmla="*/ 0 h 171"/>
                </a:gdLst>
                <a:ahLst/>
                <a:cxnLst>
                  <a:cxn ang="0">
                    <a:pos x="T0" y="T1"/>
                  </a:cxn>
                  <a:cxn ang="0">
                    <a:pos x="T2" y="T3"/>
                  </a:cxn>
                  <a:cxn ang="0">
                    <a:pos x="T4" y="T5"/>
                  </a:cxn>
                  <a:cxn ang="0">
                    <a:pos x="T6" y="T7"/>
                  </a:cxn>
                  <a:cxn ang="0">
                    <a:pos x="T8" y="T9"/>
                  </a:cxn>
                  <a:cxn ang="0">
                    <a:pos x="T10" y="T11"/>
                  </a:cxn>
                </a:cxnLst>
                <a:rect l="0" t="0" r="r" b="b"/>
                <a:pathLst>
                  <a:path w="73" h="171">
                    <a:moveTo>
                      <a:pt x="14" y="0"/>
                    </a:moveTo>
                    <a:cubicBezTo>
                      <a:pt x="0" y="141"/>
                      <a:pt x="0" y="141"/>
                      <a:pt x="0" y="141"/>
                    </a:cubicBezTo>
                    <a:cubicBezTo>
                      <a:pt x="4" y="144"/>
                      <a:pt x="8" y="146"/>
                      <a:pt x="13" y="148"/>
                    </a:cubicBezTo>
                    <a:cubicBezTo>
                      <a:pt x="32" y="159"/>
                      <a:pt x="53" y="166"/>
                      <a:pt x="73" y="171"/>
                    </a:cubicBezTo>
                    <a:cubicBezTo>
                      <a:pt x="72" y="40"/>
                      <a:pt x="72" y="40"/>
                      <a:pt x="72" y="40"/>
                    </a:cubicBezTo>
                    <a:cubicBezTo>
                      <a:pt x="14" y="0"/>
                      <a:pt x="14" y="0"/>
                      <a:pt x="14" y="0"/>
                    </a:cubicBezTo>
                  </a:path>
                </a:pathLst>
              </a:custGeom>
              <a:solidFill>
                <a:srgbClr val="3649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38" name="iŝ1íḋè">
                <a:extLst>
                  <a:ext uri="{FF2B5EF4-FFF2-40B4-BE49-F238E27FC236}">
                    <a16:creationId xmlns:a16="http://schemas.microsoft.com/office/drawing/2014/main" id="{CFD295F2-A3BE-41BB-B456-A8DE3B989730}"/>
                  </a:ext>
                </a:extLst>
              </p:cNvPr>
              <p:cNvSpPr/>
              <p:nvPr/>
            </p:nvSpPr>
            <p:spPr bwMode="auto">
              <a:xfrm>
                <a:off x="4202113" y="2717800"/>
                <a:ext cx="212725" cy="444500"/>
              </a:xfrm>
              <a:custGeom>
                <a:avLst/>
                <a:gdLst>
                  <a:gd name="T0" fmla="*/ 0 w 97"/>
                  <a:gd name="T1" fmla="*/ 0 h 204"/>
                  <a:gd name="T2" fmla="*/ 87 w 97"/>
                  <a:gd name="T3" fmla="*/ 204 h 204"/>
                  <a:gd name="T4" fmla="*/ 97 w 97"/>
                  <a:gd name="T5" fmla="*/ 67 h 204"/>
                  <a:gd name="T6" fmla="*/ 0 w 97"/>
                  <a:gd name="T7" fmla="*/ 0 h 204"/>
                </a:gdLst>
                <a:ahLst/>
                <a:cxnLst>
                  <a:cxn ang="0">
                    <a:pos x="T0" y="T1"/>
                  </a:cxn>
                  <a:cxn ang="0">
                    <a:pos x="T2" y="T3"/>
                  </a:cxn>
                  <a:cxn ang="0">
                    <a:pos x="T4" y="T5"/>
                  </a:cxn>
                  <a:cxn ang="0">
                    <a:pos x="T6" y="T7"/>
                  </a:cxn>
                </a:cxnLst>
                <a:rect l="0" t="0" r="r" b="b"/>
                <a:pathLst>
                  <a:path w="97" h="204">
                    <a:moveTo>
                      <a:pt x="0" y="0"/>
                    </a:moveTo>
                    <a:cubicBezTo>
                      <a:pt x="6" y="73"/>
                      <a:pt x="34" y="146"/>
                      <a:pt x="87" y="204"/>
                    </a:cubicBezTo>
                    <a:cubicBezTo>
                      <a:pt x="97" y="67"/>
                      <a:pt x="97" y="67"/>
                      <a:pt x="97" y="67"/>
                    </a:cubicBezTo>
                    <a:cubicBezTo>
                      <a:pt x="0" y="0"/>
                      <a:pt x="0" y="0"/>
                      <a:pt x="0" y="0"/>
                    </a:cubicBezTo>
                  </a:path>
                </a:pathLst>
              </a:custGeom>
              <a:solidFill>
                <a:srgbClr val="1C1C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39" name="îSľïḍè">
                <a:extLst>
                  <a:ext uri="{FF2B5EF4-FFF2-40B4-BE49-F238E27FC236}">
                    <a16:creationId xmlns:a16="http://schemas.microsoft.com/office/drawing/2014/main" id="{03526F1A-70DE-460E-A97F-C51B83AF4BB3}"/>
                  </a:ext>
                </a:extLst>
              </p:cNvPr>
              <p:cNvSpPr/>
              <p:nvPr/>
            </p:nvSpPr>
            <p:spPr bwMode="auto">
              <a:xfrm>
                <a:off x="6167438" y="2949575"/>
                <a:ext cx="284163" cy="206375"/>
              </a:xfrm>
              <a:custGeom>
                <a:avLst/>
                <a:gdLst>
                  <a:gd name="T0" fmla="*/ 10 w 130"/>
                  <a:gd name="T1" fmla="*/ 30 h 95"/>
                  <a:gd name="T2" fmla="*/ 106 w 130"/>
                  <a:gd name="T3" fmla="*/ 91 h 95"/>
                  <a:gd name="T4" fmla="*/ 126 w 130"/>
                  <a:gd name="T5" fmla="*/ 86 h 95"/>
                  <a:gd name="T6" fmla="*/ 121 w 130"/>
                  <a:gd name="T7" fmla="*/ 65 h 95"/>
                  <a:gd name="T8" fmla="*/ 25 w 130"/>
                  <a:gd name="T9" fmla="*/ 5 h 95"/>
                  <a:gd name="T10" fmla="*/ 5 w 130"/>
                  <a:gd name="T11" fmla="*/ 9 h 95"/>
                  <a:gd name="T12" fmla="*/ 10 w 130"/>
                  <a:gd name="T13" fmla="*/ 30 h 95"/>
                </a:gdLst>
                <a:ahLst/>
                <a:cxnLst>
                  <a:cxn ang="0">
                    <a:pos x="T0" y="T1"/>
                  </a:cxn>
                  <a:cxn ang="0">
                    <a:pos x="T2" y="T3"/>
                  </a:cxn>
                  <a:cxn ang="0">
                    <a:pos x="T4" y="T5"/>
                  </a:cxn>
                  <a:cxn ang="0">
                    <a:pos x="T6" y="T7"/>
                  </a:cxn>
                  <a:cxn ang="0">
                    <a:pos x="T8" y="T9"/>
                  </a:cxn>
                  <a:cxn ang="0">
                    <a:pos x="T10" y="T11"/>
                  </a:cxn>
                  <a:cxn ang="0">
                    <a:pos x="T12" y="T13"/>
                  </a:cxn>
                </a:cxnLst>
                <a:rect l="0" t="0" r="r" b="b"/>
                <a:pathLst>
                  <a:path w="130" h="95">
                    <a:moveTo>
                      <a:pt x="10" y="30"/>
                    </a:moveTo>
                    <a:cubicBezTo>
                      <a:pt x="106" y="91"/>
                      <a:pt x="106" y="91"/>
                      <a:pt x="106" y="91"/>
                    </a:cubicBezTo>
                    <a:cubicBezTo>
                      <a:pt x="113" y="95"/>
                      <a:pt x="122" y="93"/>
                      <a:pt x="126" y="86"/>
                    </a:cubicBezTo>
                    <a:cubicBezTo>
                      <a:pt x="130" y="79"/>
                      <a:pt x="128" y="69"/>
                      <a:pt x="121" y="65"/>
                    </a:cubicBezTo>
                    <a:cubicBezTo>
                      <a:pt x="25" y="5"/>
                      <a:pt x="25" y="5"/>
                      <a:pt x="25" y="5"/>
                    </a:cubicBezTo>
                    <a:cubicBezTo>
                      <a:pt x="18" y="0"/>
                      <a:pt x="9" y="2"/>
                      <a:pt x="5" y="9"/>
                    </a:cubicBezTo>
                    <a:cubicBezTo>
                      <a:pt x="0" y="16"/>
                      <a:pt x="3" y="26"/>
                      <a:pt x="10" y="30"/>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40" name="ïṡḻíḋè">
                <a:extLst>
                  <a:ext uri="{FF2B5EF4-FFF2-40B4-BE49-F238E27FC236}">
                    <a16:creationId xmlns:a16="http://schemas.microsoft.com/office/drawing/2014/main" id="{4A6A0225-7787-4A60-8FA4-779704582383}"/>
                  </a:ext>
                </a:extLst>
              </p:cNvPr>
              <p:cNvSpPr/>
              <p:nvPr/>
            </p:nvSpPr>
            <p:spPr bwMode="auto">
              <a:xfrm>
                <a:off x="6167438" y="3033713"/>
                <a:ext cx="242888" cy="180975"/>
              </a:xfrm>
              <a:custGeom>
                <a:avLst/>
                <a:gdLst>
                  <a:gd name="T0" fmla="*/ 9 w 111"/>
                  <a:gd name="T1" fmla="*/ 30 h 83"/>
                  <a:gd name="T2" fmla="*/ 87 w 111"/>
                  <a:gd name="T3" fmla="*/ 79 h 83"/>
                  <a:gd name="T4" fmla="*/ 107 w 111"/>
                  <a:gd name="T5" fmla="*/ 74 h 83"/>
                  <a:gd name="T6" fmla="*/ 102 w 111"/>
                  <a:gd name="T7" fmla="*/ 53 h 83"/>
                  <a:gd name="T8" fmla="*/ 25 w 111"/>
                  <a:gd name="T9" fmla="*/ 5 h 83"/>
                  <a:gd name="T10" fmla="*/ 4 w 111"/>
                  <a:gd name="T11" fmla="*/ 10 h 83"/>
                  <a:gd name="T12" fmla="*/ 9 w 111"/>
                  <a:gd name="T13" fmla="*/ 30 h 83"/>
                </a:gdLst>
                <a:ahLst/>
                <a:cxnLst>
                  <a:cxn ang="0">
                    <a:pos x="T0" y="T1"/>
                  </a:cxn>
                  <a:cxn ang="0">
                    <a:pos x="T2" y="T3"/>
                  </a:cxn>
                  <a:cxn ang="0">
                    <a:pos x="T4" y="T5"/>
                  </a:cxn>
                  <a:cxn ang="0">
                    <a:pos x="T6" y="T7"/>
                  </a:cxn>
                  <a:cxn ang="0">
                    <a:pos x="T8" y="T9"/>
                  </a:cxn>
                  <a:cxn ang="0">
                    <a:pos x="T10" y="T11"/>
                  </a:cxn>
                  <a:cxn ang="0">
                    <a:pos x="T12" y="T13"/>
                  </a:cxn>
                </a:cxnLst>
                <a:rect l="0" t="0" r="r" b="b"/>
                <a:pathLst>
                  <a:path w="111" h="83">
                    <a:moveTo>
                      <a:pt x="9" y="30"/>
                    </a:moveTo>
                    <a:cubicBezTo>
                      <a:pt x="87" y="79"/>
                      <a:pt x="87" y="79"/>
                      <a:pt x="87" y="79"/>
                    </a:cubicBezTo>
                    <a:cubicBezTo>
                      <a:pt x="94" y="83"/>
                      <a:pt x="103" y="81"/>
                      <a:pt x="107" y="74"/>
                    </a:cubicBezTo>
                    <a:cubicBezTo>
                      <a:pt x="111" y="67"/>
                      <a:pt x="109" y="58"/>
                      <a:pt x="102" y="53"/>
                    </a:cubicBezTo>
                    <a:cubicBezTo>
                      <a:pt x="25" y="5"/>
                      <a:pt x="25" y="5"/>
                      <a:pt x="25" y="5"/>
                    </a:cubicBezTo>
                    <a:cubicBezTo>
                      <a:pt x="18" y="0"/>
                      <a:pt x="9" y="2"/>
                      <a:pt x="4" y="10"/>
                    </a:cubicBezTo>
                    <a:cubicBezTo>
                      <a:pt x="0" y="17"/>
                      <a:pt x="2" y="26"/>
                      <a:pt x="9" y="30"/>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41" name="ïšḻïďé">
                <a:extLst>
                  <a:ext uri="{FF2B5EF4-FFF2-40B4-BE49-F238E27FC236}">
                    <a16:creationId xmlns:a16="http://schemas.microsoft.com/office/drawing/2014/main" id="{278C4B59-A12C-4F58-98FA-D7A755F6EB2C}"/>
                  </a:ext>
                </a:extLst>
              </p:cNvPr>
              <p:cNvSpPr/>
              <p:nvPr/>
            </p:nvSpPr>
            <p:spPr bwMode="auto">
              <a:xfrm>
                <a:off x="6084888" y="3067050"/>
                <a:ext cx="273050" cy="200025"/>
              </a:xfrm>
              <a:custGeom>
                <a:avLst/>
                <a:gdLst>
                  <a:gd name="T0" fmla="*/ 9 w 125"/>
                  <a:gd name="T1" fmla="*/ 30 h 92"/>
                  <a:gd name="T2" fmla="*/ 100 w 125"/>
                  <a:gd name="T3" fmla="*/ 88 h 92"/>
                  <a:gd name="T4" fmla="*/ 121 w 125"/>
                  <a:gd name="T5" fmla="*/ 83 h 92"/>
                  <a:gd name="T6" fmla="*/ 116 w 125"/>
                  <a:gd name="T7" fmla="*/ 62 h 92"/>
                  <a:gd name="T8" fmla="*/ 24 w 125"/>
                  <a:gd name="T9" fmla="*/ 4 h 92"/>
                  <a:gd name="T10" fmla="*/ 4 w 125"/>
                  <a:gd name="T11" fmla="*/ 9 h 92"/>
                  <a:gd name="T12" fmla="*/ 9 w 125"/>
                  <a:gd name="T13" fmla="*/ 30 h 92"/>
                </a:gdLst>
                <a:ahLst/>
                <a:cxnLst>
                  <a:cxn ang="0">
                    <a:pos x="T0" y="T1"/>
                  </a:cxn>
                  <a:cxn ang="0">
                    <a:pos x="T2" y="T3"/>
                  </a:cxn>
                  <a:cxn ang="0">
                    <a:pos x="T4" y="T5"/>
                  </a:cxn>
                  <a:cxn ang="0">
                    <a:pos x="T6" y="T7"/>
                  </a:cxn>
                  <a:cxn ang="0">
                    <a:pos x="T8" y="T9"/>
                  </a:cxn>
                  <a:cxn ang="0">
                    <a:pos x="T10" y="T11"/>
                  </a:cxn>
                  <a:cxn ang="0">
                    <a:pos x="T12" y="T13"/>
                  </a:cxn>
                </a:cxnLst>
                <a:rect l="0" t="0" r="r" b="b"/>
                <a:pathLst>
                  <a:path w="125" h="92">
                    <a:moveTo>
                      <a:pt x="9" y="30"/>
                    </a:moveTo>
                    <a:cubicBezTo>
                      <a:pt x="100" y="88"/>
                      <a:pt x="100" y="88"/>
                      <a:pt x="100" y="88"/>
                    </a:cubicBezTo>
                    <a:cubicBezTo>
                      <a:pt x="107" y="92"/>
                      <a:pt x="116" y="90"/>
                      <a:pt x="121" y="83"/>
                    </a:cubicBezTo>
                    <a:cubicBezTo>
                      <a:pt x="125" y="76"/>
                      <a:pt x="123" y="66"/>
                      <a:pt x="116" y="62"/>
                    </a:cubicBezTo>
                    <a:cubicBezTo>
                      <a:pt x="24" y="4"/>
                      <a:pt x="24" y="4"/>
                      <a:pt x="24" y="4"/>
                    </a:cubicBezTo>
                    <a:cubicBezTo>
                      <a:pt x="17" y="0"/>
                      <a:pt x="8" y="2"/>
                      <a:pt x="4" y="9"/>
                    </a:cubicBezTo>
                    <a:cubicBezTo>
                      <a:pt x="0" y="16"/>
                      <a:pt x="2" y="26"/>
                      <a:pt x="9" y="30"/>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42" name="ïsḻîḋè">
                <a:extLst>
                  <a:ext uri="{FF2B5EF4-FFF2-40B4-BE49-F238E27FC236}">
                    <a16:creationId xmlns:a16="http://schemas.microsoft.com/office/drawing/2014/main" id="{713D85C4-F527-43FA-B4D2-0F590FF24E06}"/>
                  </a:ext>
                </a:extLst>
              </p:cNvPr>
              <p:cNvSpPr/>
              <p:nvPr/>
            </p:nvSpPr>
            <p:spPr bwMode="auto">
              <a:xfrm>
                <a:off x="5943600" y="2944813"/>
                <a:ext cx="338138" cy="288925"/>
              </a:xfrm>
              <a:custGeom>
                <a:avLst/>
                <a:gdLst>
                  <a:gd name="T0" fmla="*/ 155 w 155"/>
                  <a:gd name="T1" fmla="*/ 37 h 133"/>
                  <a:gd name="T2" fmla="*/ 134 w 155"/>
                  <a:gd name="T3" fmla="*/ 17 h 133"/>
                  <a:gd name="T4" fmla="*/ 60 w 155"/>
                  <a:gd name="T5" fmla="*/ 0 h 133"/>
                  <a:gd name="T6" fmla="*/ 20 w 155"/>
                  <a:gd name="T7" fmla="*/ 2 h 133"/>
                  <a:gd name="T8" fmla="*/ 3 w 155"/>
                  <a:gd name="T9" fmla="*/ 82 h 133"/>
                  <a:gd name="T10" fmla="*/ 117 w 155"/>
                  <a:gd name="T11" fmla="*/ 111 h 133"/>
                  <a:gd name="T12" fmla="*/ 155 w 155"/>
                  <a:gd name="T13" fmla="*/ 37 h 133"/>
                </a:gdLst>
                <a:ahLst/>
                <a:cxnLst>
                  <a:cxn ang="0">
                    <a:pos x="T0" y="T1"/>
                  </a:cxn>
                  <a:cxn ang="0">
                    <a:pos x="T2" y="T3"/>
                  </a:cxn>
                  <a:cxn ang="0">
                    <a:pos x="T4" y="T5"/>
                  </a:cxn>
                  <a:cxn ang="0">
                    <a:pos x="T6" y="T7"/>
                  </a:cxn>
                  <a:cxn ang="0">
                    <a:pos x="T8" y="T9"/>
                  </a:cxn>
                  <a:cxn ang="0">
                    <a:pos x="T10" y="T11"/>
                  </a:cxn>
                  <a:cxn ang="0">
                    <a:pos x="T12" y="T13"/>
                  </a:cxn>
                </a:cxnLst>
                <a:rect l="0" t="0" r="r" b="b"/>
                <a:pathLst>
                  <a:path w="155" h="133">
                    <a:moveTo>
                      <a:pt x="155" y="37"/>
                    </a:moveTo>
                    <a:cubicBezTo>
                      <a:pt x="154" y="36"/>
                      <a:pt x="148" y="24"/>
                      <a:pt x="134" y="17"/>
                    </a:cubicBezTo>
                    <a:cubicBezTo>
                      <a:pt x="111" y="6"/>
                      <a:pt x="85" y="0"/>
                      <a:pt x="60" y="0"/>
                    </a:cubicBezTo>
                    <a:cubicBezTo>
                      <a:pt x="20" y="2"/>
                      <a:pt x="20" y="2"/>
                      <a:pt x="20" y="2"/>
                    </a:cubicBezTo>
                    <a:cubicBezTo>
                      <a:pt x="20" y="2"/>
                      <a:pt x="0" y="80"/>
                      <a:pt x="3" y="82"/>
                    </a:cubicBezTo>
                    <a:cubicBezTo>
                      <a:pt x="74" y="133"/>
                      <a:pt x="117" y="111"/>
                      <a:pt x="117" y="111"/>
                    </a:cubicBezTo>
                    <a:lnTo>
                      <a:pt x="155" y="37"/>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43" name="íśḻídê">
                <a:extLst>
                  <a:ext uri="{FF2B5EF4-FFF2-40B4-BE49-F238E27FC236}">
                    <a16:creationId xmlns:a16="http://schemas.microsoft.com/office/drawing/2014/main" id="{0F4D6202-EA12-4C51-A002-48298C20480B}"/>
                  </a:ext>
                </a:extLst>
              </p:cNvPr>
              <p:cNvSpPr/>
              <p:nvPr/>
            </p:nvSpPr>
            <p:spPr bwMode="auto">
              <a:xfrm>
                <a:off x="5910263" y="2944813"/>
                <a:ext cx="127000" cy="277813"/>
              </a:xfrm>
              <a:custGeom>
                <a:avLst/>
                <a:gdLst>
                  <a:gd name="T0" fmla="*/ 80 w 80"/>
                  <a:gd name="T1" fmla="*/ 167 h 175"/>
                  <a:gd name="T2" fmla="*/ 28 w 80"/>
                  <a:gd name="T3" fmla="*/ 175 h 175"/>
                  <a:gd name="T4" fmla="*/ 0 w 80"/>
                  <a:gd name="T5" fmla="*/ 8 h 175"/>
                  <a:gd name="T6" fmla="*/ 52 w 80"/>
                  <a:gd name="T7" fmla="*/ 0 h 175"/>
                  <a:gd name="T8" fmla="*/ 80 w 80"/>
                  <a:gd name="T9" fmla="*/ 167 h 175"/>
                </a:gdLst>
                <a:ahLst/>
                <a:cxnLst>
                  <a:cxn ang="0">
                    <a:pos x="T0" y="T1"/>
                  </a:cxn>
                  <a:cxn ang="0">
                    <a:pos x="T2" y="T3"/>
                  </a:cxn>
                  <a:cxn ang="0">
                    <a:pos x="T4" y="T5"/>
                  </a:cxn>
                  <a:cxn ang="0">
                    <a:pos x="T6" y="T7"/>
                  </a:cxn>
                  <a:cxn ang="0">
                    <a:pos x="T8" y="T9"/>
                  </a:cxn>
                </a:cxnLst>
                <a:rect l="0" t="0" r="r" b="b"/>
                <a:pathLst>
                  <a:path w="80" h="175">
                    <a:moveTo>
                      <a:pt x="80" y="167"/>
                    </a:moveTo>
                    <a:lnTo>
                      <a:pt x="28" y="175"/>
                    </a:lnTo>
                    <a:lnTo>
                      <a:pt x="0" y="8"/>
                    </a:lnTo>
                    <a:lnTo>
                      <a:pt x="52" y="0"/>
                    </a:lnTo>
                    <a:lnTo>
                      <a:pt x="80" y="167"/>
                    </a:lnTo>
                    <a:close/>
                  </a:path>
                </a:pathLst>
              </a:custGeom>
              <a:solidFill>
                <a:srgbClr val="EAEC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44" name="i$ḻiḋé">
                <a:extLst>
                  <a:ext uri="{FF2B5EF4-FFF2-40B4-BE49-F238E27FC236}">
                    <a16:creationId xmlns:a16="http://schemas.microsoft.com/office/drawing/2014/main" id="{A77E5172-0424-4F72-BE7C-7DA65395035A}"/>
                  </a:ext>
                </a:extLst>
              </p:cNvPr>
              <p:cNvSpPr/>
              <p:nvPr/>
            </p:nvSpPr>
            <p:spPr bwMode="auto">
              <a:xfrm>
                <a:off x="4165600" y="2549525"/>
                <a:ext cx="1835150" cy="788988"/>
              </a:xfrm>
              <a:custGeom>
                <a:avLst/>
                <a:gdLst>
                  <a:gd name="T0" fmla="*/ 0 w 841"/>
                  <a:gd name="T1" fmla="*/ 82 h 362"/>
                  <a:gd name="T2" fmla="*/ 67 w 841"/>
                  <a:gd name="T3" fmla="*/ 165 h 362"/>
                  <a:gd name="T4" fmla="*/ 255 w 841"/>
                  <a:gd name="T5" fmla="*/ 298 h 362"/>
                  <a:gd name="T6" fmla="*/ 563 w 841"/>
                  <a:gd name="T7" fmla="*/ 362 h 362"/>
                  <a:gd name="T8" fmla="*/ 841 w 841"/>
                  <a:gd name="T9" fmla="*/ 324 h 362"/>
                  <a:gd name="T10" fmla="*/ 804 w 841"/>
                  <a:gd name="T11" fmla="*/ 179 h 362"/>
                  <a:gd name="T12" fmla="*/ 563 w 841"/>
                  <a:gd name="T13" fmla="*/ 212 h 362"/>
                  <a:gd name="T14" fmla="*/ 386 w 841"/>
                  <a:gd name="T15" fmla="*/ 188 h 362"/>
                  <a:gd name="T16" fmla="*/ 287 w 841"/>
                  <a:gd name="T17" fmla="*/ 147 h 362"/>
                  <a:gd name="T18" fmla="*/ 183 w 841"/>
                  <a:gd name="T19" fmla="*/ 70 h 362"/>
                  <a:gd name="T20" fmla="*/ 125 w 841"/>
                  <a:gd name="T21" fmla="*/ 0 h 362"/>
                  <a:gd name="T22" fmla="*/ 0 w 841"/>
                  <a:gd name="T23" fmla="*/ 8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1" h="362">
                    <a:moveTo>
                      <a:pt x="0" y="82"/>
                    </a:moveTo>
                    <a:cubicBezTo>
                      <a:pt x="15" y="105"/>
                      <a:pt x="37" y="135"/>
                      <a:pt x="67" y="165"/>
                    </a:cubicBezTo>
                    <a:cubicBezTo>
                      <a:pt x="111" y="211"/>
                      <a:pt x="172" y="261"/>
                      <a:pt x="255" y="298"/>
                    </a:cubicBezTo>
                    <a:cubicBezTo>
                      <a:pt x="337" y="336"/>
                      <a:pt x="440" y="362"/>
                      <a:pt x="563" y="362"/>
                    </a:cubicBezTo>
                    <a:cubicBezTo>
                      <a:pt x="646" y="362"/>
                      <a:pt x="739" y="351"/>
                      <a:pt x="841" y="324"/>
                    </a:cubicBezTo>
                    <a:cubicBezTo>
                      <a:pt x="804" y="179"/>
                      <a:pt x="804" y="179"/>
                      <a:pt x="804" y="179"/>
                    </a:cubicBezTo>
                    <a:cubicBezTo>
                      <a:pt x="712" y="203"/>
                      <a:pt x="633" y="212"/>
                      <a:pt x="563" y="212"/>
                    </a:cubicBezTo>
                    <a:cubicBezTo>
                      <a:pt x="495" y="212"/>
                      <a:pt x="436" y="203"/>
                      <a:pt x="386" y="188"/>
                    </a:cubicBezTo>
                    <a:cubicBezTo>
                      <a:pt x="349" y="177"/>
                      <a:pt x="316" y="163"/>
                      <a:pt x="287" y="147"/>
                    </a:cubicBezTo>
                    <a:cubicBezTo>
                      <a:pt x="244" y="124"/>
                      <a:pt x="210" y="96"/>
                      <a:pt x="183" y="70"/>
                    </a:cubicBezTo>
                    <a:cubicBezTo>
                      <a:pt x="156" y="44"/>
                      <a:pt x="137" y="19"/>
                      <a:pt x="125" y="0"/>
                    </a:cubicBezTo>
                    <a:cubicBezTo>
                      <a:pt x="0" y="82"/>
                      <a:pt x="0" y="82"/>
                      <a:pt x="0" y="82"/>
                    </a:cubicBezTo>
                    <a:close/>
                  </a:path>
                </a:pathLst>
              </a:custGeom>
              <a:solidFill>
                <a:srgbClr val="2C2C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45" name="îSḻïďè">
                <a:extLst>
                  <a:ext uri="{FF2B5EF4-FFF2-40B4-BE49-F238E27FC236}">
                    <a16:creationId xmlns:a16="http://schemas.microsoft.com/office/drawing/2014/main" id="{AB612652-9BED-492C-B5F0-402A45F9A70B}"/>
                  </a:ext>
                </a:extLst>
              </p:cNvPr>
              <p:cNvSpPr/>
              <p:nvPr/>
            </p:nvSpPr>
            <p:spPr bwMode="auto">
              <a:xfrm>
                <a:off x="7553325" y="2081213"/>
                <a:ext cx="128588" cy="93663"/>
              </a:xfrm>
              <a:custGeom>
                <a:avLst/>
                <a:gdLst>
                  <a:gd name="T0" fmla="*/ 0 w 59"/>
                  <a:gd name="T1" fmla="*/ 0 h 43"/>
                  <a:gd name="T2" fmla="*/ 59 w 59"/>
                  <a:gd name="T3" fmla="*/ 1 h 43"/>
                  <a:gd name="T4" fmla="*/ 0 w 59"/>
                  <a:gd name="T5" fmla="*/ 0 h 43"/>
                </a:gdLst>
                <a:ahLst/>
                <a:cxnLst>
                  <a:cxn ang="0">
                    <a:pos x="T0" y="T1"/>
                  </a:cxn>
                  <a:cxn ang="0">
                    <a:pos x="T2" y="T3"/>
                  </a:cxn>
                  <a:cxn ang="0">
                    <a:pos x="T4" y="T5"/>
                  </a:cxn>
                </a:cxnLst>
                <a:rect l="0" t="0" r="r" b="b"/>
                <a:pathLst>
                  <a:path w="59" h="43">
                    <a:moveTo>
                      <a:pt x="0" y="0"/>
                    </a:moveTo>
                    <a:cubicBezTo>
                      <a:pt x="0" y="0"/>
                      <a:pt x="29" y="4"/>
                      <a:pt x="59" y="1"/>
                    </a:cubicBezTo>
                    <a:cubicBezTo>
                      <a:pt x="59" y="1"/>
                      <a:pt x="31" y="43"/>
                      <a:pt x="0" y="0"/>
                    </a:cubicBezTo>
                    <a:close/>
                  </a:path>
                </a:pathLst>
              </a:custGeom>
              <a:solidFill>
                <a:srgbClr val="B952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46" name="îSlîḑè">
                <a:extLst>
                  <a:ext uri="{FF2B5EF4-FFF2-40B4-BE49-F238E27FC236}">
                    <a16:creationId xmlns:a16="http://schemas.microsoft.com/office/drawing/2014/main" id="{3F015988-CC16-4949-BA2F-918C8924F07C}"/>
                  </a:ext>
                </a:extLst>
              </p:cNvPr>
              <p:cNvSpPr/>
              <p:nvPr/>
            </p:nvSpPr>
            <p:spPr bwMode="auto">
              <a:xfrm>
                <a:off x="7972425" y="1858963"/>
                <a:ext cx="104775" cy="127000"/>
              </a:xfrm>
              <a:custGeom>
                <a:avLst/>
                <a:gdLst>
                  <a:gd name="T0" fmla="*/ 47 w 48"/>
                  <a:gd name="T1" fmla="*/ 26 h 58"/>
                  <a:gd name="T2" fmla="*/ 21 w 48"/>
                  <a:gd name="T3" fmla="*/ 56 h 58"/>
                  <a:gd name="T4" fmla="*/ 4 w 48"/>
                  <a:gd name="T5" fmla="*/ 30 h 58"/>
                  <a:gd name="T6" fmla="*/ 16 w 48"/>
                  <a:gd name="T7" fmla="*/ 1 h 58"/>
                  <a:gd name="T8" fmla="*/ 47 w 48"/>
                  <a:gd name="T9" fmla="*/ 26 h 58"/>
                </a:gdLst>
                <a:ahLst/>
                <a:cxnLst>
                  <a:cxn ang="0">
                    <a:pos x="T0" y="T1"/>
                  </a:cxn>
                  <a:cxn ang="0">
                    <a:pos x="T2" y="T3"/>
                  </a:cxn>
                  <a:cxn ang="0">
                    <a:pos x="T4" y="T5"/>
                  </a:cxn>
                  <a:cxn ang="0">
                    <a:pos x="T6" y="T7"/>
                  </a:cxn>
                  <a:cxn ang="0">
                    <a:pos x="T8" y="T9"/>
                  </a:cxn>
                </a:cxnLst>
                <a:rect l="0" t="0" r="r" b="b"/>
                <a:pathLst>
                  <a:path w="48" h="58">
                    <a:moveTo>
                      <a:pt x="47" y="26"/>
                    </a:moveTo>
                    <a:cubicBezTo>
                      <a:pt x="48" y="41"/>
                      <a:pt x="37" y="55"/>
                      <a:pt x="21" y="56"/>
                    </a:cubicBezTo>
                    <a:cubicBezTo>
                      <a:pt x="5" y="58"/>
                      <a:pt x="5" y="45"/>
                      <a:pt x="4" y="30"/>
                    </a:cubicBezTo>
                    <a:cubicBezTo>
                      <a:pt x="2" y="15"/>
                      <a:pt x="0" y="3"/>
                      <a:pt x="16" y="1"/>
                    </a:cubicBezTo>
                    <a:cubicBezTo>
                      <a:pt x="31" y="0"/>
                      <a:pt x="45" y="11"/>
                      <a:pt x="47" y="26"/>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47" name="îśḷîḑe">
                <a:extLst>
                  <a:ext uri="{FF2B5EF4-FFF2-40B4-BE49-F238E27FC236}">
                    <a16:creationId xmlns:a16="http://schemas.microsoft.com/office/drawing/2014/main" id="{B63F9F19-7F2A-4DA8-8A3F-0E75FA91B419}"/>
                  </a:ext>
                </a:extLst>
              </p:cNvPr>
              <p:cNvSpPr/>
              <p:nvPr/>
            </p:nvSpPr>
            <p:spPr bwMode="auto">
              <a:xfrm>
                <a:off x="7775575" y="1730375"/>
                <a:ext cx="225425" cy="222250"/>
              </a:xfrm>
              <a:custGeom>
                <a:avLst/>
                <a:gdLst>
                  <a:gd name="T0" fmla="*/ 0 w 103"/>
                  <a:gd name="T1" fmla="*/ 11 h 102"/>
                  <a:gd name="T2" fmla="*/ 70 w 103"/>
                  <a:gd name="T3" fmla="*/ 65 h 102"/>
                  <a:gd name="T4" fmla="*/ 102 w 103"/>
                  <a:gd name="T5" fmla="*/ 93 h 102"/>
                  <a:gd name="T6" fmla="*/ 102 w 103"/>
                  <a:gd name="T7" fmla="*/ 60 h 102"/>
                  <a:gd name="T8" fmla="*/ 98 w 103"/>
                  <a:gd name="T9" fmla="*/ 0 h 102"/>
                  <a:gd name="T10" fmla="*/ 0 w 103"/>
                  <a:gd name="T11" fmla="*/ 11 h 102"/>
                </a:gdLst>
                <a:ahLst/>
                <a:cxnLst>
                  <a:cxn ang="0">
                    <a:pos x="T0" y="T1"/>
                  </a:cxn>
                  <a:cxn ang="0">
                    <a:pos x="T2" y="T3"/>
                  </a:cxn>
                  <a:cxn ang="0">
                    <a:pos x="T4" y="T5"/>
                  </a:cxn>
                  <a:cxn ang="0">
                    <a:pos x="T6" y="T7"/>
                  </a:cxn>
                  <a:cxn ang="0">
                    <a:pos x="T8" y="T9"/>
                  </a:cxn>
                  <a:cxn ang="0">
                    <a:pos x="T10" y="T11"/>
                  </a:cxn>
                </a:cxnLst>
                <a:rect l="0" t="0" r="r" b="b"/>
                <a:pathLst>
                  <a:path w="103" h="102">
                    <a:moveTo>
                      <a:pt x="0" y="11"/>
                    </a:moveTo>
                    <a:cubicBezTo>
                      <a:pt x="50" y="25"/>
                      <a:pt x="68" y="33"/>
                      <a:pt x="70" y="65"/>
                    </a:cubicBezTo>
                    <a:cubicBezTo>
                      <a:pt x="71" y="93"/>
                      <a:pt x="101" y="102"/>
                      <a:pt x="102" y="93"/>
                    </a:cubicBezTo>
                    <a:cubicBezTo>
                      <a:pt x="103" y="85"/>
                      <a:pt x="102" y="66"/>
                      <a:pt x="102" y="60"/>
                    </a:cubicBezTo>
                    <a:cubicBezTo>
                      <a:pt x="102" y="52"/>
                      <a:pt x="98" y="0"/>
                      <a:pt x="98" y="0"/>
                    </a:cubicBezTo>
                    <a:lnTo>
                      <a:pt x="0" y="11"/>
                    </a:lnTo>
                    <a:close/>
                  </a:path>
                </a:pathLst>
              </a:custGeom>
              <a:solidFill>
                <a:srgbClr val="723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48" name="íşḷïḑe">
                <a:extLst>
                  <a:ext uri="{FF2B5EF4-FFF2-40B4-BE49-F238E27FC236}">
                    <a16:creationId xmlns:a16="http://schemas.microsoft.com/office/drawing/2014/main" id="{C8664A17-E414-4FD8-BCBA-BD985E1DF73C}"/>
                  </a:ext>
                </a:extLst>
              </p:cNvPr>
              <p:cNvSpPr/>
              <p:nvPr/>
            </p:nvSpPr>
            <p:spPr bwMode="auto">
              <a:xfrm>
                <a:off x="5997575" y="2897188"/>
                <a:ext cx="280988" cy="106363"/>
              </a:xfrm>
              <a:custGeom>
                <a:avLst/>
                <a:gdLst>
                  <a:gd name="T0" fmla="*/ 84 w 129"/>
                  <a:gd name="T1" fmla="*/ 35 h 49"/>
                  <a:gd name="T2" fmla="*/ 129 w 129"/>
                  <a:gd name="T3" fmla="*/ 15 h 49"/>
                  <a:gd name="T4" fmla="*/ 79 w 129"/>
                  <a:gd name="T5" fmla="*/ 2 h 49"/>
                  <a:gd name="T6" fmla="*/ 0 w 129"/>
                  <a:gd name="T7" fmla="*/ 25 h 49"/>
                  <a:gd name="T8" fmla="*/ 41 w 129"/>
                  <a:gd name="T9" fmla="*/ 49 h 49"/>
                  <a:gd name="T10" fmla="*/ 84 w 129"/>
                  <a:gd name="T11" fmla="*/ 35 h 49"/>
                </a:gdLst>
                <a:ahLst/>
                <a:cxnLst>
                  <a:cxn ang="0">
                    <a:pos x="T0" y="T1"/>
                  </a:cxn>
                  <a:cxn ang="0">
                    <a:pos x="T2" y="T3"/>
                  </a:cxn>
                  <a:cxn ang="0">
                    <a:pos x="T4" y="T5"/>
                  </a:cxn>
                  <a:cxn ang="0">
                    <a:pos x="T6" y="T7"/>
                  </a:cxn>
                  <a:cxn ang="0">
                    <a:pos x="T8" y="T9"/>
                  </a:cxn>
                  <a:cxn ang="0">
                    <a:pos x="T10" y="T11"/>
                  </a:cxn>
                </a:cxnLst>
                <a:rect l="0" t="0" r="r" b="b"/>
                <a:pathLst>
                  <a:path w="129" h="49">
                    <a:moveTo>
                      <a:pt x="84" y="35"/>
                    </a:moveTo>
                    <a:cubicBezTo>
                      <a:pt x="129" y="15"/>
                      <a:pt x="129" y="15"/>
                      <a:pt x="129" y="15"/>
                    </a:cubicBezTo>
                    <a:cubicBezTo>
                      <a:pt x="129" y="15"/>
                      <a:pt x="108" y="0"/>
                      <a:pt x="79" y="2"/>
                    </a:cubicBezTo>
                    <a:cubicBezTo>
                      <a:pt x="50" y="4"/>
                      <a:pt x="0" y="25"/>
                      <a:pt x="0" y="25"/>
                    </a:cubicBezTo>
                    <a:cubicBezTo>
                      <a:pt x="41" y="49"/>
                      <a:pt x="41" y="49"/>
                      <a:pt x="41" y="49"/>
                    </a:cubicBezTo>
                    <a:lnTo>
                      <a:pt x="84" y="35"/>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49" name="îṡlide">
                <a:extLst>
                  <a:ext uri="{FF2B5EF4-FFF2-40B4-BE49-F238E27FC236}">
                    <a16:creationId xmlns:a16="http://schemas.microsoft.com/office/drawing/2014/main" id="{104AB09E-16EE-4447-BDA3-F60BDF6E6DD0}"/>
                  </a:ext>
                </a:extLst>
              </p:cNvPr>
              <p:cNvSpPr/>
              <p:nvPr/>
            </p:nvSpPr>
            <p:spPr bwMode="auto">
              <a:xfrm>
                <a:off x="6076950" y="3109913"/>
                <a:ext cx="90488" cy="117475"/>
              </a:xfrm>
              <a:custGeom>
                <a:avLst/>
                <a:gdLst>
                  <a:gd name="T0" fmla="*/ 40 w 42"/>
                  <a:gd name="T1" fmla="*/ 9 h 54"/>
                  <a:gd name="T2" fmla="*/ 41 w 42"/>
                  <a:gd name="T3" fmla="*/ 14 h 54"/>
                  <a:gd name="T4" fmla="*/ 39 w 42"/>
                  <a:gd name="T5" fmla="*/ 24 h 54"/>
                  <a:gd name="T6" fmla="*/ 26 w 42"/>
                  <a:gd name="T7" fmla="*/ 46 h 54"/>
                  <a:gd name="T8" fmla="*/ 7 w 42"/>
                  <a:gd name="T9" fmla="*/ 50 h 54"/>
                  <a:gd name="T10" fmla="*/ 3 w 42"/>
                  <a:gd name="T11" fmla="*/ 45 h 54"/>
                  <a:gd name="T12" fmla="*/ 4 w 42"/>
                  <a:gd name="T13" fmla="*/ 30 h 54"/>
                  <a:gd name="T14" fmla="*/ 11 w 42"/>
                  <a:gd name="T15" fmla="*/ 19 h 54"/>
                  <a:gd name="T16" fmla="*/ 16 w 42"/>
                  <a:gd name="T17" fmla="*/ 8 h 54"/>
                  <a:gd name="T18" fmla="*/ 36 w 42"/>
                  <a:gd name="T19" fmla="*/ 4 h 54"/>
                  <a:gd name="T20" fmla="*/ 40 w 42"/>
                  <a:gd name="T21"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4">
                    <a:moveTo>
                      <a:pt x="40" y="9"/>
                    </a:moveTo>
                    <a:cubicBezTo>
                      <a:pt x="40" y="10"/>
                      <a:pt x="41" y="12"/>
                      <a:pt x="41" y="14"/>
                    </a:cubicBezTo>
                    <a:cubicBezTo>
                      <a:pt x="42" y="17"/>
                      <a:pt x="41" y="21"/>
                      <a:pt x="39" y="24"/>
                    </a:cubicBezTo>
                    <a:cubicBezTo>
                      <a:pt x="26" y="46"/>
                      <a:pt x="26" y="46"/>
                      <a:pt x="26" y="46"/>
                    </a:cubicBezTo>
                    <a:cubicBezTo>
                      <a:pt x="22" y="52"/>
                      <a:pt x="13" y="54"/>
                      <a:pt x="7" y="50"/>
                    </a:cubicBezTo>
                    <a:cubicBezTo>
                      <a:pt x="5" y="48"/>
                      <a:pt x="4" y="47"/>
                      <a:pt x="3" y="45"/>
                    </a:cubicBezTo>
                    <a:cubicBezTo>
                      <a:pt x="0" y="41"/>
                      <a:pt x="1" y="35"/>
                      <a:pt x="4" y="30"/>
                    </a:cubicBezTo>
                    <a:cubicBezTo>
                      <a:pt x="11" y="19"/>
                      <a:pt x="11" y="19"/>
                      <a:pt x="11" y="19"/>
                    </a:cubicBezTo>
                    <a:cubicBezTo>
                      <a:pt x="16" y="8"/>
                      <a:pt x="16" y="8"/>
                      <a:pt x="16" y="8"/>
                    </a:cubicBezTo>
                    <a:cubicBezTo>
                      <a:pt x="21" y="2"/>
                      <a:pt x="29" y="0"/>
                      <a:pt x="36" y="4"/>
                    </a:cubicBezTo>
                    <a:cubicBezTo>
                      <a:pt x="37" y="6"/>
                      <a:pt x="39" y="7"/>
                      <a:pt x="40" y="9"/>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50" name="îṧļiḋê">
                <a:extLst>
                  <a:ext uri="{FF2B5EF4-FFF2-40B4-BE49-F238E27FC236}">
                    <a16:creationId xmlns:a16="http://schemas.microsoft.com/office/drawing/2014/main" id="{DFFB2ACB-A482-4A28-A90C-C262785B911A}"/>
                  </a:ext>
                </a:extLst>
              </p:cNvPr>
              <p:cNvSpPr/>
              <p:nvPr/>
            </p:nvSpPr>
            <p:spPr bwMode="auto">
              <a:xfrm>
                <a:off x="6126163" y="3125788"/>
                <a:ext cx="100013" cy="130175"/>
              </a:xfrm>
              <a:custGeom>
                <a:avLst/>
                <a:gdLst>
                  <a:gd name="T0" fmla="*/ 44 w 46"/>
                  <a:gd name="T1" fmla="*/ 10 h 60"/>
                  <a:gd name="T2" fmla="*/ 46 w 46"/>
                  <a:gd name="T3" fmla="*/ 16 h 60"/>
                  <a:gd name="T4" fmla="*/ 43 w 46"/>
                  <a:gd name="T5" fmla="*/ 26 h 60"/>
                  <a:gd name="T6" fmla="*/ 29 w 46"/>
                  <a:gd name="T7" fmla="*/ 51 h 60"/>
                  <a:gd name="T8" fmla="*/ 8 w 46"/>
                  <a:gd name="T9" fmla="*/ 55 h 60"/>
                  <a:gd name="T10" fmla="*/ 3 w 46"/>
                  <a:gd name="T11" fmla="*/ 50 h 60"/>
                  <a:gd name="T12" fmla="*/ 4 w 46"/>
                  <a:gd name="T13" fmla="*/ 34 h 60"/>
                  <a:gd name="T14" fmla="*/ 12 w 46"/>
                  <a:gd name="T15" fmla="*/ 21 h 60"/>
                  <a:gd name="T16" fmla="*/ 18 w 46"/>
                  <a:gd name="T17" fmla="*/ 9 h 60"/>
                  <a:gd name="T18" fmla="*/ 39 w 46"/>
                  <a:gd name="T19" fmla="*/ 5 h 60"/>
                  <a:gd name="T20" fmla="*/ 44 w 46"/>
                  <a:gd name="T21"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0">
                    <a:moveTo>
                      <a:pt x="44" y="10"/>
                    </a:moveTo>
                    <a:cubicBezTo>
                      <a:pt x="45" y="12"/>
                      <a:pt x="45" y="14"/>
                      <a:pt x="46" y="16"/>
                    </a:cubicBezTo>
                    <a:cubicBezTo>
                      <a:pt x="46" y="19"/>
                      <a:pt x="45" y="23"/>
                      <a:pt x="43" y="26"/>
                    </a:cubicBezTo>
                    <a:cubicBezTo>
                      <a:pt x="29" y="51"/>
                      <a:pt x="29" y="51"/>
                      <a:pt x="29" y="51"/>
                    </a:cubicBezTo>
                    <a:cubicBezTo>
                      <a:pt x="24" y="58"/>
                      <a:pt x="15" y="60"/>
                      <a:pt x="8" y="55"/>
                    </a:cubicBezTo>
                    <a:cubicBezTo>
                      <a:pt x="6" y="54"/>
                      <a:pt x="4" y="52"/>
                      <a:pt x="3" y="50"/>
                    </a:cubicBezTo>
                    <a:cubicBezTo>
                      <a:pt x="0" y="46"/>
                      <a:pt x="0" y="39"/>
                      <a:pt x="4" y="34"/>
                    </a:cubicBezTo>
                    <a:cubicBezTo>
                      <a:pt x="12" y="21"/>
                      <a:pt x="12" y="21"/>
                      <a:pt x="12" y="21"/>
                    </a:cubicBezTo>
                    <a:cubicBezTo>
                      <a:pt x="18" y="9"/>
                      <a:pt x="18" y="9"/>
                      <a:pt x="18" y="9"/>
                    </a:cubicBezTo>
                    <a:cubicBezTo>
                      <a:pt x="23" y="2"/>
                      <a:pt x="32" y="0"/>
                      <a:pt x="39" y="5"/>
                    </a:cubicBezTo>
                    <a:cubicBezTo>
                      <a:pt x="41" y="6"/>
                      <a:pt x="43" y="8"/>
                      <a:pt x="44" y="10"/>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51" name="îS1îďe">
                <a:extLst>
                  <a:ext uri="{FF2B5EF4-FFF2-40B4-BE49-F238E27FC236}">
                    <a16:creationId xmlns:a16="http://schemas.microsoft.com/office/drawing/2014/main" id="{6A14EE8D-BE5A-438A-94D4-6EB69867386C}"/>
                  </a:ext>
                </a:extLst>
              </p:cNvPr>
              <p:cNvSpPr/>
              <p:nvPr/>
            </p:nvSpPr>
            <p:spPr bwMode="auto">
              <a:xfrm>
                <a:off x="6184900" y="3162300"/>
                <a:ext cx="90488" cy="117475"/>
              </a:xfrm>
              <a:custGeom>
                <a:avLst/>
                <a:gdLst>
                  <a:gd name="T0" fmla="*/ 39 w 41"/>
                  <a:gd name="T1" fmla="*/ 9 h 54"/>
                  <a:gd name="T2" fmla="*/ 40 w 41"/>
                  <a:gd name="T3" fmla="*/ 14 h 54"/>
                  <a:gd name="T4" fmla="*/ 38 w 41"/>
                  <a:gd name="T5" fmla="*/ 24 h 54"/>
                  <a:gd name="T6" fmla="*/ 25 w 41"/>
                  <a:gd name="T7" fmla="*/ 46 h 54"/>
                  <a:gd name="T8" fmla="*/ 6 w 41"/>
                  <a:gd name="T9" fmla="*/ 50 h 54"/>
                  <a:gd name="T10" fmla="*/ 2 w 41"/>
                  <a:gd name="T11" fmla="*/ 45 h 54"/>
                  <a:gd name="T12" fmla="*/ 3 w 41"/>
                  <a:gd name="T13" fmla="*/ 31 h 54"/>
                  <a:gd name="T14" fmla="*/ 10 w 41"/>
                  <a:gd name="T15" fmla="*/ 19 h 54"/>
                  <a:gd name="T16" fmla="*/ 16 w 41"/>
                  <a:gd name="T17" fmla="*/ 8 h 54"/>
                  <a:gd name="T18" fmla="*/ 35 w 41"/>
                  <a:gd name="T19" fmla="*/ 5 h 54"/>
                  <a:gd name="T20" fmla="*/ 39 w 41"/>
                  <a:gd name="T21"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54">
                    <a:moveTo>
                      <a:pt x="39" y="9"/>
                    </a:moveTo>
                    <a:cubicBezTo>
                      <a:pt x="40" y="10"/>
                      <a:pt x="40" y="12"/>
                      <a:pt x="40" y="14"/>
                    </a:cubicBezTo>
                    <a:cubicBezTo>
                      <a:pt x="41" y="17"/>
                      <a:pt x="40" y="21"/>
                      <a:pt x="38" y="24"/>
                    </a:cubicBezTo>
                    <a:cubicBezTo>
                      <a:pt x="25" y="46"/>
                      <a:pt x="25" y="46"/>
                      <a:pt x="25" y="46"/>
                    </a:cubicBezTo>
                    <a:cubicBezTo>
                      <a:pt x="21" y="52"/>
                      <a:pt x="12" y="54"/>
                      <a:pt x="6" y="50"/>
                    </a:cubicBezTo>
                    <a:cubicBezTo>
                      <a:pt x="5" y="49"/>
                      <a:pt x="3" y="47"/>
                      <a:pt x="2" y="45"/>
                    </a:cubicBezTo>
                    <a:cubicBezTo>
                      <a:pt x="0" y="41"/>
                      <a:pt x="0" y="35"/>
                      <a:pt x="3" y="31"/>
                    </a:cubicBezTo>
                    <a:cubicBezTo>
                      <a:pt x="10" y="19"/>
                      <a:pt x="10" y="19"/>
                      <a:pt x="10" y="19"/>
                    </a:cubicBezTo>
                    <a:cubicBezTo>
                      <a:pt x="16" y="8"/>
                      <a:pt x="16" y="8"/>
                      <a:pt x="16" y="8"/>
                    </a:cubicBezTo>
                    <a:cubicBezTo>
                      <a:pt x="20" y="2"/>
                      <a:pt x="28" y="0"/>
                      <a:pt x="35" y="5"/>
                    </a:cubicBezTo>
                    <a:cubicBezTo>
                      <a:pt x="36" y="6"/>
                      <a:pt x="38" y="7"/>
                      <a:pt x="39" y="9"/>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52" name="íşḷîḓê">
                <a:extLst>
                  <a:ext uri="{FF2B5EF4-FFF2-40B4-BE49-F238E27FC236}">
                    <a16:creationId xmlns:a16="http://schemas.microsoft.com/office/drawing/2014/main" id="{D0CAF612-BAF1-4B46-911C-FDFB50EC2294}"/>
                  </a:ext>
                </a:extLst>
              </p:cNvPr>
              <p:cNvSpPr/>
              <p:nvPr/>
            </p:nvSpPr>
            <p:spPr bwMode="auto">
              <a:xfrm>
                <a:off x="6111875" y="2941638"/>
                <a:ext cx="136525" cy="139700"/>
              </a:xfrm>
              <a:custGeom>
                <a:avLst/>
                <a:gdLst>
                  <a:gd name="T0" fmla="*/ 62 w 63"/>
                  <a:gd name="T1" fmla="*/ 12 h 64"/>
                  <a:gd name="T2" fmla="*/ 63 w 63"/>
                  <a:gd name="T3" fmla="*/ 17 h 64"/>
                  <a:gd name="T4" fmla="*/ 58 w 63"/>
                  <a:gd name="T5" fmla="*/ 26 h 64"/>
                  <a:gd name="T6" fmla="*/ 24 w 63"/>
                  <a:gd name="T7" fmla="*/ 59 h 64"/>
                  <a:gd name="T8" fmla="*/ 5 w 63"/>
                  <a:gd name="T9" fmla="*/ 58 h 64"/>
                  <a:gd name="T10" fmla="*/ 2 w 63"/>
                  <a:gd name="T11" fmla="*/ 53 h 64"/>
                  <a:gd name="T12" fmla="*/ 6 w 63"/>
                  <a:gd name="T13" fmla="*/ 38 h 64"/>
                  <a:gd name="T14" fmla="*/ 15 w 63"/>
                  <a:gd name="T15" fmla="*/ 29 h 64"/>
                  <a:gd name="T16" fmla="*/ 40 w 63"/>
                  <a:gd name="T17" fmla="*/ 5 h 64"/>
                  <a:gd name="T18" fmla="*/ 60 w 63"/>
                  <a:gd name="T19" fmla="*/ 7 h 64"/>
                  <a:gd name="T20" fmla="*/ 62 w 63"/>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64">
                    <a:moveTo>
                      <a:pt x="62" y="12"/>
                    </a:moveTo>
                    <a:cubicBezTo>
                      <a:pt x="63" y="13"/>
                      <a:pt x="63" y="15"/>
                      <a:pt x="63" y="17"/>
                    </a:cubicBezTo>
                    <a:cubicBezTo>
                      <a:pt x="63" y="20"/>
                      <a:pt x="61" y="24"/>
                      <a:pt x="58" y="26"/>
                    </a:cubicBezTo>
                    <a:cubicBezTo>
                      <a:pt x="24" y="59"/>
                      <a:pt x="24" y="59"/>
                      <a:pt x="24" y="59"/>
                    </a:cubicBezTo>
                    <a:cubicBezTo>
                      <a:pt x="18" y="64"/>
                      <a:pt x="10" y="63"/>
                      <a:pt x="5" y="58"/>
                    </a:cubicBezTo>
                    <a:cubicBezTo>
                      <a:pt x="3" y="56"/>
                      <a:pt x="2" y="55"/>
                      <a:pt x="2" y="53"/>
                    </a:cubicBezTo>
                    <a:cubicBezTo>
                      <a:pt x="0" y="48"/>
                      <a:pt x="2" y="42"/>
                      <a:pt x="6" y="38"/>
                    </a:cubicBezTo>
                    <a:cubicBezTo>
                      <a:pt x="15" y="29"/>
                      <a:pt x="15" y="29"/>
                      <a:pt x="15" y="29"/>
                    </a:cubicBezTo>
                    <a:cubicBezTo>
                      <a:pt x="40" y="5"/>
                      <a:pt x="40" y="5"/>
                      <a:pt x="40" y="5"/>
                    </a:cubicBezTo>
                    <a:cubicBezTo>
                      <a:pt x="46" y="0"/>
                      <a:pt x="55" y="1"/>
                      <a:pt x="60" y="7"/>
                    </a:cubicBezTo>
                    <a:cubicBezTo>
                      <a:pt x="61" y="8"/>
                      <a:pt x="62" y="10"/>
                      <a:pt x="62" y="12"/>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953" name="iŝļïḑè">
                <a:extLst>
                  <a:ext uri="{FF2B5EF4-FFF2-40B4-BE49-F238E27FC236}">
                    <a16:creationId xmlns:a16="http://schemas.microsoft.com/office/drawing/2014/main" id="{A0F57A8B-4B57-47D0-9031-85D67AE58C2B}"/>
                  </a:ext>
                </a:extLst>
              </p:cNvPr>
              <p:cNvSpPr/>
              <p:nvPr/>
            </p:nvSpPr>
            <p:spPr bwMode="auto">
              <a:xfrm>
                <a:off x="6170613" y="2906713"/>
                <a:ext cx="320675" cy="161925"/>
              </a:xfrm>
              <a:custGeom>
                <a:avLst/>
                <a:gdLst>
                  <a:gd name="T0" fmla="*/ 2 w 147"/>
                  <a:gd name="T1" fmla="*/ 47 h 74"/>
                  <a:gd name="T2" fmla="*/ 10 w 147"/>
                  <a:gd name="T3" fmla="*/ 24 h 74"/>
                  <a:gd name="T4" fmla="*/ 100 w 147"/>
                  <a:gd name="T5" fmla="*/ 7 h 74"/>
                  <a:gd name="T6" fmla="*/ 112 w 147"/>
                  <a:gd name="T7" fmla="*/ 68 h 74"/>
                  <a:gd name="T8" fmla="*/ 76 w 147"/>
                  <a:gd name="T9" fmla="*/ 57 h 74"/>
                  <a:gd name="T10" fmla="*/ 15 w 147"/>
                  <a:gd name="T11" fmla="*/ 58 h 74"/>
                  <a:gd name="T12" fmla="*/ 2 w 147"/>
                  <a:gd name="T13" fmla="*/ 47 h 74"/>
                </a:gdLst>
                <a:ahLst/>
                <a:cxnLst>
                  <a:cxn ang="0">
                    <a:pos x="T0" y="T1"/>
                  </a:cxn>
                  <a:cxn ang="0">
                    <a:pos x="T2" y="T3"/>
                  </a:cxn>
                  <a:cxn ang="0">
                    <a:pos x="T4" y="T5"/>
                  </a:cxn>
                  <a:cxn ang="0">
                    <a:pos x="T6" y="T7"/>
                  </a:cxn>
                  <a:cxn ang="0">
                    <a:pos x="T8" y="T9"/>
                  </a:cxn>
                  <a:cxn ang="0">
                    <a:pos x="T10" y="T11"/>
                  </a:cxn>
                  <a:cxn ang="0">
                    <a:pos x="T12" y="T13"/>
                  </a:cxn>
                </a:cxnLst>
                <a:rect l="0" t="0" r="r" b="b"/>
                <a:pathLst>
                  <a:path w="147" h="74">
                    <a:moveTo>
                      <a:pt x="2" y="47"/>
                    </a:moveTo>
                    <a:cubicBezTo>
                      <a:pt x="3" y="42"/>
                      <a:pt x="2" y="33"/>
                      <a:pt x="10" y="24"/>
                    </a:cubicBezTo>
                    <a:cubicBezTo>
                      <a:pt x="26" y="8"/>
                      <a:pt x="54" y="0"/>
                      <a:pt x="100" y="7"/>
                    </a:cubicBezTo>
                    <a:cubicBezTo>
                      <a:pt x="147" y="14"/>
                      <a:pt x="112" y="68"/>
                      <a:pt x="112" y="68"/>
                    </a:cubicBezTo>
                    <a:cubicBezTo>
                      <a:pt x="112" y="68"/>
                      <a:pt x="97" y="69"/>
                      <a:pt x="76" y="57"/>
                    </a:cubicBezTo>
                    <a:cubicBezTo>
                      <a:pt x="54" y="46"/>
                      <a:pt x="30" y="42"/>
                      <a:pt x="15" y="58"/>
                    </a:cubicBezTo>
                    <a:cubicBezTo>
                      <a:pt x="0" y="74"/>
                      <a:pt x="2" y="47"/>
                      <a:pt x="2" y="47"/>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grpSp>
      </p:grpSp>
      <p:grpSp>
        <p:nvGrpSpPr>
          <p:cNvPr id="1626" name="组合 1625">
            <a:extLst>
              <a:ext uri="{FF2B5EF4-FFF2-40B4-BE49-F238E27FC236}">
                <a16:creationId xmlns:a16="http://schemas.microsoft.com/office/drawing/2014/main" id="{C9431B6A-E8B4-43DD-B281-281E2055AEBE}"/>
              </a:ext>
            </a:extLst>
          </p:cNvPr>
          <p:cNvGrpSpPr/>
          <p:nvPr/>
        </p:nvGrpSpPr>
        <p:grpSpPr>
          <a:xfrm>
            <a:off x="3126600" y="923447"/>
            <a:ext cx="2150575" cy="5560592"/>
            <a:chOff x="2255282" y="923446"/>
            <a:chExt cx="2150575" cy="5560592"/>
          </a:xfrm>
        </p:grpSpPr>
        <p:grpSp>
          <p:nvGrpSpPr>
            <p:cNvPr id="1627" name="组合 1626">
              <a:extLst>
                <a:ext uri="{FF2B5EF4-FFF2-40B4-BE49-F238E27FC236}">
                  <a16:creationId xmlns:a16="http://schemas.microsoft.com/office/drawing/2014/main" id="{1E3703F9-241C-427C-9B05-663DF9C7034D}"/>
                </a:ext>
              </a:extLst>
            </p:cNvPr>
            <p:cNvGrpSpPr/>
            <p:nvPr/>
          </p:nvGrpSpPr>
          <p:grpSpPr>
            <a:xfrm>
              <a:off x="2255282" y="923446"/>
              <a:ext cx="1886248" cy="5296346"/>
              <a:chOff x="2255282" y="923446"/>
              <a:chExt cx="1886248" cy="5296346"/>
            </a:xfrm>
          </p:grpSpPr>
          <p:sp>
            <p:nvSpPr>
              <p:cNvPr id="1629" name="矩形 1628">
                <a:extLst>
                  <a:ext uri="{FF2B5EF4-FFF2-40B4-BE49-F238E27FC236}">
                    <a16:creationId xmlns:a16="http://schemas.microsoft.com/office/drawing/2014/main" id="{88856DC9-2E49-46AD-8E2F-3361CE1253E7}"/>
                  </a:ext>
                </a:extLst>
              </p:cNvPr>
              <p:cNvSpPr/>
              <p:nvPr/>
            </p:nvSpPr>
            <p:spPr>
              <a:xfrm>
                <a:off x="2329573" y="4277055"/>
                <a:ext cx="1756415" cy="1942737"/>
              </a:xfrm>
              <a:prstGeom prst="rect">
                <a:avLst/>
              </a:prstGeom>
              <a:solidFill>
                <a:schemeClr val="accent6">
                  <a:lumMod val="95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用了水基金的措施的茶园的污水达到</a:t>
                </a:r>
                <a:r>
                  <a:rPr lang="en-US" altLang="zh-CN" sz="1200" kern="100" dirty="0">
                    <a:solidFill>
                      <a:srgbClr val="000000"/>
                    </a:solidFill>
                    <a:latin typeface="+mn-ea"/>
                    <a:cs typeface="Times New Roman" panose="02020603050405020304" pitchFamily="18" charset="0"/>
                  </a:rPr>
                  <a:t>2</a:t>
                </a:r>
                <a:r>
                  <a:rPr lang="zh-CN" altLang="zh-CN" sz="1200" kern="100" dirty="0">
                    <a:solidFill>
                      <a:srgbClr val="000000"/>
                    </a:solidFill>
                    <a:latin typeface="+mn-ea"/>
                    <a:cs typeface="Times New Roman" panose="02020603050405020304" pitchFamily="18" charset="0"/>
                  </a:rPr>
                  <a:t>类水标准，远高于原来的</a:t>
                </a:r>
                <a:r>
                  <a:rPr lang="en-US" altLang="zh-CN" sz="1200" kern="100" dirty="0">
                    <a:solidFill>
                      <a:srgbClr val="000000"/>
                    </a:solidFill>
                    <a:latin typeface="+mn-ea"/>
                    <a:cs typeface="Times New Roman" panose="02020603050405020304" pitchFamily="18" charset="0"/>
                  </a:rPr>
                  <a:t>4</a:t>
                </a:r>
                <a:r>
                  <a:rPr lang="zh-CN" altLang="zh-CN" sz="1200" kern="100" dirty="0">
                    <a:solidFill>
                      <a:srgbClr val="000000"/>
                    </a:solidFill>
                    <a:latin typeface="+mn-ea"/>
                    <a:cs typeface="Times New Roman" panose="02020603050405020304" pitchFamily="18" charset="0"/>
                  </a:rPr>
                  <a:t>类水标准</a:t>
                </a:r>
                <a:r>
                  <a:rPr lang="zh-CN" altLang="en-US" sz="1200" kern="100" dirty="0">
                    <a:solidFill>
                      <a:srgbClr val="000000"/>
                    </a:solidFill>
                    <a:latin typeface="+mn-ea"/>
                    <a:cs typeface="Times New Roman" panose="02020603050405020304" pitchFamily="18" charset="0"/>
                  </a:rPr>
                  <a:t>；用水基金的方法生产的大米，一袋米</a:t>
                </a:r>
                <a:r>
                  <a:rPr lang="en-US" altLang="zh-CN" sz="1200" kern="100" dirty="0">
                    <a:solidFill>
                      <a:srgbClr val="000000"/>
                    </a:solidFill>
                    <a:latin typeface="+mn-ea"/>
                    <a:cs typeface="Times New Roman" panose="02020603050405020304" pitchFamily="18" charset="0"/>
                  </a:rPr>
                  <a:t>10</a:t>
                </a:r>
                <a:r>
                  <a:rPr lang="zh-CN" altLang="en-US" sz="1200" kern="100" dirty="0">
                    <a:solidFill>
                      <a:srgbClr val="000000"/>
                    </a:solidFill>
                    <a:latin typeface="+mn-ea"/>
                    <a:cs typeface="Times New Roman" panose="02020603050405020304" pitchFamily="18" charset="0"/>
                  </a:rPr>
                  <a:t>斤，可以保护水源地</a:t>
                </a:r>
                <a:r>
                  <a:rPr lang="en-US" altLang="zh-CN" sz="1200" kern="100" dirty="0">
                    <a:solidFill>
                      <a:srgbClr val="000000"/>
                    </a:solidFill>
                    <a:latin typeface="+mn-ea"/>
                    <a:cs typeface="Times New Roman" panose="02020603050405020304" pitchFamily="18" charset="0"/>
                  </a:rPr>
                  <a:t>2000</a:t>
                </a:r>
                <a:r>
                  <a:rPr lang="zh-CN" altLang="en-US" sz="1200" kern="100" dirty="0">
                    <a:solidFill>
                      <a:srgbClr val="000000"/>
                    </a:solidFill>
                    <a:latin typeface="+mn-ea"/>
                    <a:cs typeface="Times New Roman" panose="02020603050405020304" pitchFamily="18" charset="0"/>
                  </a:rPr>
                  <a:t>升的水”</a:t>
                </a:r>
                <a:endParaRPr lang="ca-ES" altLang="zh-CN" sz="1200" dirty="0">
                  <a:latin typeface="+mn-ea"/>
                </a:endParaRPr>
              </a:p>
            </p:txBody>
          </p:sp>
          <p:sp>
            <p:nvSpPr>
              <p:cNvPr id="1630" name="îṡḻïdê">
                <a:extLst>
                  <a:ext uri="{FF2B5EF4-FFF2-40B4-BE49-F238E27FC236}">
                    <a16:creationId xmlns:a16="http://schemas.microsoft.com/office/drawing/2014/main" id="{A94926BA-9ECF-46E0-97DB-4A8842D511D4}"/>
                  </a:ext>
                </a:extLst>
              </p:cNvPr>
              <p:cNvSpPr txBox="1"/>
              <p:nvPr/>
            </p:nvSpPr>
            <p:spPr bwMode="auto">
              <a:xfrm>
                <a:off x="2329573" y="2330262"/>
                <a:ext cx="1756415" cy="6086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200" b="1" dirty="0">
                    <a:solidFill>
                      <a:srgbClr val="2D97C8"/>
                    </a:solidFill>
                    <a:latin typeface="+mn-ea"/>
                  </a:rPr>
                  <a:t>严谨专业的保护方案</a:t>
                </a:r>
              </a:p>
            </p:txBody>
          </p:sp>
          <p:sp>
            <p:nvSpPr>
              <p:cNvPr id="1631" name="ïśļïḍè">
                <a:extLst>
                  <a:ext uri="{FF2B5EF4-FFF2-40B4-BE49-F238E27FC236}">
                    <a16:creationId xmlns:a16="http://schemas.microsoft.com/office/drawing/2014/main" id="{CA5A1B8E-8AEE-47DE-93AD-7EA2BA410DD5}"/>
                  </a:ext>
                </a:extLst>
              </p:cNvPr>
              <p:cNvSpPr/>
              <p:nvPr/>
            </p:nvSpPr>
            <p:spPr bwMode="auto">
              <a:xfrm>
                <a:off x="2255282" y="2938887"/>
                <a:ext cx="1886248" cy="104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100" dirty="0">
                    <a:latin typeface="+mn-ea"/>
                  </a:rPr>
                  <a:t>应用于水源地保护的技术经过层层验证，并卓有成效，</a:t>
                </a:r>
                <a:endParaRPr lang="en-US" altLang="zh-CN" sz="1100" dirty="0">
                  <a:latin typeface="+mn-ea"/>
                </a:endParaRPr>
              </a:p>
              <a:p>
                <a:pPr algn="ctr"/>
                <a:r>
                  <a:rPr lang="zh-CN" altLang="en-US" sz="1100" dirty="0">
                    <a:latin typeface="+mn-ea"/>
                  </a:rPr>
                  <a:t>同时实践团队扎根一线，用专业性和技术来影响本地人更多的参与</a:t>
                </a:r>
              </a:p>
            </p:txBody>
          </p:sp>
          <p:sp>
            <p:nvSpPr>
              <p:cNvPr id="1632" name="íşlíďe">
                <a:extLst>
                  <a:ext uri="{FF2B5EF4-FFF2-40B4-BE49-F238E27FC236}">
                    <a16:creationId xmlns:a16="http://schemas.microsoft.com/office/drawing/2014/main" id="{81698FEE-3AF8-4E79-A44C-4D4E0CE04B68}"/>
                  </a:ext>
                </a:extLst>
              </p:cNvPr>
              <p:cNvSpPr/>
              <p:nvPr/>
            </p:nvSpPr>
            <p:spPr>
              <a:xfrm>
                <a:off x="2597971" y="1074799"/>
                <a:ext cx="1154084" cy="1173786"/>
              </a:xfrm>
              <a:prstGeom prst="roundRect">
                <a:avLst>
                  <a:gd name="adj" fmla="val 8264"/>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33" name="îşļídê">
                <a:extLst>
                  <a:ext uri="{FF2B5EF4-FFF2-40B4-BE49-F238E27FC236}">
                    <a16:creationId xmlns:a16="http://schemas.microsoft.com/office/drawing/2014/main" id="{78B03633-28AF-46F7-9546-51230B6CC4C1}"/>
                  </a:ext>
                </a:extLst>
              </p:cNvPr>
              <p:cNvSpPr/>
              <p:nvPr/>
            </p:nvSpPr>
            <p:spPr>
              <a:xfrm>
                <a:off x="3017280" y="923446"/>
                <a:ext cx="381000" cy="381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lnSpc>
                    <a:spcPct val="120000"/>
                  </a:lnSpc>
                </a:pPr>
                <a:r>
                  <a:rPr lang="en-US" altLang="zh-CN" sz="1400" b="1" dirty="0">
                    <a:solidFill>
                      <a:schemeClr val="tx1"/>
                    </a:solidFill>
                    <a:latin typeface="+mn-ea"/>
                  </a:rPr>
                  <a:t>2</a:t>
                </a:r>
              </a:p>
            </p:txBody>
          </p:sp>
          <p:grpSp>
            <p:nvGrpSpPr>
              <p:cNvPr id="1634" name="7155a6f2-bd59-4781-81ee-68cb7698782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B49733B-9318-4BE1-8991-ED991ACE6E5B}"/>
                  </a:ext>
                </a:extLst>
              </p:cNvPr>
              <p:cNvGrpSpPr>
                <a:grpSpLocks noChangeAspect="1"/>
              </p:cNvGrpSpPr>
              <p:nvPr>
                <p:custDataLst>
                  <p:tags r:id="rId5"/>
                </p:custDataLst>
              </p:nvPr>
            </p:nvGrpSpPr>
            <p:grpSpPr>
              <a:xfrm>
                <a:off x="2775752" y="1286811"/>
                <a:ext cx="806907" cy="882728"/>
                <a:chOff x="4468056" y="1966164"/>
                <a:chExt cx="3255888" cy="3561827"/>
              </a:xfrm>
            </p:grpSpPr>
            <p:sp>
              <p:nvSpPr>
                <p:cNvPr id="1635" name="îsḷïḑe">
                  <a:extLst>
                    <a:ext uri="{FF2B5EF4-FFF2-40B4-BE49-F238E27FC236}">
                      <a16:creationId xmlns:a16="http://schemas.microsoft.com/office/drawing/2014/main" id="{418B3B95-DEBD-4DBA-A8EE-F716D01E8F0F}"/>
                    </a:ext>
                  </a:extLst>
                </p:cNvPr>
                <p:cNvSpPr/>
                <p:nvPr/>
              </p:nvSpPr>
              <p:spPr bwMode="auto">
                <a:xfrm>
                  <a:off x="6699462" y="3139406"/>
                  <a:ext cx="1013255" cy="1507252"/>
                </a:xfrm>
                <a:custGeom>
                  <a:avLst/>
                  <a:gdLst>
                    <a:gd name="T0" fmla="*/ 160 w 173"/>
                    <a:gd name="T1" fmla="*/ 41 h 258"/>
                    <a:gd name="T2" fmla="*/ 152 w 173"/>
                    <a:gd name="T3" fmla="*/ 1 h 258"/>
                    <a:gd name="T4" fmla="*/ 131 w 173"/>
                    <a:gd name="T5" fmla="*/ 12 h 258"/>
                    <a:gd name="T6" fmla="*/ 122 w 173"/>
                    <a:gd name="T7" fmla="*/ 35 h 258"/>
                    <a:gd name="T8" fmla="*/ 108 w 173"/>
                    <a:gd name="T9" fmla="*/ 48 h 258"/>
                    <a:gd name="T10" fmla="*/ 103 w 173"/>
                    <a:gd name="T11" fmla="*/ 67 h 258"/>
                    <a:gd name="T12" fmla="*/ 83 w 173"/>
                    <a:gd name="T13" fmla="*/ 94 h 258"/>
                    <a:gd name="T14" fmla="*/ 73 w 173"/>
                    <a:gd name="T15" fmla="*/ 128 h 258"/>
                    <a:gd name="T16" fmla="*/ 50 w 173"/>
                    <a:gd name="T17" fmla="*/ 191 h 258"/>
                    <a:gd name="T18" fmla="*/ 6 w 173"/>
                    <a:gd name="T19" fmla="*/ 242 h 258"/>
                    <a:gd name="T20" fmla="*/ 0 w 173"/>
                    <a:gd name="T21" fmla="*/ 250 h 258"/>
                    <a:gd name="T22" fmla="*/ 12 w 173"/>
                    <a:gd name="T23" fmla="*/ 257 h 258"/>
                    <a:gd name="T24" fmla="*/ 62 w 173"/>
                    <a:gd name="T25" fmla="*/ 242 h 258"/>
                    <a:gd name="T26" fmla="*/ 94 w 173"/>
                    <a:gd name="T27" fmla="*/ 219 h 258"/>
                    <a:gd name="T28" fmla="*/ 113 w 173"/>
                    <a:gd name="T29" fmla="*/ 182 h 258"/>
                    <a:gd name="T30" fmla="*/ 120 w 173"/>
                    <a:gd name="T31" fmla="*/ 163 h 258"/>
                    <a:gd name="T32" fmla="*/ 129 w 173"/>
                    <a:gd name="T33" fmla="*/ 135 h 258"/>
                    <a:gd name="T34" fmla="*/ 139 w 173"/>
                    <a:gd name="T35" fmla="*/ 104 h 258"/>
                    <a:gd name="T36" fmla="*/ 160 w 173"/>
                    <a:gd name="T37" fmla="*/ 42 h 258"/>
                    <a:gd name="T38" fmla="*/ 160 w 173"/>
                    <a:gd name="T39" fmla="*/ 4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 h="258">
                      <a:moveTo>
                        <a:pt x="160" y="41"/>
                      </a:moveTo>
                      <a:cubicBezTo>
                        <a:pt x="165" y="29"/>
                        <a:pt x="173" y="1"/>
                        <a:pt x="152" y="1"/>
                      </a:cubicBezTo>
                      <a:cubicBezTo>
                        <a:pt x="144" y="0"/>
                        <a:pt x="136" y="6"/>
                        <a:pt x="131" y="12"/>
                      </a:cubicBezTo>
                      <a:cubicBezTo>
                        <a:pt x="127" y="19"/>
                        <a:pt x="124" y="27"/>
                        <a:pt x="122" y="35"/>
                      </a:cubicBezTo>
                      <a:cubicBezTo>
                        <a:pt x="116" y="37"/>
                        <a:pt x="111" y="42"/>
                        <a:pt x="108" y="48"/>
                      </a:cubicBezTo>
                      <a:cubicBezTo>
                        <a:pt x="106" y="54"/>
                        <a:pt x="104" y="60"/>
                        <a:pt x="103" y="67"/>
                      </a:cubicBezTo>
                      <a:cubicBezTo>
                        <a:pt x="94" y="74"/>
                        <a:pt x="87" y="83"/>
                        <a:pt x="83" y="94"/>
                      </a:cubicBezTo>
                      <a:cubicBezTo>
                        <a:pt x="78" y="105"/>
                        <a:pt x="76" y="116"/>
                        <a:pt x="73" y="128"/>
                      </a:cubicBezTo>
                      <a:cubicBezTo>
                        <a:pt x="68" y="150"/>
                        <a:pt x="60" y="171"/>
                        <a:pt x="50" y="191"/>
                      </a:cubicBezTo>
                      <a:cubicBezTo>
                        <a:pt x="39" y="211"/>
                        <a:pt x="25" y="229"/>
                        <a:pt x="6" y="242"/>
                      </a:cubicBezTo>
                      <a:cubicBezTo>
                        <a:pt x="3" y="244"/>
                        <a:pt x="0" y="247"/>
                        <a:pt x="0" y="250"/>
                      </a:cubicBezTo>
                      <a:cubicBezTo>
                        <a:pt x="0" y="256"/>
                        <a:pt x="7" y="258"/>
                        <a:pt x="12" y="257"/>
                      </a:cubicBezTo>
                      <a:cubicBezTo>
                        <a:pt x="30" y="257"/>
                        <a:pt x="47" y="250"/>
                        <a:pt x="62" y="242"/>
                      </a:cubicBezTo>
                      <a:cubicBezTo>
                        <a:pt x="74" y="236"/>
                        <a:pt x="86" y="229"/>
                        <a:pt x="94" y="219"/>
                      </a:cubicBezTo>
                      <a:cubicBezTo>
                        <a:pt x="103" y="209"/>
                        <a:pt x="109" y="196"/>
                        <a:pt x="113" y="182"/>
                      </a:cubicBezTo>
                      <a:cubicBezTo>
                        <a:pt x="116" y="176"/>
                        <a:pt x="118" y="170"/>
                        <a:pt x="120" y="163"/>
                      </a:cubicBezTo>
                      <a:cubicBezTo>
                        <a:pt x="123" y="154"/>
                        <a:pt x="126" y="145"/>
                        <a:pt x="129" y="135"/>
                      </a:cubicBezTo>
                      <a:cubicBezTo>
                        <a:pt x="132" y="125"/>
                        <a:pt x="136" y="115"/>
                        <a:pt x="139" y="104"/>
                      </a:cubicBezTo>
                      <a:cubicBezTo>
                        <a:pt x="145" y="83"/>
                        <a:pt x="152" y="63"/>
                        <a:pt x="160" y="42"/>
                      </a:cubicBezTo>
                      <a:cubicBezTo>
                        <a:pt x="160" y="42"/>
                        <a:pt x="160" y="42"/>
                        <a:pt x="160" y="41"/>
                      </a:cubicBezTo>
                      <a:close/>
                    </a:path>
                  </a:pathLst>
                </a:custGeom>
                <a:solidFill>
                  <a:srgbClr val="BEF7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36" name="iṥ1ídê">
                  <a:extLst>
                    <a:ext uri="{FF2B5EF4-FFF2-40B4-BE49-F238E27FC236}">
                      <a16:creationId xmlns:a16="http://schemas.microsoft.com/office/drawing/2014/main" id="{44E7AD0E-7796-4397-95FC-3C39DF81AB45}"/>
                    </a:ext>
                  </a:extLst>
                </p:cNvPr>
                <p:cNvSpPr/>
                <p:nvPr/>
              </p:nvSpPr>
              <p:spPr bwMode="auto">
                <a:xfrm>
                  <a:off x="4479283" y="3139406"/>
                  <a:ext cx="1013255" cy="1507252"/>
                </a:xfrm>
                <a:custGeom>
                  <a:avLst/>
                  <a:gdLst>
                    <a:gd name="T0" fmla="*/ 13 w 173"/>
                    <a:gd name="T1" fmla="*/ 41 h 258"/>
                    <a:gd name="T2" fmla="*/ 21 w 173"/>
                    <a:gd name="T3" fmla="*/ 1 h 258"/>
                    <a:gd name="T4" fmla="*/ 42 w 173"/>
                    <a:gd name="T5" fmla="*/ 12 h 258"/>
                    <a:gd name="T6" fmla="*/ 51 w 173"/>
                    <a:gd name="T7" fmla="*/ 35 h 258"/>
                    <a:gd name="T8" fmla="*/ 65 w 173"/>
                    <a:gd name="T9" fmla="*/ 48 h 258"/>
                    <a:gd name="T10" fmla="*/ 70 w 173"/>
                    <a:gd name="T11" fmla="*/ 67 h 258"/>
                    <a:gd name="T12" fmla="*/ 90 w 173"/>
                    <a:gd name="T13" fmla="*/ 94 h 258"/>
                    <a:gd name="T14" fmla="*/ 100 w 173"/>
                    <a:gd name="T15" fmla="*/ 128 h 258"/>
                    <a:gd name="T16" fmla="*/ 123 w 173"/>
                    <a:gd name="T17" fmla="*/ 191 h 258"/>
                    <a:gd name="T18" fmla="*/ 167 w 173"/>
                    <a:gd name="T19" fmla="*/ 242 h 258"/>
                    <a:gd name="T20" fmla="*/ 173 w 173"/>
                    <a:gd name="T21" fmla="*/ 250 h 258"/>
                    <a:gd name="T22" fmla="*/ 161 w 173"/>
                    <a:gd name="T23" fmla="*/ 257 h 258"/>
                    <a:gd name="T24" fmla="*/ 111 w 173"/>
                    <a:gd name="T25" fmla="*/ 242 h 258"/>
                    <a:gd name="T26" fmla="*/ 79 w 173"/>
                    <a:gd name="T27" fmla="*/ 219 h 258"/>
                    <a:gd name="T28" fmla="*/ 60 w 173"/>
                    <a:gd name="T29" fmla="*/ 182 h 258"/>
                    <a:gd name="T30" fmla="*/ 53 w 173"/>
                    <a:gd name="T31" fmla="*/ 163 h 258"/>
                    <a:gd name="T32" fmla="*/ 44 w 173"/>
                    <a:gd name="T33" fmla="*/ 135 h 258"/>
                    <a:gd name="T34" fmla="*/ 34 w 173"/>
                    <a:gd name="T35" fmla="*/ 104 h 258"/>
                    <a:gd name="T36" fmla="*/ 13 w 173"/>
                    <a:gd name="T37" fmla="*/ 42 h 258"/>
                    <a:gd name="T38" fmla="*/ 13 w 173"/>
                    <a:gd name="T39" fmla="*/ 4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 h="258">
                      <a:moveTo>
                        <a:pt x="13" y="41"/>
                      </a:moveTo>
                      <a:cubicBezTo>
                        <a:pt x="8" y="29"/>
                        <a:pt x="0" y="1"/>
                        <a:pt x="21" y="1"/>
                      </a:cubicBezTo>
                      <a:cubicBezTo>
                        <a:pt x="29" y="0"/>
                        <a:pt x="37" y="6"/>
                        <a:pt x="42" y="12"/>
                      </a:cubicBezTo>
                      <a:cubicBezTo>
                        <a:pt x="46" y="19"/>
                        <a:pt x="49" y="27"/>
                        <a:pt x="51" y="35"/>
                      </a:cubicBezTo>
                      <a:cubicBezTo>
                        <a:pt x="57" y="37"/>
                        <a:pt x="62" y="42"/>
                        <a:pt x="65" y="48"/>
                      </a:cubicBezTo>
                      <a:cubicBezTo>
                        <a:pt x="67" y="54"/>
                        <a:pt x="68" y="60"/>
                        <a:pt x="70" y="67"/>
                      </a:cubicBezTo>
                      <a:cubicBezTo>
                        <a:pt x="79" y="74"/>
                        <a:pt x="86" y="83"/>
                        <a:pt x="90" y="94"/>
                      </a:cubicBezTo>
                      <a:cubicBezTo>
                        <a:pt x="95" y="105"/>
                        <a:pt x="97" y="116"/>
                        <a:pt x="100" y="128"/>
                      </a:cubicBezTo>
                      <a:cubicBezTo>
                        <a:pt x="105" y="150"/>
                        <a:pt x="113" y="171"/>
                        <a:pt x="123" y="191"/>
                      </a:cubicBezTo>
                      <a:cubicBezTo>
                        <a:pt x="134" y="211"/>
                        <a:pt x="148" y="229"/>
                        <a:pt x="167" y="242"/>
                      </a:cubicBezTo>
                      <a:cubicBezTo>
                        <a:pt x="170" y="244"/>
                        <a:pt x="173" y="247"/>
                        <a:pt x="173" y="250"/>
                      </a:cubicBezTo>
                      <a:cubicBezTo>
                        <a:pt x="173" y="256"/>
                        <a:pt x="166" y="258"/>
                        <a:pt x="161" y="257"/>
                      </a:cubicBezTo>
                      <a:cubicBezTo>
                        <a:pt x="143" y="257"/>
                        <a:pt x="126" y="250"/>
                        <a:pt x="111" y="242"/>
                      </a:cubicBezTo>
                      <a:cubicBezTo>
                        <a:pt x="99" y="236"/>
                        <a:pt x="87" y="229"/>
                        <a:pt x="79" y="219"/>
                      </a:cubicBezTo>
                      <a:cubicBezTo>
                        <a:pt x="70" y="209"/>
                        <a:pt x="64" y="196"/>
                        <a:pt x="60" y="182"/>
                      </a:cubicBezTo>
                      <a:cubicBezTo>
                        <a:pt x="57" y="176"/>
                        <a:pt x="55" y="170"/>
                        <a:pt x="53" y="163"/>
                      </a:cubicBezTo>
                      <a:cubicBezTo>
                        <a:pt x="50" y="154"/>
                        <a:pt x="47" y="145"/>
                        <a:pt x="44" y="135"/>
                      </a:cubicBezTo>
                      <a:cubicBezTo>
                        <a:pt x="40" y="125"/>
                        <a:pt x="37" y="115"/>
                        <a:pt x="34" y="104"/>
                      </a:cubicBezTo>
                      <a:cubicBezTo>
                        <a:pt x="28" y="83"/>
                        <a:pt x="21" y="63"/>
                        <a:pt x="13" y="42"/>
                      </a:cubicBezTo>
                      <a:cubicBezTo>
                        <a:pt x="13" y="42"/>
                        <a:pt x="13" y="42"/>
                        <a:pt x="13" y="41"/>
                      </a:cubicBezTo>
                      <a:close/>
                    </a:path>
                  </a:pathLst>
                </a:custGeom>
                <a:solidFill>
                  <a:srgbClr val="BEF7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37" name="îś1idê">
                  <a:extLst>
                    <a:ext uri="{FF2B5EF4-FFF2-40B4-BE49-F238E27FC236}">
                      <a16:creationId xmlns:a16="http://schemas.microsoft.com/office/drawing/2014/main" id="{9C5E1B6D-3311-44BC-853A-CD25CFBD8872}"/>
                    </a:ext>
                  </a:extLst>
                </p:cNvPr>
                <p:cNvSpPr/>
                <p:nvPr/>
              </p:nvSpPr>
              <p:spPr bwMode="auto">
                <a:xfrm>
                  <a:off x="4964860" y="1966164"/>
                  <a:ext cx="2273506" cy="2318416"/>
                </a:xfrm>
                <a:custGeom>
                  <a:avLst/>
                  <a:gdLst>
                    <a:gd name="T0" fmla="*/ 311 w 388"/>
                    <a:gd name="T1" fmla="*/ 288 h 397"/>
                    <a:gd name="T2" fmla="*/ 332 w 388"/>
                    <a:gd name="T3" fmla="*/ 235 h 397"/>
                    <a:gd name="T4" fmla="*/ 333 w 388"/>
                    <a:gd name="T5" fmla="*/ 196 h 397"/>
                    <a:gd name="T6" fmla="*/ 356 w 388"/>
                    <a:gd name="T7" fmla="*/ 166 h 397"/>
                    <a:gd name="T8" fmla="*/ 385 w 388"/>
                    <a:gd name="T9" fmla="*/ 98 h 397"/>
                    <a:gd name="T10" fmla="*/ 372 w 388"/>
                    <a:gd name="T11" fmla="*/ 93 h 397"/>
                    <a:gd name="T12" fmla="*/ 383 w 388"/>
                    <a:gd name="T13" fmla="*/ 115 h 397"/>
                    <a:gd name="T14" fmla="*/ 370 w 388"/>
                    <a:gd name="T15" fmla="*/ 137 h 397"/>
                    <a:gd name="T16" fmla="*/ 336 w 388"/>
                    <a:gd name="T17" fmla="*/ 112 h 397"/>
                    <a:gd name="T18" fmla="*/ 349 w 388"/>
                    <a:gd name="T19" fmla="*/ 91 h 397"/>
                    <a:gd name="T20" fmla="*/ 358 w 388"/>
                    <a:gd name="T21" fmla="*/ 72 h 397"/>
                    <a:gd name="T22" fmla="*/ 346 w 388"/>
                    <a:gd name="T23" fmla="*/ 70 h 397"/>
                    <a:gd name="T24" fmla="*/ 326 w 388"/>
                    <a:gd name="T25" fmla="*/ 61 h 397"/>
                    <a:gd name="T26" fmla="*/ 331 w 388"/>
                    <a:gd name="T27" fmla="*/ 44 h 397"/>
                    <a:gd name="T28" fmla="*/ 319 w 388"/>
                    <a:gd name="T29" fmla="*/ 21 h 397"/>
                    <a:gd name="T30" fmla="*/ 83 w 388"/>
                    <a:gd name="T31" fmla="*/ 31 h 397"/>
                    <a:gd name="T32" fmla="*/ 74 w 388"/>
                    <a:gd name="T33" fmla="*/ 54 h 397"/>
                    <a:gd name="T34" fmla="*/ 87 w 388"/>
                    <a:gd name="T35" fmla="*/ 70 h 397"/>
                    <a:gd name="T36" fmla="*/ 104 w 388"/>
                    <a:gd name="T37" fmla="*/ 47 h 397"/>
                    <a:gd name="T38" fmla="*/ 139 w 388"/>
                    <a:gd name="T39" fmla="*/ 36 h 397"/>
                    <a:gd name="T40" fmla="*/ 147 w 388"/>
                    <a:gd name="T41" fmla="*/ 76 h 397"/>
                    <a:gd name="T42" fmla="*/ 173 w 388"/>
                    <a:gd name="T43" fmla="*/ 90 h 397"/>
                    <a:gd name="T44" fmla="*/ 151 w 388"/>
                    <a:gd name="T45" fmla="*/ 93 h 397"/>
                    <a:gd name="T46" fmla="*/ 94 w 388"/>
                    <a:gd name="T47" fmla="*/ 120 h 397"/>
                    <a:gd name="T48" fmla="*/ 59 w 388"/>
                    <a:gd name="T49" fmla="*/ 164 h 397"/>
                    <a:gd name="T50" fmla="*/ 49 w 388"/>
                    <a:gd name="T51" fmla="*/ 169 h 397"/>
                    <a:gd name="T52" fmla="*/ 40 w 388"/>
                    <a:gd name="T53" fmla="*/ 170 h 397"/>
                    <a:gd name="T54" fmla="*/ 37 w 388"/>
                    <a:gd name="T55" fmla="*/ 158 h 397"/>
                    <a:gd name="T56" fmla="*/ 22 w 388"/>
                    <a:gd name="T57" fmla="*/ 160 h 397"/>
                    <a:gd name="T58" fmla="*/ 2 w 388"/>
                    <a:gd name="T59" fmla="*/ 168 h 397"/>
                    <a:gd name="T60" fmla="*/ 8 w 388"/>
                    <a:gd name="T61" fmla="*/ 181 h 397"/>
                    <a:gd name="T62" fmla="*/ 11 w 388"/>
                    <a:gd name="T63" fmla="*/ 180 h 397"/>
                    <a:gd name="T64" fmla="*/ 16 w 388"/>
                    <a:gd name="T65" fmla="*/ 193 h 397"/>
                    <a:gd name="T66" fmla="*/ 27 w 388"/>
                    <a:gd name="T67" fmla="*/ 227 h 397"/>
                    <a:gd name="T68" fmla="*/ 48 w 388"/>
                    <a:gd name="T69" fmla="*/ 258 h 397"/>
                    <a:gd name="T70" fmla="*/ 117 w 388"/>
                    <a:gd name="T71" fmla="*/ 276 h 397"/>
                    <a:gd name="T72" fmla="*/ 240 w 388"/>
                    <a:gd name="T73" fmla="*/ 309 h 397"/>
                    <a:gd name="T74" fmla="*/ 193 w 388"/>
                    <a:gd name="T75" fmla="*/ 364 h 397"/>
                    <a:gd name="T76" fmla="*/ 190 w 388"/>
                    <a:gd name="T77" fmla="*/ 397 h 397"/>
                    <a:gd name="T78" fmla="*/ 326 w 388"/>
                    <a:gd name="T79" fmla="*/ 35 h 397"/>
                    <a:gd name="T80" fmla="*/ 315 w 388"/>
                    <a:gd name="T81" fmla="*/ 34 h 397"/>
                    <a:gd name="T82" fmla="*/ 319 w 388"/>
                    <a:gd name="T83" fmla="*/ 45 h 397"/>
                    <a:gd name="T84" fmla="*/ 299 w 388"/>
                    <a:gd name="T85" fmla="*/ 52 h 397"/>
                    <a:gd name="T86" fmla="*/ 50 w 388"/>
                    <a:gd name="T87" fmla="*/ 210 h 397"/>
                    <a:gd name="T88" fmla="*/ 37 w 388"/>
                    <a:gd name="T89" fmla="*/ 206 h 397"/>
                    <a:gd name="T90" fmla="*/ 24 w 388"/>
                    <a:gd name="T91" fmla="*/ 203 h 397"/>
                    <a:gd name="T92" fmla="*/ 24 w 388"/>
                    <a:gd name="T93" fmla="*/ 201 h 397"/>
                    <a:gd name="T94" fmla="*/ 31 w 388"/>
                    <a:gd name="T95" fmla="*/ 196 h 397"/>
                    <a:gd name="T96" fmla="*/ 44 w 388"/>
                    <a:gd name="T97" fmla="*/ 201 h 397"/>
                    <a:gd name="T98" fmla="*/ 54 w 388"/>
                    <a:gd name="T99" fmla="*/ 207 h 397"/>
                    <a:gd name="T100" fmla="*/ 164 w 388"/>
                    <a:gd name="T101" fmla="*/ 121 h 397"/>
                    <a:gd name="T102" fmla="*/ 150 w 388"/>
                    <a:gd name="T103" fmla="*/ 109 h 397"/>
                    <a:gd name="T104" fmla="*/ 158 w 388"/>
                    <a:gd name="T105" fmla="*/ 99 h 397"/>
                    <a:gd name="T106" fmla="*/ 165 w 388"/>
                    <a:gd name="T107" fmla="*/ 10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8" h="397">
                      <a:moveTo>
                        <a:pt x="311" y="316"/>
                      </a:moveTo>
                      <a:cubicBezTo>
                        <a:pt x="311" y="316"/>
                        <a:pt x="311" y="315"/>
                        <a:pt x="311" y="315"/>
                      </a:cubicBezTo>
                      <a:cubicBezTo>
                        <a:pt x="310" y="314"/>
                        <a:pt x="309" y="313"/>
                        <a:pt x="309" y="311"/>
                      </a:cubicBezTo>
                      <a:cubicBezTo>
                        <a:pt x="309" y="310"/>
                        <a:pt x="309" y="309"/>
                        <a:pt x="310" y="308"/>
                      </a:cubicBezTo>
                      <a:cubicBezTo>
                        <a:pt x="312" y="303"/>
                        <a:pt x="307" y="293"/>
                        <a:pt x="311" y="288"/>
                      </a:cubicBezTo>
                      <a:cubicBezTo>
                        <a:pt x="312" y="286"/>
                        <a:pt x="315" y="286"/>
                        <a:pt x="317" y="285"/>
                      </a:cubicBezTo>
                      <a:cubicBezTo>
                        <a:pt x="326" y="282"/>
                        <a:pt x="324" y="271"/>
                        <a:pt x="324" y="265"/>
                      </a:cubicBezTo>
                      <a:cubicBezTo>
                        <a:pt x="324" y="259"/>
                        <a:pt x="325" y="253"/>
                        <a:pt x="327" y="248"/>
                      </a:cubicBezTo>
                      <a:cubicBezTo>
                        <a:pt x="329" y="245"/>
                        <a:pt x="330" y="243"/>
                        <a:pt x="331" y="240"/>
                      </a:cubicBezTo>
                      <a:cubicBezTo>
                        <a:pt x="331" y="238"/>
                        <a:pt x="331" y="237"/>
                        <a:pt x="332" y="235"/>
                      </a:cubicBezTo>
                      <a:cubicBezTo>
                        <a:pt x="332" y="233"/>
                        <a:pt x="335" y="232"/>
                        <a:pt x="336" y="231"/>
                      </a:cubicBezTo>
                      <a:cubicBezTo>
                        <a:pt x="337" y="229"/>
                        <a:pt x="337" y="227"/>
                        <a:pt x="337" y="225"/>
                      </a:cubicBezTo>
                      <a:cubicBezTo>
                        <a:pt x="338" y="221"/>
                        <a:pt x="340" y="214"/>
                        <a:pt x="339" y="210"/>
                      </a:cubicBezTo>
                      <a:cubicBezTo>
                        <a:pt x="337" y="206"/>
                        <a:pt x="332" y="206"/>
                        <a:pt x="331" y="202"/>
                      </a:cubicBezTo>
                      <a:cubicBezTo>
                        <a:pt x="331" y="200"/>
                        <a:pt x="333" y="198"/>
                        <a:pt x="333" y="196"/>
                      </a:cubicBezTo>
                      <a:cubicBezTo>
                        <a:pt x="334" y="193"/>
                        <a:pt x="334" y="190"/>
                        <a:pt x="333" y="187"/>
                      </a:cubicBezTo>
                      <a:cubicBezTo>
                        <a:pt x="333" y="186"/>
                        <a:pt x="333" y="185"/>
                        <a:pt x="333" y="184"/>
                      </a:cubicBezTo>
                      <a:cubicBezTo>
                        <a:pt x="335" y="181"/>
                        <a:pt x="341" y="181"/>
                        <a:pt x="343" y="179"/>
                      </a:cubicBezTo>
                      <a:cubicBezTo>
                        <a:pt x="346" y="178"/>
                        <a:pt x="351" y="176"/>
                        <a:pt x="352" y="173"/>
                      </a:cubicBezTo>
                      <a:cubicBezTo>
                        <a:pt x="354" y="171"/>
                        <a:pt x="353" y="168"/>
                        <a:pt x="356" y="166"/>
                      </a:cubicBezTo>
                      <a:cubicBezTo>
                        <a:pt x="359" y="164"/>
                        <a:pt x="363" y="166"/>
                        <a:pt x="366" y="165"/>
                      </a:cubicBezTo>
                      <a:cubicBezTo>
                        <a:pt x="368" y="164"/>
                        <a:pt x="370" y="163"/>
                        <a:pt x="372" y="161"/>
                      </a:cubicBezTo>
                      <a:cubicBezTo>
                        <a:pt x="374" y="160"/>
                        <a:pt x="378" y="161"/>
                        <a:pt x="379" y="159"/>
                      </a:cubicBezTo>
                      <a:cubicBezTo>
                        <a:pt x="380" y="160"/>
                        <a:pt x="381" y="161"/>
                        <a:pt x="382" y="162"/>
                      </a:cubicBezTo>
                      <a:cubicBezTo>
                        <a:pt x="386" y="139"/>
                        <a:pt x="388" y="117"/>
                        <a:pt x="385" y="98"/>
                      </a:cubicBezTo>
                      <a:cubicBezTo>
                        <a:pt x="385" y="98"/>
                        <a:pt x="384" y="98"/>
                        <a:pt x="384" y="98"/>
                      </a:cubicBezTo>
                      <a:cubicBezTo>
                        <a:pt x="385" y="96"/>
                        <a:pt x="383" y="94"/>
                        <a:pt x="381" y="93"/>
                      </a:cubicBezTo>
                      <a:cubicBezTo>
                        <a:pt x="379" y="92"/>
                        <a:pt x="378" y="92"/>
                        <a:pt x="377" y="90"/>
                      </a:cubicBezTo>
                      <a:cubicBezTo>
                        <a:pt x="376" y="89"/>
                        <a:pt x="375" y="87"/>
                        <a:pt x="373" y="88"/>
                      </a:cubicBezTo>
                      <a:cubicBezTo>
                        <a:pt x="372" y="89"/>
                        <a:pt x="372" y="91"/>
                        <a:pt x="372" y="93"/>
                      </a:cubicBezTo>
                      <a:cubicBezTo>
                        <a:pt x="372" y="94"/>
                        <a:pt x="373" y="96"/>
                        <a:pt x="374" y="97"/>
                      </a:cubicBezTo>
                      <a:cubicBezTo>
                        <a:pt x="374" y="98"/>
                        <a:pt x="375" y="99"/>
                        <a:pt x="376" y="100"/>
                      </a:cubicBezTo>
                      <a:cubicBezTo>
                        <a:pt x="376" y="100"/>
                        <a:pt x="377" y="100"/>
                        <a:pt x="377" y="100"/>
                      </a:cubicBezTo>
                      <a:cubicBezTo>
                        <a:pt x="379" y="100"/>
                        <a:pt x="379" y="102"/>
                        <a:pt x="380" y="103"/>
                      </a:cubicBezTo>
                      <a:cubicBezTo>
                        <a:pt x="381" y="107"/>
                        <a:pt x="385" y="111"/>
                        <a:pt x="383" y="115"/>
                      </a:cubicBezTo>
                      <a:cubicBezTo>
                        <a:pt x="383" y="117"/>
                        <a:pt x="382" y="117"/>
                        <a:pt x="381" y="118"/>
                      </a:cubicBezTo>
                      <a:cubicBezTo>
                        <a:pt x="380" y="119"/>
                        <a:pt x="380" y="120"/>
                        <a:pt x="379" y="122"/>
                      </a:cubicBezTo>
                      <a:cubicBezTo>
                        <a:pt x="378" y="124"/>
                        <a:pt x="377" y="126"/>
                        <a:pt x="376" y="128"/>
                      </a:cubicBezTo>
                      <a:cubicBezTo>
                        <a:pt x="374" y="130"/>
                        <a:pt x="371" y="131"/>
                        <a:pt x="371" y="133"/>
                      </a:cubicBezTo>
                      <a:cubicBezTo>
                        <a:pt x="370" y="134"/>
                        <a:pt x="370" y="136"/>
                        <a:pt x="370" y="137"/>
                      </a:cubicBezTo>
                      <a:cubicBezTo>
                        <a:pt x="369" y="141"/>
                        <a:pt x="361" y="140"/>
                        <a:pt x="358" y="139"/>
                      </a:cubicBezTo>
                      <a:cubicBezTo>
                        <a:pt x="354" y="137"/>
                        <a:pt x="350" y="134"/>
                        <a:pt x="347" y="131"/>
                      </a:cubicBezTo>
                      <a:cubicBezTo>
                        <a:pt x="346" y="129"/>
                        <a:pt x="345" y="127"/>
                        <a:pt x="344" y="126"/>
                      </a:cubicBezTo>
                      <a:cubicBezTo>
                        <a:pt x="343" y="124"/>
                        <a:pt x="341" y="124"/>
                        <a:pt x="340" y="123"/>
                      </a:cubicBezTo>
                      <a:cubicBezTo>
                        <a:pt x="337" y="120"/>
                        <a:pt x="336" y="116"/>
                        <a:pt x="336" y="112"/>
                      </a:cubicBezTo>
                      <a:cubicBezTo>
                        <a:pt x="337" y="110"/>
                        <a:pt x="339" y="106"/>
                        <a:pt x="337" y="104"/>
                      </a:cubicBezTo>
                      <a:cubicBezTo>
                        <a:pt x="336" y="103"/>
                        <a:pt x="335" y="102"/>
                        <a:pt x="335" y="101"/>
                      </a:cubicBezTo>
                      <a:cubicBezTo>
                        <a:pt x="335" y="99"/>
                        <a:pt x="338" y="98"/>
                        <a:pt x="339" y="97"/>
                      </a:cubicBezTo>
                      <a:cubicBezTo>
                        <a:pt x="339" y="95"/>
                        <a:pt x="339" y="95"/>
                        <a:pt x="341" y="94"/>
                      </a:cubicBezTo>
                      <a:cubicBezTo>
                        <a:pt x="343" y="92"/>
                        <a:pt x="346" y="92"/>
                        <a:pt x="349" y="91"/>
                      </a:cubicBezTo>
                      <a:cubicBezTo>
                        <a:pt x="352" y="90"/>
                        <a:pt x="356" y="89"/>
                        <a:pt x="357" y="86"/>
                      </a:cubicBezTo>
                      <a:cubicBezTo>
                        <a:pt x="358" y="84"/>
                        <a:pt x="357" y="81"/>
                        <a:pt x="358" y="80"/>
                      </a:cubicBezTo>
                      <a:cubicBezTo>
                        <a:pt x="358" y="79"/>
                        <a:pt x="359" y="79"/>
                        <a:pt x="359" y="78"/>
                      </a:cubicBezTo>
                      <a:cubicBezTo>
                        <a:pt x="359" y="77"/>
                        <a:pt x="358" y="76"/>
                        <a:pt x="358" y="74"/>
                      </a:cubicBezTo>
                      <a:cubicBezTo>
                        <a:pt x="358" y="74"/>
                        <a:pt x="358" y="73"/>
                        <a:pt x="358" y="72"/>
                      </a:cubicBezTo>
                      <a:cubicBezTo>
                        <a:pt x="357" y="71"/>
                        <a:pt x="357" y="70"/>
                        <a:pt x="356" y="70"/>
                      </a:cubicBezTo>
                      <a:cubicBezTo>
                        <a:pt x="355" y="69"/>
                        <a:pt x="354" y="69"/>
                        <a:pt x="353" y="69"/>
                      </a:cubicBezTo>
                      <a:cubicBezTo>
                        <a:pt x="353" y="69"/>
                        <a:pt x="352" y="70"/>
                        <a:pt x="352" y="70"/>
                      </a:cubicBezTo>
                      <a:cubicBezTo>
                        <a:pt x="351" y="71"/>
                        <a:pt x="352" y="70"/>
                        <a:pt x="351" y="70"/>
                      </a:cubicBezTo>
                      <a:cubicBezTo>
                        <a:pt x="349" y="70"/>
                        <a:pt x="348" y="70"/>
                        <a:pt x="346" y="70"/>
                      </a:cubicBezTo>
                      <a:cubicBezTo>
                        <a:pt x="344" y="69"/>
                        <a:pt x="342" y="68"/>
                        <a:pt x="340" y="66"/>
                      </a:cubicBezTo>
                      <a:cubicBezTo>
                        <a:pt x="339" y="65"/>
                        <a:pt x="337" y="65"/>
                        <a:pt x="334" y="64"/>
                      </a:cubicBezTo>
                      <a:cubicBezTo>
                        <a:pt x="332" y="63"/>
                        <a:pt x="330" y="63"/>
                        <a:pt x="328" y="62"/>
                      </a:cubicBezTo>
                      <a:cubicBezTo>
                        <a:pt x="327" y="62"/>
                        <a:pt x="327" y="62"/>
                        <a:pt x="327" y="62"/>
                      </a:cubicBezTo>
                      <a:cubicBezTo>
                        <a:pt x="326" y="62"/>
                        <a:pt x="326" y="61"/>
                        <a:pt x="326" y="61"/>
                      </a:cubicBezTo>
                      <a:cubicBezTo>
                        <a:pt x="326" y="59"/>
                        <a:pt x="327" y="58"/>
                        <a:pt x="327" y="56"/>
                      </a:cubicBezTo>
                      <a:cubicBezTo>
                        <a:pt x="328" y="55"/>
                        <a:pt x="328" y="54"/>
                        <a:pt x="328" y="52"/>
                      </a:cubicBezTo>
                      <a:cubicBezTo>
                        <a:pt x="327" y="52"/>
                        <a:pt x="327" y="51"/>
                        <a:pt x="327" y="50"/>
                      </a:cubicBezTo>
                      <a:cubicBezTo>
                        <a:pt x="328" y="49"/>
                        <a:pt x="329" y="49"/>
                        <a:pt x="330" y="48"/>
                      </a:cubicBezTo>
                      <a:cubicBezTo>
                        <a:pt x="330" y="47"/>
                        <a:pt x="331" y="45"/>
                        <a:pt x="331" y="44"/>
                      </a:cubicBezTo>
                      <a:cubicBezTo>
                        <a:pt x="332" y="43"/>
                        <a:pt x="333" y="42"/>
                        <a:pt x="333" y="42"/>
                      </a:cubicBezTo>
                      <a:cubicBezTo>
                        <a:pt x="334" y="41"/>
                        <a:pt x="337" y="40"/>
                        <a:pt x="337" y="40"/>
                      </a:cubicBezTo>
                      <a:cubicBezTo>
                        <a:pt x="338" y="37"/>
                        <a:pt x="338" y="33"/>
                        <a:pt x="336" y="29"/>
                      </a:cubicBezTo>
                      <a:cubicBezTo>
                        <a:pt x="330" y="26"/>
                        <a:pt x="325" y="23"/>
                        <a:pt x="320" y="22"/>
                      </a:cubicBezTo>
                      <a:cubicBezTo>
                        <a:pt x="319" y="22"/>
                        <a:pt x="319" y="22"/>
                        <a:pt x="319" y="21"/>
                      </a:cubicBezTo>
                      <a:cubicBezTo>
                        <a:pt x="319" y="21"/>
                        <a:pt x="319" y="21"/>
                        <a:pt x="319" y="21"/>
                      </a:cubicBezTo>
                      <a:cubicBezTo>
                        <a:pt x="246" y="0"/>
                        <a:pt x="190" y="80"/>
                        <a:pt x="190" y="80"/>
                      </a:cubicBezTo>
                      <a:cubicBezTo>
                        <a:pt x="190" y="80"/>
                        <a:pt x="149" y="21"/>
                        <a:pt x="92" y="18"/>
                      </a:cubicBezTo>
                      <a:cubicBezTo>
                        <a:pt x="91" y="19"/>
                        <a:pt x="91" y="20"/>
                        <a:pt x="90" y="21"/>
                      </a:cubicBezTo>
                      <a:cubicBezTo>
                        <a:pt x="88" y="24"/>
                        <a:pt x="87" y="29"/>
                        <a:pt x="83" y="31"/>
                      </a:cubicBezTo>
                      <a:cubicBezTo>
                        <a:pt x="80" y="31"/>
                        <a:pt x="77" y="30"/>
                        <a:pt x="74" y="31"/>
                      </a:cubicBezTo>
                      <a:cubicBezTo>
                        <a:pt x="72" y="32"/>
                        <a:pt x="71" y="34"/>
                        <a:pt x="71" y="37"/>
                      </a:cubicBezTo>
                      <a:cubicBezTo>
                        <a:pt x="71" y="39"/>
                        <a:pt x="72" y="41"/>
                        <a:pt x="73" y="43"/>
                      </a:cubicBezTo>
                      <a:cubicBezTo>
                        <a:pt x="73" y="45"/>
                        <a:pt x="74" y="46"/>
                        <a:pt x="74" y="49"/>
                      </a:cubicBezTo>
                      <a:cubicBezTo>
                        <a:pt x="74" y="50"/>
                        <a:pt x="74" y="52"/>
                        <a:pt x="74" y="54"/>
                      </a:cubicBezTo>
                      <a:cubicBezTo>
                        <a:pt x="74" y="55"/>
                        <a:pt x="74" y="57"/>
                        <a:pt x="74" y="58"/>
                      </a:cubicBezTo>
                      <a:cubicBezTo>
                        <a:pt x="74" y="61"/>
                        <a:pt x="73" y="65"/>
                        <a:pt x="75" y="67"/>
                      </a:cubicBezTo>
                      <a:cubicBezTo>
                        <a:pt x="75" y="69"/>
                        <a:pt x="77" y="70"/>
                        <a:pt x="79" y="71"/>
                      </a:cubicBezTo>
                      <a:cubicBezTo>
                        <a:pt x="80" y="71"/>
                        <a:pt x="82" y="72"/>
                        <a:pt x="84" y="72"/>
                      </a:cubicBezTo>
                      <a:cubicBezTo>
                        <a:pt x="85" y="71"/>
                        <a:pt x="87" y="71"/>
                        <a:pt x="87" y="70"/>
                      </a:cubicBezTo>
                      <a:cubicBezTo>
                        <a:pt x="89" y="69"/>
                        <a:pt x="87" y="68"/>
                        <a:pt x="87" y="66"/>
                      </a:cubicBezTo>
                      <a:cubicBezTo>
                        <a:pt x="86" y="65"/>
                        <a:pt x="87" y="64"/>
                        <a:pt x="87" y="63"/>
                      </a:cubicBezTo>
                      <a:cubicBezTo>
                        <a:pt x="87" y="61"/>
                        <a:pt x="88" y="58"/>
                        <a:pt x="89" y="56"/>
                      </a:cubicBezTo>
                      <a:cubicBezTo>
                        <a:pt x="89" y="53"/>
                        <a:pt x="89" y="50"/>
                        <a:pt x="91" y="48"/>
                      </a:cubicBezTo>
                      <a:cubicBezTo>
                        <a:pt x="93" y="45"/>
                        <a:pt x="100" y="47"/>
                        <a:pt x="104" y="47"/>
                      </a:cubicBezTo>
                      <a:cubicBezTo>
                        <a:pt x="108" y="47"/>
                        <a:pt x="113" y="46"/>
                        <a:pt x="115" y="42"/>
                      </a:cubicBezTo>
                      <a:cubicBezTo>
                        <a:pt x="116" y="40"/>
                        <a:pt x="115" y="38"/>
                        <a:pt x="115" y="35"/>
                      </a:cubicBezTo>
                      <a:cubicBezTo>
                        <a:pt x="116" y="31"/>
                        <a:pt x="121" y="26"/>
                        <a:pt x="126" y="28"/>
                      </a:cubicBezTo>
                      <a:cubicBezTo>
                        <a:pt x="128" y="29"/>
                        <a:pt x="129" y="31"/>
                        <a:pt x="131" y="33"/>
                      </a:cubicBezTo>
                      <a:cubicBezTo>
                        <a:pt x="133" y="35"/>
                        <a:pt x="136" y="36"/>
                        <a:pt x="139" y="36"/>
                      </a:cubicBezTo>
                      <a:cubicBezTo>
                        <a:pt x="137" y="39"/>
                        <a:pt x="138" y="42"/>
                        <a:pt x="140" y="45"/>
                      </a:cubicBezTo>
                      <a:cubicBezTo>
                        <a:pt x="142" y="48"/>
                        <a:pt x="144" y="51"/>
                        <a:pt x="144" y="55"/>
                      </a:cubicBezTo>
                      <a:cubicBezTo>
                        <a:pt x="144" y="57"/>
                        <a:pt x="143" y="59"/>
                        <a:pt x="143" y="61"/>
                      </a:cubicBezTo>
                      <a:cubicBezTo>
                        <a:pt x="144" y="64"/>
                        <a:pt x="147" y="65"/>
                        <a:pt x="147" y="68"/>
                      </a:cubicBezTo>
                      <a:cubicBezTo>
                        <a:pt x="146" y="71"/>
                        <a:pt x="145" y="73"/>
                        <a:pt x="147" y="76"/>
                      </a:cubicBezTo>
                      <a:cubicBezTo>
                        <a:pt x="149" y="78"/>
                        <a:pt x="153" y="80"/>
                        <a:pt x="156" y="80"/>
                      </a:cubicBezTo>
                      <a:cubicBezTo>
                        <a:pt x="157" y="81"/>
                        <a:pt x="158" y="80"/>
                        <a:pt x="160" y="80"/>
                      </a:cubicBezTo>
                      <a:cubicBezTo>
                        <a:pt x="162" y="80"/>
                        <a:pt x="164" y="80"/>
                        <a:pt x="166" y="81"/>
                      </a:cubicBezTo>
                      <a:cubicBezTo>
                        <a:pt x="168" y="82"/>
                        <a:pt x="170" y="83"/>
                        <a:pt x="171" y="84"/>
                      </a:cubicBezTo>
                      <a:cubicBezTo>
                        <a:pt x="173" y="86"/>
                        <a:pt x="173" y="88"/>
                        <a:pt x="173" y="90"/>
                      </a:cubicBezTo>
                      <a:cubicBezTo>
                        <a:pt x="173" y="91"/>
                        <a:pt x="172" y="92"/>
                        <a:pt x="171" y="92"/>
                      </a:cubicBezTo>
                      <a:cubicBezTo>
                        <a:pt x="170" y="93"/>
                        <a:pt x="168" y="92"/>
                        <a:pt x="167" y="92"/>
                      </a:cubicBezTo>
                      <a:cubicBezTo>
                        <a:pt x="166" y="91"/>
                        <a:pt x="165" y="91"/>
                        <a:pt x="163" y="91"/>
                      </a:cubicBezTo>
                      <a:cubicBezTo>
                        <a:pt x="162" y="92"/>
                        <a:pt x="161" y="92"/>
                        <a:pt x="161" y="94"/>
                      </a:cubicBezTo>
                      <a:cubicBezTo>
                        <a:pt x="158" y="93"/>
                        <a:pt x="154" y="91"/>
                        <a:pt x="151" y="93"/>
                      </a:cubicBezTo>
                      <a:cubicBezTo>
                        <a:pt x="149" y="95"/>
                        <a:pt x="149" y="99"/>
                        <a:pt x="146" y="101"/>
                      </a:cubicBezTo>
                      <a:cubicBezTo>
                        <a:pt x="142" y="105"/>
                        <a:pt x="132" y="109"/>
                        <a:pt x="127" y="105"/>
                      </a:cubicBezTo>
                      <a:cubicBezTo>
                        <a:pt x="124" y="103"/>
                        <a:pt x="120" y="104"/>
                        <a:pt x="117" y="107"/>
                      </a:cubicBezTo>
                      <a:cubicBezTo>
                        <a:pt x="114" y="109"/>
                        <a:pt x="113" y="112"/>
                        <a:pt x="110" y="114"/>
                      </a:cubicBezTo>
                      <a:cubicBezTo>
                        <a:pt x="105" y="118"/>
                        <a:pt x="99" y="118"/>
                        <a:pt x="94" y="120"/>
                      </a:cubicBezTo>
                      <a:cubicBezTo>
                        <a:pt x="90" y="123"/>
                        <a:pt x="83" y="128"/>
                        <a:pt x="85" y="133"/>
                      </a:cubicBezTo>
                      <a:cubicBezTo>
                        <a:pt x="86" y="137"/>
                        <a:pt x="83" y="142"/>
                        <a:pt x="80" y="144"/>
                      </a:cubicBezTo>
                      <a:cubicBezTo>
                        <a:pt x="76" y="147"/>
                        <a:pt x="72" y="148"/>
                        <a:pt x="68" y="150"/>
                      </a:cubicBezTo>
                      <a:cubicBezTo>
                        <a:pt x="64" y="151"/>
                        <a:pt x="60" y="155"/>
                        <a:pt x="59" y="159"/>
                      </a:cubicBezTo>
                      <a:cubicBezTo>
                        <a:pt x="59" y="161"/>
                        <a:pt x="59" y="162"/>
                        <a:pt x="59" y="164"/>
                      </a:cubicBezTo>
                      <a:cubicBezTo>
                        <a:pt x="58" y="166"/>
                        <a:pt x="56" y="167"/>
                        <a:pt x="55" y="167"/>
                      </a:cubicBezTo>
                      <a:cubicBezTo>
                        <a:pt x="54" y="168"/>
                        <a:pt x="53" y="168"/>
                        <a:pt x="52" y="168"/>
                      </a:cubicBezTo>
                      <a:cubicBezTo>
                        <a:pt x="52" y="168"/>
                        <a:pt x="51" y="168"/>
                        <a:pt x="51" y="169"/>
                      </a:cubicBezTo>
                      <a:cubicBezTo>
                        <a:pt x="50" y="169"/>
                        <a:pt x="51" y="169"/>
                        <a:pt x="50" y="169"/>
                      </a:cubicBezTo>
                      <a:cubicBezTo>
                        <a:pt x="50" y="170"/>
                        <a:pt x="50" y="169"/>
                        <a:pt x="49" y="169"/>
                      </a:cubicBezTo>
                      <a:cubicBezTo>
                        <a:pt x="48" y="170"/>
                        <a:pt x="47" y="171"/>
                        <a:pt x="46" y="172"/>
                      </a:cubicBezTo>
                      <a:cubicBezTo>
                        <a:pt x="45" y="173"/>
                        <a:pt x="46" y="174"/>
                        <a:pt x="45" y="175"/>
                      </a:cubicBezTo>
                      <a:cubicBezTo>
                        <a:pt x="45" y="176"/>
                        <a:pt x="43" y="176"/>
                        <a:pt x="42" y="175"/>
                      </a:cubicBezTo>
                      <a:cubicBezTo>
                        <a:pt x="41" y="175"/>
                        <a:pt x="40" y="174"/>
                        <a:pt x="40" y="173"/>
                      </a:cubicBezTo>
                      <a:cubicBezTo>
                        <a:pt x="40" y="172"/>
                        <a:pt x="40" y="171"/>
                        <a:pt x="40" y="170"/>
                      </a:cubicBezTo>
                      <a:cubicBezTo>
                        <a:pt x="40" y="169"/>
                        <a:pt x="40" y="168"/>
                        <a:pt x="39" y="168"/>
                      </a:cubicBezTo>
                      <a:cubicBezTo>
                        <a:pt x="39" y="167"/>
                        <a:pt x="38" y="167"/>
                        <a:pt x="38" y="166"/>
                      </a:cubicBezTo>
                      <a:cubicBezTo>
                        <a:pt x="38" y="165"/>
                        <a:pt x="38" y="165"/>
                        <a:pt x="38" y="165"/>
                      </a:cubicBezTo>
                      <a:cubicBezTo>
                        <a:pt x="39" y="164"/>
                        <a:pt x="39" y="163"/>
                        <a:pt x="40" y="162"/>
                      </a:cubicBezTo>
                      <a:cubicBezTo>
                        <a:pt x="39" y="161"/>
                        <a:pt x="37" y="159"/>
                        <a:pt x="37" y="158"/>
                      </a:cubicBezTo>
                      <a:cubicBezTo>
                        <a:pt x="37" y="157"/>
                        <a:pt x="36" y="157"/>
                        <a:pt x="36" y="156"/>
                      </a:cubicBezTo>
                      <a:cubicBezTo>
                        <a:pt x="35" y="156"/>
                        <a:pt x="34" y="156"/>
                        <a:pt x="34" y="157"/>
                      </a:cubicBezTo>
                      <a:cubicBezTo>
                        <a:pt x="34" y="157"/>
                        <a:pt x="30" y="158"/>
                        <a:pt x="30" y="159"/>
                      </a:cubicBezTo>
                      <a:cubicBezTo>
                        <a:pt x="29" y="159"/>
                        <a:pt x="28" y="159"/>
                        <a:pt x="26" y="159"/>
                      </a:cubicBezTo>
                      <a:cubicBezTo>
                        <a:pt x="25" y="159"/>
                        <a:pt x="24" y="160"/>
                        <a:pt x="22" y="160"/>
                      </a:cubicBezTo>
                      <a:cubicBezTo>
                        <a:pt x="21" y="161"/>
                        <a:pt x="20" y="160"/>
                        <a:pt x="19" y="160"/>
                      </a:cubicBezTo>
                      <a:cubicBezTo>
                        <a:pt x="18" y="160"/>
                        <a:pt x="18" y="159"/>
                        <a:pt x="17" y="159"/>
                      </a:cubicBezTo>
                      <a:cubicBezTo>
                        <a:pt x="15" y="158"/>
                        <a:pt x="13" y="158"/>
                        <a:pt x="10" y="158"/>
                      </a:cubicBezTo>
                      <a:cubicBezTo>
                        <a:pt x="8" y="158"/>
                        <a:pt x="6" y="157"/>
                        <a:pt x="4" y="159"/>
                      </a:cubicBezTo>
                      <a:cubicBezTo>
                        <a:pt x="2" y="161"/>
                        <a:pt x="4" y="165"/>
                        <a:pt x="2" y="168"/>
                      </a:cubicBezTo>
                      <a:cubicBezTo>
                        <a:pt x="1" y="168"/>
                        <a:pt x="1" y="169"/>
                        <a:pt x="0" y="169"/>
                      </a:cubicBezTo>
                      <a:cubicBezTo>
                        <a:pt x="1" y="175"/>
                        <a:pt x="3" y="180"/>
                        <a:pt x="4" y="186"/>
                      </a:cubicBezTo>
                      <a:cubicBezTo>
                        <a:pt x="5" y="185"/>
                        <a:pt x="4" y="184"/>
                        <a:pt x="5" y="183"/>
                      </a:cubicBezTo>
                      <a:cubicBezTo>
                        <a:pt x="5" y="183"/>
                        <a:pt x="7" y="184"/>
                        <a:pt x="7" y="183"/>
                      </a:cubicBezTo>
                      <a:cubicBezTo>
                        <a:pt x="8" y="183"/>
                        <a:pt x="8" y="182"/>
                        <a:pt x="8" y="181"/>
                      </a:cubicBezTo>
                      <a:cubicBezTo>
                        <a:pt x="8" y="181"/>
                        <a:pt x="8" y="181"/>
                        <a:pt x="8" y="181"/>
                      </a:cubicBezTo>
                      <a:cubicBezTo>
                        <a:pt x="8" y="180"/>
                        <a:pt x="8" y="180"/>
                        <a:pt x="8" y="179"/>
                      </a:cubicBezTo>
                      <a:cubicBezTo>
                        <a:pt x="8" y="179"/>
                        <a:pt x="9" y="179"/>
                        <a:pt x="9" y="179"/>
                      </a:cubicBezTo>
                      <a:cubicBezTo>
                        <a:pt x="9" y="179"/>
                        <a:pt x="10" y="179"/>
                        <a:pt x="10" y="179"/>
                      </a:cubicBezTo>
                      <a:cubicBezTo>
                        <a:pt x="11" y="179"/>
                        <a:pt x="11" y="180"/>
                        <a:pt x="11" y="180"/>
                      </a:cubicBezTo>
                      <a:cubicBezTo>
                        <a:pt x="11" y="180"/>
                        <a:pt x="12" y="180"/>
                        <a:pt x="12" y="181"/>
                      </a:cubicBezTo>
                      <a:cubicBezTo>
                        <a:pt x="13" y="181"/>
                        <a:pt x="14" y="181"/>
                        <a:pt x="15" y="181"/>
                      </a:cubicBezTo>
                      <a:cubicBezTo>
                        <a:pt x="16" y="181"/>
                        <a:pt x="17" y="180"/>
                        <a:pt x="17" y="181"/>
                      </a:cubicBezTo>
                      <a:cubicBezTo>
                        <a:pt x="18" y="182"/>
                        <a:pt x="18" y="184"/>
                        <a:pt x="18" y="185"/>
                      </a:cubicBezTo>
                      <a:cubicBezTo>
                        <a:pt x="18" y="188"/>
                        <a:pt x="17" y="191"/>
                        <a:pt x="16" y="193"/>
                      </a:cubicBezTo>
                      <a:cubicBezTo>
                        <a:pt x="14" y="197"/>
                        <a:pt x="12" y="200"/>
                        <a:pt x="11" y="204"/>
                      </a:cubicBezTo>
                      <a:cubicBezTo>
                        <a:pt x="11" y="205"/>
                        <a:pt x="11" y="206"/>
                        <a:pt x="11" y="207"/>
                      </a:cubicBezTo>
                      <a:cubicBezTo>
                        <a:pt x="13" y="212"/>
                        <a:pt x="15" y="218"/>
                        <a:pt x="17" y="223"/>
                      </a:cubicBezTo>
                      <a:cubicBezTo>
                        <a:pt x="18" y="223"/>
                        <a:pt x="18" y="223"/>
                        <a:pt x="19" y="223"/>
                      </a:cubicBezTo>
                      <a:cubicBezTo>
                        <a:pt x="21" y="223"/>
                        <a:pt x="25" y="225"/>
                        <a:pt x="27" y="227"/>
                      </a:cubicBezTo>
                      <a:cubicBezTo>
                        <a:pt x="29" y="228"/>
                        <a:pt x="29" y="232"/>
                        <a:pt x="29" y="235"/>
                      </a:cubicBezTo>
                      <a:cubicBezTo>
                        <a:pt x="29" y="241"/>
                        <a:pt x="28" y="247"/>
                        <a:pt x="32" y="252"/>
                      </a:cubicBezTo>
                      <a:cubicBezTo>
                        <a:pt x="34" y="255"/>
                        <a:pt x="38" y="257"/>
                        <a:pt x="42" y="259"/>
                      </a:cubicBezTo>
                      <a:cubicBezTo>
                        <a:pt x="44" y="260"/>
                        <a:pt x="46" y="262"/>
                        <a:pt x="48" y="263"/>
                      </a:cubicBezTo>
                      <a:cubicBezTo>
                        <a:pt x="48" y="262"/>
                        <a:pt x="48" y="260"/>
                        <a:pt x="48" y="258"/>
                      </a:cubicBezTo>
                      <a:cubicBezTo>
                        <a:pt x="48" y="255"/>
                        <a:pt x="48" y="253"/>
                        <a:pt x="50" y="251"/>
                      </a:cubicBezTo>
                      <a:cubicBezTo>
                        <a:pt x="52" y="250"/>
                        <a:pt x="53" y="250"/>
                        <a:pt x="55" y="250"/>
                      </a:cubicBezTo>
                      <a:cubicBezTo>
                        <a:pt x="69" y="248"/>
                        <a:pt x="85" y="245"/>
                        <a:pt x="98" y="250"/>
                      </a:cubicBezTo>
                      <a:cubicBezTo>
                        <a:pt x="103" y="249"/>
                        <a:pt x="108" y="255"/>
                        <a:pt x="110" y="260"/>
                      </a:cubicBezTo>
                      <a:cubicBezTo>
                        <a:pt x="112" y="266"/>
                        <a:pt x="113" y="272"/>
                        <a:pt x="117" y="276"/>
                      </a:cubicBezTo>
                      <a:cubicBezTo>
                        <a:pt x="120" y="279"/>
                        <a:pt x="125" y="280"/>
                        <a:pt x="129" y="281"/>
                      </a:cubicBezTo>
                      <a:cubicBezTo>
                        <a:pt x="135" y="283"/>
                        <a:pt x="141" y="287"/>
                        <a:pt x="147" y="289"/>
                      </a:cubicBezTo>
                      <a:cubicBezTo>
                        <a:pt x="153" y="291"/>
                        <a:pt x="163" y="293"/>
                        <a:pt x="168" y="290"/>
                      </a:cubicBezTo>
                      <a:cubicBezTo>
                        <a:pt x="186" y="298"/>
                        <a:pt x="205" y="303"/>
                        <a:pt x="225" y="303"/>
                      </a:cubicBezTo>
                      <a:cubicBezTo>
                        <a:pt x="230" y="303"/>
                        <a:pt x="237" y="304"/>
                        <a:pt x="240" y="309"/>
                      </a:cubicBezTo>
                      <a:cubicBezTo>
                        <a:pt x="242" y="313"/>
                        <a:pt x="239" y="319"/>
                        <a:pt x="236" y="322"/>
                      </a:cubicBezTo>
                      <a:cubicBezTo>
                        <a:pt x="232" y="326"/>
                        <a:pt x="228" y="329"/>
                        <a:pt x="227" y="333"/>
                      </a:cubicBezTo>
                      <a:cubicBezTo>
                        <a:pt x="220" y="336"/>
                        <a:pt x="215" y="341"/>
                        <a:pt x="212" y="347"/>
                      </a:cubicBezTo>
                      <a:cubicBezTo>
                        <a:pt x="210" y="350"/>
                        <a:pt x="208" y="354"/>
                        <a:pt x="206" y="357"/>
                      </a:cubicBezTo>
                      <a:cubicBezTo>
                        <a:pt x="203" y="361"/>
                        <a:pt x="198" y="365"/>
                        <a:pt x="193" y="364"/>
                      </a:cubicBezTo>
                      <a:cubicBezTo>
                        <a:pt x="186" y="368"/>
                        <a:pt x="181" y="375"/>
                        <a:pt x="178" y="382"/>
                      </a:cubicBezTo>
                      <a:cubicBezTo>
                        <a:pt x="177" y="386"/>
                        <a:pt x="176" y="390"/>
                        <a:pt x="173" y="391"/>
                      </a:cubicBezTo>
                      <a:cubicBezTo>
                        <a:pt x="169" y="393"/>
                        <a:pt x="165" y="391"/>
                        <a:pt x="162" y="392"/>
                      </a:cubicBezTo>
                      <a:cubicBezTo>
                        <a:pt x="162" y="392"/>
                        <a:pt x="161" y="392"/>
                        <a:pt x="161" y="392"/>
                      </a:cubicBezTo>
                      <a:cubicBezTo>
                        <a:pt x="171" y="395"/>
                        <a:pt x="181" y="397"/>
                        <a:pt x="190" y="397"/>
                      </a:cubicBezTo>
                      <a:cubicBezTo>
                        <a:pt x="231" y="397"/>
                        <a:pt x="275" y="363"/>
                        <a:pt x="311" y="316"/>
                      </a:cubicBezTo>
                      <a:close/>
                      <a:moveTo>
                        <a:pt x="316" y="31"/>
                      </a:moveTo>
                      <a:cubicBezTo>
                        <a:pt x="318" y="30"/>
                        <a:pt x="319" y="31"/>
                        <a:pt x="321" y="31"/>
                      </a:cubicBezTo>
                      <a:cubicBezTo>
                        <a:pt x="322" y="32"/>
                        <a:pt x="323" y="31"/>
                        <a:pt x="324" y="31"/>
                      </a:cubicBezTo>
                      <a:cubicBezTo>
                        <a:pt x="326" y="31"/>
                        <a:pt x="329" y="34"/>
                        <a:pt x="326" y="35"/>
                      </a:cubicBezTo>
                      <a:cubicBezTo>
                        <a:pt x="326" y="35"/>
                        <a:pt x="325" y="35"/>
                        <a:pt x="325" y="36"/>
                      </a:cubicBezTo>
                      <a:cubicBezTo>
                        <a:pt x="324" y="36"/>
                        <a:pt x="324" y="36"/>
                        <a:pt x="324" y="37"/>
                      </a:cubicBezTo>
                      <a:cubicBezTo>
                        <a:pt x="323" y="38"/>
                        <a:pt x="322" y="38"/>
                        <a:pt x="321" y="38"/>
                      </a:cubicBezTo>
                      <a:cubicBezTo>
                        <a:pt x="320" y="38"/>
                        <a:pt x="319" y="37"/>
                        <a:pt x="318" y="37"/>
                      </a:cubicBezTo>
                      <a:cubicBezTo>
                        <a:pt x="317" y="36"/>
                        <a:pt x="316" y="35"/>
                        <a:pt x="315" y="34"/>
                      </a:cubicBezTo>
                      <a:cubicBezTo>
                        <a:pt x="315" y="33"/>
                        <a:pt x="315" y="31"/>
                        <a:pt x="316" y="31"/>
                      </a:cubicBezTo>
                      <a:close/>
                      <a:moveTo>
                        <a:pt x="299" y="40"/>
                      </a:moveTo>
                      <a:cubicBezTo>
                        <a:pt x="301" y="40"/>
                        <a:pt x="303" y="41"/>
                        <a:pt x="305" y="41"/>
                      </a:cubicBezTo>
                      <a:cubicBezTo>
                        <a:pt x="308" y="42"/>
                        <a:pt x="312" y="42"/>
                        <a:pt x="314" y="39"/>
                      </a:cubicBezTo>
                      <a:cubicBezTo>
                        <a:pt x="315" y="42"/>
                        <a:pt x="318" y="43"/>
                        <a:pt x="319" y="45"/>
                      </a:cubicBezTo>
                      <a:cubicBezTo>
                        <a:pt x="321" y="48"/>
                        <a:pt x="321" y="50"/>
                        <a:pt x="320" y="53"/>
                      </a:cubicBezTo>
                      <a:cubicBezTo>
                        <a:pt x="319" y="55"/>
                        <a:pt x="318" y="60"/>
                        <a:pt x="314" y="56"/>
                      </a:cubicBezTo>
                      <a:cubicBezTo>
                        <a:pt x="313" y="55"/>
                        <a:pt x="313" y="54"/>
                        <a:pt x="311" y="53"/>
                      </a:cubicBezTo>
                      <a:cubicBezTo>
                        <a:pt x="310" y="53"/>
                        <a:pt x="308" y="53"/>
                        <a:pt x="307" y="53"/>
                      </a:cubicBezTo>
                      <a:cubicBezTo>
                        <a:pt x="304" y="53"/>
                        <a:pt x="302" y="53"/>
                        <a:pt x="299" y="52"/>
                      </a:cubicBezTo>
                      <a:cubicBezTo>
                        <a:pt x="297" y="50"/>
                        <a:pt x="295" y="48"/>
                        <a:pt x="295" y="46"/>
                      </a:cubicBezTo>
                      <a:cubicBezTo>
                        <a:pt x="295" y="43"/>
                        <a:pt x="297" y="40"/>
                        <a:pt x="299" y="40"/>
                      </a:cubicBezTo>
                      <a:close/>
                      <a:moveTo>
                        <a:pt x="54" y="209"/>
                      </a:moveTo>
                      <a:cubicBezTo>
                        <a:pt x="53" y="209"/>
                        <a:pt x="53" y="209"/>
                        <a:pt x="52" y="209"/>
                      </a:cubicBezTo>
                      <a:cubicBezTo>
                        <a:pt x="52" y="209"/>
                        <a:pt x="51" y="209"/>
                        <a:pt x="50" y="210"/>
                      </a:cubicBezTo>
                      <a:cubicBezTo>
                        <a:pt x="50" y="210"/>
                        <a:pt x="50" y="211"/>
                        <a:pt x="50" y="211"/>
                      </a:cubicBezTo>
                      <a:cubicBezTo>
                        <a:pt x="49" y="211"/>
                        <a:pt x="49" y="211"/>
                        <a:pt x="48" y="211"/>
                      </a:cubicBezTo>
                      <a:cubicBezTo>
                        <a:pt x="48" y="211"/>
                        <a:pt x="47" y="211"/>
                        <a:pt x="47" y="211"/>
                      </a:cubicBezTo>
                      <a:cubicBezTo>
                        <a:pt x="46" y="211"/>
                        <a:pt x="45" y="210"/>
                        <a:pt x="45" y="210"/>
                      </a:cubicBezTo>
                      <a:cubicBezTo>
                        <a:pt x="42" y="208"/>
                        <a:pt x="40" y="205"/>
                        <a:pt x="37" y="206"/>
                      </a:cubicBezTo>
                      <a:cubicBezTo>
                        <a:pt x="36" y="206"/>
                        <a:pt x="36" y="207"/>
                        <a:pt x="35" y="206"/>
                      </a:cubicBezTo>
                      <a:cubicBezTo>
                        <a:pt x="35" y="206"/>
                        <a:pt x="34" y="206"/>
                        <a:pt x="34" y="206"/>
                      </a:cubicBezTo>
                      <a:cubicBezTo>
                        <a:pt x="33" y="206"/>
                        <a:pt x="32" y="207"/>
                        <a:pt x="31" y="207"/>
                      </a:cubicBezTo>
                      <a:cubicBezTo>
                        <a:pt x="29" y="207"/>
                        <a:pt x="28" y="206"/>
                        <a:pt x="27" y="205"/>
                      </a:cubicBezTo>
                      <a:cubicBezTo>
                        <a:pt x="26" y="204"/>
                        <a:pt x="25" y="203"/>
                        <a:pt x="24" y="203"/>
                      </a:cubicBezTo>
                      <a:cubicBezTo>
                        <a:pt x="23" y="203"/>
                        <a:pt x="23" y="204"/>
                        <a:pt x="22" y="204"/>
                      </a:cubicBezTo>
                      <a:cubicBezTo>
                        <a:pt x="22" y="203"/>
                        <a:pt x="22" y="202"/>
                        <a:pt x="22" y="202"/>
                      </a:cubicBezTo>
                      <a:cubicBezTo>
                        <a:pt x="23" y="202"/>
                        <a:pt x="23" y="201"/>
                        <a:pt x="23" y="201"/>
                      </a:cubicBezTo>
                      <a:cubicBezTo>
                        <a:pt x="23" y="201"/>
                        <a:pt x="23" y="201"/>
                        <a:pt x="24" y="201"/>
                      </a:cubicBezTo>
                      <a:cubicBezTo>
                        <a:pt x="24" y="201"/>
                        <a:pt x="24" y="201"/>
                        <a:pt x="24" y="201"/>
                      </a:cubicBezTo>
                      <a:cubicBezTo>
                        <a:pt x="25" y="201"/>
                        <a:pt x="26" y="201"/>
                        <a:pt x="27" y="200"/>
                      </a:cubicBezTo>
                      <a:cubicBezTo>
                        <a:pt x="27" y="199"/>
                        <a:pt x="28" y="199"/>
                        <a:pt x="28" y="198"/>
                      </a:cubicBezTo>
                      <a:cubicBezTo>
                        <a:pt x="28" y="197"/>
                        <a:pt x="27" y="195"/>
                        <a:pt x="28" y="195"/>
                      </a:cubicBezTo>
                      <a:cubicBezTo>
                        <a:pt x="28" y="194"/>
                        <a:pt x="30" y="194"/>
                        <a:pt x="30" y="195"/>
                      </a:cubicBezTo>
                      <a:cubicBezTo>
                        <a:pt x="31" y="196"/>
                        <a:pt x="31" y="196"/>
                        <a:pt x="31" y="196"/>
                      </a:cubicBezTo>
                      <a:cubicBezTo>
                        <a:pt x="31" y="197"/>
                        <a:pt x="31" y="197"/>
                        <a:pt x="32" y="197"/>
                      </a:cubicBezTo>
                      <a:cubicBezTo>
                        <a:pt x="33" y="198"/>
                        <a:pt x="33" y="199"/>
                        <a:pt x="33" y="199"/>
                      </a:cubicBezTo>
                      <a:cubicBezTo>
                        <a:pt x="34" y="200"/>
                        <a:pt x="34" y="201"/>
                        <a:pt x="36" y="201"/>
                      </a:cubicBezTo>
                      <a:cubicBezTo>
                        <a:pt x="38" y="201"/>
                        <a:pt x="40" y="200"/>
                        <a:pt x="42" y="201"/>
                      </a:cubicBezTo>
                      <a:cubicBezTo>
                        <a:pt x="42" y="201"/>
                        <a:pt x="43" y="201"/>
                        <a:pt x="44" y="201"/>
                      </a:cubicBezTo>
                      <a:cubicBezTo>
                        <a:pt x="45" y="201"/>
                        <a:pt x="46" y="201"/>
                        <a:pt x="47" y="201"/>
                      </a:cubicBezTo>
                      <a:cubicBezTo>
                        <a:pt x="47" y="201"/>
                        <a:pt x="48" y="200"/>
                        <a:pt x="48" y="201"/>
                      </a:cubicBezTo>
                      <a:cubicBezTo>
                        <a:pt x="49" y="201"/>
                        <a:pt x="50" y="201"/>
                        <a:pt x="50" y="202"/>
                      </a:cubicBezTo>
                      <a:cubicBezTo>
                        <a:pt x="50" y="203"/>
                        <a:pt x="50" y="204"/>
                        <a:pt x="51" y="204"/>
                      </a:cubicBezTo>
                      <a:cubicBezTo>
                        <a:pt x="51" y="206"/>
                        <a:pt x="53" y="207"/>
                        <a:pt x="54" y="207"/>
                      </a:cubicBezTo>
                      <a:cubicBezTo>
                        <a:pt x="54" y="208"/>
                        <a:pt x="54" y="209"/>
                        <a:pt x="54" y="209"/>
                      </a:cubicBezTo>
                      <a:close/>
                      <a:moveTo>
                        <a:pt x="179" y="122"/>
                      </a:moveTo>
                      <a:cubicBezTo>
                        <a:pt x="177" y="123"/>
                        <a:pt x="175" y="124"/>
                        <a:pt x="174" y="126"/>
                      </a:cubicBezTo>
                      <a:cubicBezTo>
                        <a:pt x="172" y="127"/>
                        <a:pt x="170" y="125"/>
                        <a:pt x="168" y="124"/>
                      </a:cubicBezTo>
                      <a:cubicBezTo>
                        <a:pt x="166" y="123"/>
                        <a:pt x="165" y="122"/>
                        <a:pt x="164" y="121"/>
                      </a:cubicBezTo>
                      <a:cubicBezTo>
                        <a:pt x="163" y="120"/>
                        <a:pt x="163" y="120"/>
                        <a:pt x="162" y="120"/>
                      </a:cubicBezTo>
                      <a:cubicBezTo>
                        <a:pt x="161" y="119"/>
                        <a:pt x="161" y="118"/>
                        <a:pt x="160" y="118"/>
                      </a:cubicBezTo>
                      <a:cubicBezTo>
                        <a:pt x="159" y="117"/>
                        <a:pt x="158" y="116"/>
                        <a:pt x="158" y="115"/>
                      </a:cubicBezTo>
                      <a:cubicBezTo>
                        <a:pt x="156" y="115"/>
                        <a:pt x="154" y="115"/>
                        <a:pt x="153" y="114"/>
                      </a:cubicBezTo>
                      <a:cubicBezTo>
                        <a:pt x="151" y="113"/>
                        <a:pt x="149" y="111"/>
                        <a:pt x="150" y="109"/>
                      </a:cubicBezTo>
                      <a:cubicBezTo>
                        <a:pt x="150" y="108"/>
                        <a:pt x="151" y="107"/>
                        <a:pt x="152" y="106"/>
                      </a:cubicBezTo>
                      <a:cubicBezTo>
                        <a:pt x="152" y="106"/>
                        <a:pt x="152" y="106"/>
                        <a:pt x="152" y="106"/>
                      </a:cubicBezTo>
                      <a:cubicBezTo>
                        <a:pt x="153" y="105"/>
                        <a:pt x="154" y="104"/>
                        <a:pt x="155" y="103"/>
                      </a:cubicBezTo>
                      <a:cubicBezTo>
                        <a:pt x="155" y="102"/>
                        <a:pt x="155" y="101"/>
                        <a:pt x="156" y="100"/>
                      </a:cubicBezTo>
                      <a:cubicBezTo>
                        <a:pt x="157" y="100"/>
                        <a:pt x="157" y="99"/>
                        <a:pt x="158" y="99"/>
                      </a:cubicBezTo>
                      <a:cubicBezTo>
                        <a:pt x="159" y="99"/>
                        <a:pt x="160" y="98"/>
                        <a:pt x="159" y="97"/>
                      </a:cubicBezTo>
                      <a:cubicBezTo>
                        <a:pt x="160" y="98"/>
                        <a:pt x="161" y="98"/>
                        <a:pt x="162" y="99"/>
                      </a:cubicBezTo>
                      <a:cubicBezTo>
                        <a:pt x="163" y="100"/>
                        <a:pt x="163" y="100"/>
                        <a:pt x="164" y="101"/>
                      </a:cubicBezTo>
                      <a:cubicBezTo>
                        <a:pt x="165" y="101"/>
                        <a:pt x="165" y="101"/>
                        <a:pt x="165" y="102"/>
                      </a:cubicBezTo>
                      <a:cubicBezTo>
                        <a:pt x="165" y="103"/>
                        <a:pt x="165" y="104"/>
                        <a:pt x="165" y="105"/>
                      </a:cubicBezTo>
                      <a:cubicBezTo>
                        <a:pt x="164" y="107"/>
                        <a:pt x="163" y="110"/>
                        <a:pt x="165" y="111"/>
                      </a:cubicBezTo>
                      <a:cubicBezTo>
                        <a:pt x="166" y="112"/>
                        <a:pt x="168" y="112"/>
                        <a:pt x="169" y="111"/>
                      </a:cubicBezTo>
                      <a:cubicBezTo>
                        <a:pt x="173" y="111"/>
                        <a:pt x="177" y="112"/>
                        <a:pt x="180" y="114"/>
                      </a:cubicBezTo>
                      <a:cubicBezTo>
                        <a:pt x="181" y="117"/>
                        <a:pt x="181" y="120"/>
                        <a:pt x="179" y="122"/>
                      </a:cubicBezTo>
                      <a:close/>
                    </a:path>
                  </a:pathLst>
                </a:custGeom>
                <a:solidFill>
                  <a:srgbClr val="8CFF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38" name="ïsḻiḓê">
                  <a:extLst>
                    <a:ext uri="{FF2B5EF4-FFF2-40B4-BE49-F238E27FC236}">
                      <a16:creationId xmlns:a16="http://schemas.microsoft.com/office/drawing/2014/main" id="{1F911C13-28C3-4B3B-8ADE-CB916F1439EE}"/>
                    </a:ext>
                  </a:extLst>
                </p:cNvPr>
                <p:cNvSpPr/>
                <p:nvPr/>
              </p:nvSpPr>
              <p:spPr bwMode="auto">
                <a:xfrm>
                  <a:off x="4894690" y="2064401"/>
                  <a:ext cx="1083424" cy="929052"/>
                </a:xfrm>
                <a:custGeom>
                  <a:avLst/>
                  <a:gdLst>
                    <a:gd name="T0" fmla="*/ 22 w 185"/>
                    <a:gd name="T1" fmla="*/ 141 h 159"/>
                    <a:gd name="T2" fmla="*/ 31 w 185"/>
                    <a:gd name="T3" fmla="*/ 143 h 159"/>
                    <a:gd name="T4" fmla="*/ 38 w 185"/>
                    <a:gd name="T5" fmla="*/ 142 h 159"/>
                    <a:gd name="T6" fmla="*/ 46 w 185"/>
                    <a:gd name="T7" fmla="*/ 140 h 159"/>
                    <a:gd name="T8" fmla="*/ 49 w 185"/>
                    <a:gd name="T9" fmla="*/ 141 h 159"/>
                    <a:gd name="T10" fmla="*/ 50 w 185"/>
                    <a:gd name="T11" fmla="*/ 148 h 159"/>
                    <a:gd name="T12" fmla="*/ 51 w 185"/>
                    <a:gd name="T13" fmla="*/ 151 h 159"/>
                    <a:gd name="T14" fmla="*/ 52 w 185"/>
                    <a:gd name="T15" fmla="*/ 156 h 159"/>
                    <a:gd name="T16" fmla="*/ 57 w 185"/>
                    <a:gd name="T17" fmla="*/ 158 h 159"/>
                    <a:gd name="T18" fmla="*/ 61 w 185"/>
                    <a:gd name="T19" fmla="*/ 152 h 159"/>
                    <a:gd name="T20" fmla="*/ 63 w 185"/>
                    <a:gd name="T21" fmla="*/ 152 h 159"/>
                    <a:gd name="T22" fmla="*/ 67 w 185"/>
                    <a:gd name="T23" fmla="*/ 150 h 159"/>
                    <a:gd name="T24" fmla="*/ 71 w 185"/>
                    <a:gd name="T25" fmla="*/ 142 h 159"/>
                    <a:gd name="T26" fmla="*/ 92 w 185"/>
                    <a:gd name="T27" fmla="*/ 127 h 159"/>
                    <a:gd name="T28" fmla="*/ 106 w 185"/>
                    <a:gd name="T29" fmla="*/ 103 h 159"/>
                    <a:gd name="T30" fmla="*/ 129 w 185"/>
                    <a:gd name="T31" fmla="*/ 90 h 159"/>
                    <a:gd name="T32" fmla="*/ 158 w 185"/>
                    <a:gd name="T33" fmla="*/ 84 h 159"/>
                    <a:gd name="T34" fmla="*/ 173 w 185"/>
                    <a:gd name="T35" fmla="*/ 77 h 159"/>
                    <a:gd name="T36" fmla="*/ 179 w 185"/>
                    <a:gd name="T37" fmla="*/ 75 h 159"/>
                    <a:gd name="T38" fmla="*/ 185 w 185"/>
                    <a:gd name="T39" fmla="*/ 73 h 159"/>
                    <a:gd name="T40" fmla="*/ 178 w 185"/>
                    <a:gd name="T41" fmla="*/ 64 h 159"/>
                    <a:gd name="T42" fmla="*/ 168 w 185"/>
                    <a:gd name="T43" fmla="*/ 63 h 159"/>
                    <a:gd name="T44" fmla="*/ 159 w 185"/>
                    <a:gd name="T45" fmla="*/ 51 h 159"/>
                    <a:gd name="T46" fmla="*/ 156 w 185"/>
                    <a:gd name="T47" fmla="*/ 38 h 159"/>
                    <a:gd name="T48" fmla="*/ 151 w 185"/>
                    <a:gd name="T49" fmla="*/ 19 h 159"/>
                    <a:gd name="T50" fmla="*/ 138 w 185"/>
                    <a:gd name="T51" fmla="*/ 11 h 159"/>
                    <a:gd name="T52" fmla="*/ 127 w 185"/>
                    <a:gd name="T53" fmla="*/ 25 h 159"/>
                    <a:gd name="T54" fmla="*/ 103 w 185"/>
                    <a:gd name="T55" fmla="*/ 31 h 159"/>
                    <a:gd name="T56" fmla="*/ 99 w 185"/>
                    <a:gd name="T57" fmla="*/ 46 h 159"/>
                    <a:gd name="T58" fmla="*/ 99 w 185"/>
                    <a:gd name="T59" fmla="*/ 53 h 159"/>
                    <a:gd name="T60" fmla="*/ 91 w 185"/>
                    <a:gd name="T61" fmla="*/ 54 h 159"/>
                    <a:gd name="T62" fmla="*/ 86 w 185"/>
                    <a:gd name="T63" fmla="*/ 41 h 159"/>
                    <a:gd name="T64" fmla="*/ 86 w 185"/>
                    <a:gd name="T65" fmla="*/ 32 h 159"/>
                    <a:gd name="T66" fmla="*/ 83 w 185"/>
                    <a:gd name="T67" fmla="*/ 20 h 159"/>
                    <a:gd name="T68" fmla="*/ 95 w 185"/>
                    <a:gd name="T69" fmla="*/ 14 h 159"/>
                    <a:gd name="T70" fmla="*/ 104 w 185"/>
                    <a:gd name="T71" fmla="*/ 1 h 159"/>
                    <a:gd name="T72" fmla="*/ 12 w 185"/>
                    <a:gd name="T73" fmla="*/ 152 h 159"/>
                    <a:gd name="T74" fmla="*/ 16 w 185"/>
                    <a:gd name="T75" fmla="*/ 1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59">
                      <a:moveTo>
                        <a:pt x="16" y="142"/>
                      </a:moveTo>
                      <a:cubicBezTo>
                        <a:pt x="18" y="140"/>
                        <a:pt x="20" y="141"/>
                        <a:pt x="22" y="141"/>
                      </a:cubicBezTo>
                      <a:cubicBezTo>
                        <a:pt x="25" y="141"/>
                        <a:pt x="27" y="141"/>
                        <a:pt x="29" y="142"/>
                      </a:cubicBezTo>
                      <a:cubicBezTo>
                        <a:pt x="30" y="142"/>
                        <a:pt x="30" y="143"/>
                        <a:pt x="31" y="143"/>
                      </a:cubicBezTo>
                      <a:cubicBezTo>
                        <a:pt x="32" y="143"/>
                        <a:pt x="33" y="144"/>
                        <a:pt x="34" y="143"/>
                      </a:cubicBezTo>
                      <a:cubicBezTo>
                        <a:pt x="36" y="143"/>
                        <a:pt x="37" y="142"/>
                        <a:pt x="38" y="142"/>
                      </a:cubicBezTo>
                      <a:cubicBezTo>
                        <a:pt x="40" y="142"/>
                        <a:pt x="41" y="142"/>
                        <a:pt x="42" y="142"/>
                      </a:cubicBezTo>
                      <a:cubicBezTo>
                        <a:pt x="42" y="141"/>
                        <a:pt x="46" y="140"/>
                        <a:pt x="46" y="140"/>
                      </a:cubicBezTo>
                      <a:cubicBezTo>
                        <a:pt x="46" y="139"/>
                        <a:pt x="47" y="139"/>
                        <a:pt x="48" y="139"/>
                      </a:cubicBezTo>
                      <a:cubicBezTo>
                        <a:pt x="48" y="140"/>
                        <a:pt x="49" y="140"/>
                        <a:pt x="49" y="141"/>
                      </a:cubicBezTo>
                      <a:cubicBezTo>
                        <a:pt x="49" y="142"/>
                        <a:pt x="51" y="144"/>
                        <a:pt x="52" y="145"/>
                      </a:cubicBezTo>
                      <a:cubicBezTo>
                        <a:pt x="51" y="146"/>
                        <a:pt x="51" y="147"/>
                        <a:pt x="50" y="148"/>
                      </a:cubicBezTo>
                      <a:cubicBezTo>
                        <a:pt x="50" y="148"/>
                        <a:pt x="50" y="148"/>
                        <a:pt x="50" y="149"/>
                      </a:cubicBezTo>
                      <a:cubicBezTo>
                        <a:pt x="50" y="150"/>
                        <a:pt x="51" y="150"/>
                        <a:pt x="51" y="151"/>
                      </a:cubicBezTo>
                      <a:cubicBezTo>
                        <a:pt x="52" y="151"/>
                        <a:pt x="52" y="152"/>
                        <a:pt x="52" y="153"/>
                      </a:cubicBezTo>
                      <a:cubicBezTo>
                        <a:pt x="52" y="154"/>
                        <a:pt x="52" y="155"/>
                        <a:pt x="52" y="156"/>
                      </a:cubicBezTo>
                      <a:cubicBezTo>
                        <a:pt x="52" y="157"/>
                        <a:pt x="53" y="158"/>
                        <a:pt x="54" y="158"/>
                      </a:cubicBezTo>
                      <a:cubicBezTo>
                        <a:pt x="55" y="159"/>
                        <a:pt x="57" y="159"/>
                        <a:pt x="57" y="158"/>
                      </a:cubicBezTo>
                      <a:cubicBezTo>
                        <a:pt x="58" y="157"/>
                        <a:pt x="57" y="156"/>
                        <a:pt x="58" y="155"/>
                      </a:cubicBezTo>
                      <a:cubicBezTo>
                        <a:pt x="59" y="154"/>
                        <a:pt x="60" y="153"/>
                        <a:pt x="61" y="152"/>
                      </a:cubicBezTo>
                      <a:cubicBezTo>
                        <a:pt x="62" y="152"/>
                        <a:pt x="62" y="153"/>
                        <a:pt x="62" y="152"/>
                      </a:cubicBezTo>
                      <a:cubicBezTo>
                        <a:pt x="63" y="152"/>
                        <a:pt x="62" y="152"/>
                        <a:pt x="63" y="152"/>
                      </a:cubicBezTo>
                      <a:cubicBezTo>
                        <a:pt x="63" y="151"/>
                        <a:pt x="64" y="151"/>
                        <a:pt x="64" y="151"/>
                      </a:cubicBezTo>
                      <a:cubicBezTo>
                        <a:pt x="65" y="151"/>
                        <a:pt x="66" y="151"/>
                        <a:pt x="67" y="150"/>
                      </a:cubicBezTo>
                      <a:cubicBezTo>
                        <a:pt x="68" y="150"/>
                        <a:pt x="70" y="149"/>
                        <a:pt x="71" y="147"/>
                      </a:cubicBezTo>
                      <a:cubicBezTo>
                        <a:pt x="71" y="145"/>
                        <a:pt x="71" y="144"/>
                        <a:pt x="71" y="142"/>
                      </a:cubicBezTo>
                      <a:cubicBezTo>
                        <a:pt x="72" y="138"/>
                        <a:pt x="76" y="134"/>
                        <a:pt x="80" y="133"/>
                      </a:cubicBezTo>
                      <a:cubicBezTo>
                        <a:pt x="84" y="131"/>
                        <a:pt x="88" y="130"/>
                        <a:pt x="92" y="127"/>
                      </a:cubicBezTo>
                      <a:cubicBezTo>
                        <a:pt x="95" y="125"/>
                        <a:pt x="98" y="120"/>
                        <a:pt x="97" y="116"/>
                      </a:cubicBezTo>
                      <a:cubicBezTo>
                        <a:pt x="95" y="111"/>
                        <a:pt x="102" y="106"/>
                        <a:pt x="106" y="103"/>
                      </a:cubicBezTo>
                      <a:cubicBezTo>
                        <a:pt x="111" y="101"/>
                        <a:pt x="117" y="101"/>
                        <a:pt x="122" y="97"/>
                      </a:cubicBezTo>
                      <a:cubicBezTo>
                        <a:pt x="125" y="95"/>
                        <a:pt x="126" y="92"/>
                        <a:pt x="129" y="90"/>
                      </a:cubicBezTo>
                      <a:cubicBezTo>
                        <a:pt x="132" y="87"/>
                        <a:pt x="136" y="86"/>
                        <a:pt x="139" y="88"/>
                      </a:cubicBezTo>
                      <a:cubicBezTo>
                        <a:pt x="144" y="92"/>
                        <a:pt x="154" y="88"/>
                        <a:pt x="158" y="84"/>
                      </a:cubicBezTo>
                      <a:cubicBezTo>
                        <a:pt x="161" y="82"/>
                        <a:pt x="161" y="78"/>
                        <a:pt x="163" y="76"/>
                      </a:cubicBezTo>
                      <a:cubicBezTo>
                        <a:pt x="166" y="74"/>
                        <a:pt x="170" y="76"/>
                        <a:pt x="173" y="77"/>
                      </a:cubicBezTo>
                      <a:cubicBezTo>
                        <a:pt x="173" y="75"/>
                        <a:pt x="174" y="75"/>
                        <a:pt x="175" y="74"/>
                      </a:cubicBezTo>
                      <a:cubicBezTo>
                        <a:pt x="177" y="74"/>
                        <a:pt x="178" y="74"/>
                        <a:pt x="179" y="75"/>
                      </a:cubicBezTo>
                      <a:cubicBezTo>
                        <a:pt x="180" y="75"/>
                        <a:pt x="182" y="76"/>
                        <a:pt x="183" y="75"/>
                      </a:cubicBezTo>
                      <a:cubicBezTo>
                        <a:pt x="184" y="75"/>
                        <a:pt x="185" y="74"/>
                        <a:pt x="185" y="73"/>
                      </a:cubicBezTo>
                      <a:cubicBezTo>
                        <a:pt x="185" y="71"/>
                        <a:pt x="185" y="69"/>
                        <a:pt x="183" y="67"/>
                      </a:cubicBezTo>
                      <a:cubicBezTo>
                        <a:pt x="182" y="66"/>
                        <a:pt x="180" y="65"/>
                        <a:pt x="178" y="64"/>
                      </a:cubicBezTo>
                      <a:cubicBezTo>
                        <a:pt x="176" y="63"/>
                        <a:pt x="174" y="63"/>
                        <a:pt x="172" y="63"/>
                      </a:cubicBezTo>
                      <a:cubicBezTo>
                        <a:pt x="170" y="63"/>
                        <a:pt x="169" y="64"/>
                        <a:pt x="168" y="63"/>
                      </a:cubicBezTo>
                      <a:cubicBezTo>
                        <a:pt x="165" y="63"/>
                        <a:pt x="161" y="61"/>
                        <a:pt x="159" y="59"/>
                      </a:cubicBezTo>
                      <a:cubicBezTo>
                        <a:pt x="157" y="56"/>
                        <a:pt x="158" y="54"/>
                        <a:pt x="159" y="51"/>
                      </a:cubicBezTo>
                      <a:cubicBezTo>
                        <a:pt x="159" y="48"/>
                        <a:pt x="156" y="47"/>
                        <a:pt x="155" y="44"/>
                      </a:cubicBezTo>
                      <a:cubicBezTo>
                        <a:pt x="155" y="42"/>
                        <a:pt x="156" y="40"/>
                        <a:pt x="156" y="38"/>
                      </a:cubicBezTo>
                      <a:cubicBezTo>
                        <a:pt x="156" y="34"/>
                        <a:pt x="154" y="31"/>
                        <a:pt x="152" y="28"/>
                      </a:cubicBezTo>
                      <a:cubicBezTo>
                        <a:pt x="150" y="25"/>
                        <a:pt x="149" y="22"/>
                        <a:pt x="151" y="19"/>
                      </a:cubicBezTo>
                      <a:cubicBezTo>
                        <a:pt x="148" y="19"/>
                        <a:pt x="145" y="18"/>
                        <a:pt x="143" y="16"/>
                      </a:cubicBezTo>
                      <a:cubicBezTo>
                        <a:pt x="141" y="14"/>
                        <a:pt x="140" y="12"/>
                        <a:pt x="138" y="11"/>
                      </a:cubicBezTo>
                      <a:cubicBezTo>
                        <a:pt x="133" y="9"/>
                        <a:pt x="128" y="14"/>
                        <a:pt x="127" y="18"/>
                      </a:cubicBezTo>
                      <a:cubicBezTo>
                        <a:pt x="127" y="21"/>
                        <a:pt x="128" y="23"/>
                        <a:pt x="127" y="25"/>
                      </a:cubicBezTo>
                      <a:cubicBezTo>
                        <a:pt x="125" y="29"/>
                        <a:pt x="120" y="30"/>
                        <a:pt x="116" y="30"/>
                      </a:cubicBezTo>
                      <a:cubicBezTo>
                        <a:pt x="112" y="30"/>
                        <a:pt x="105" y="28"/>
                        <a:pt x="103" y="31"/>
                      </a:cubicBezTo>
                      <a:cubicBezTo>
                        <a:pt x="101" y="33"/>
                        <a:pt x="101" y="36"/>
                        <a:pt x="101" y="39"/>
                      </a:cubicBezTo>
                      <a:cubicBezTo>
                        <a:pt x="100" y="41"/>
                        <a:pt x="99" y="44"/>
                        <a:pt x="99" y="46"/>
                      </a:cubicBezTo>
                      <a:cubicBezTo>
                        <a:pt x="99" y="47"/>
                        <a:pt x="98" y="48"/>
                        <a:pt x="99" y="49"/>
                      </a:cubicBezTo>
                      <a:cubicBezTo>
                        <a:pt x="99" y="51"/>
                        <a:pt x="101" y="52"/>
                        <a:pt x="99" y="53"/>
                      </a:cubicBezTo>
                      <a:cubicBezTo>
                        <a:pt x="99" y="54"/>
                        <a:pt x="97" y="54"/>
                        <a:pt x="96" y="55"/>
                      </a:cubicBezTo>
                      <a:cubicBezTo>
                        <a:pt x="94" y="55"/>
                        <a:pt x="92" y="54"/>
                        <a:pt x="91" y="54"/>
                      </a:cubicBezTo>
                      <a:cubicBezTo>
                        <a:pt x="89" y="53"/>
                        <a:pt x="87" y="52"/>
                        <a:pt x="87" y="50"/>
                      </a:cubicBezTo>
                      <a:cubicBezTo>
                        <a:pt x="85" y="48"/>
                        <a:pt x="86" y="44"/>
                        <a:pt x="86" y="41"/>
                      </a:cubicBezTo>
                      <a:cubicBezTo>
                        <a:pt x="86" y="40"/>
                        <a:pt x="86" y="38"/>
                        <a:pt x="86" y="37"/>
                      </a:cubicBezTo>
                      <a:cubicBezTo>
                        <a:pt x="86" y="35"/>
                        <a:pt x="86" y="33"/>
                        <a:pt x="86" y="32"/>
                      </a:cubicBezTo>
                      <a:cubicBezTo>
                        <a:pt x="86" y="29"/>
                        <a:pt x="85" y="28"/>
                        <a:pt x="85" y="26"/>
                      </a:cubicBezTo>
                      <a:cubicBezTo>
                        <a:pt x="84" y="24"/>
                        <a:pt x="83" y="22"/>
                        <a:pt x="83" y="20"/>
                      </a:cubicBezTo>
                      <a:cubicBezTo>
                        <a:pt x="83" y="17"/>
                        <a:pt x="84" y="15"/>
                        <a:pt x="86" y="14"/>
                      </a:cubicBezTo>
                      <a:cubicBezTo>
                        <a:pt x="89" y="13"/>
                        <a:pt x="92" y="14"/>
                        <a:pt x="95" y="14"/>
                      </a:cubicBezTo>
                      <a:cubicBezTo>
                        <a:pt x="99" y="12"/>
                        <a:pt x="100" y="7"/>
                        <a:pt x="102" y="4"/>
                      </a:cubicBezTo>
                      <a:cubicBezTo>
                        <a:pt x="103" y="3"/>
                        <a:pt x="103" y="2"/>
                        <a:pt x="104" y="1"/>
                      </a:cubicBezTo>
                      <a:cubicBezTo>
                        <a:pt x="84" y="0"/>
                        <a:pt x="61" y="5"/>
                        <a:pt x="37" y="24"/>
                      </a:cubicBezTo>
                      <a:cubicBezTo>
                        <a:pt x="5" y="49"/>
                        <a:pt x="0" y="98"/>
                        <a:pt x="12" y="152"/>
                      </a:cubicBezTo>
                      <a:cubicBezTo>
                        <a:pt x="13" y="152"/>
                        <a:pt x="13" y="151"/>
                        <a:pt x="14" y="151"/>
                      </a:cubicBezTo>
                      <a:cubicBezTo>
                        <a:pt x="16" y="148"/>
                        <a:pt x="14" y="144"/>
                        <a:pt x="16" y="142"/>
                      </a:cubicBezTo>
                      <a:close/>
                    </a:path>
                  </a:pathLst>
                </a:custGeom>
                <a:solidFill>
                  <a:srgbClr val="28CC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39" name="iśľíḓè">
                  <a:extLst>
                    <a:ext uri="{FF2B5EF4-FFF2-40B4-BE49-F238E27FC236}">
                      <a16:creationId xmlns:a16="http://schemas.microsoft.com/office/drawing/2014/main" id="{78C8AE7E-291E-48D4-951D-F99E2EB6F34E}"/>
                    </a:ext>
                  </a:extLst>
                </p:cNvPr>
                <p:cNvSpPr/>
                <p:nvPr/>
              </p:nvSpPr>
              <p:spPr bwMode="auto">
                <a:xfrm>
                  <a:off x="4990120" y="3010293"/>
                  <a:ext cx="81398" cy="162794"/>
                </a:xfrm>
                <a:custGeom>
                  <a:avLst/>
                  <a:gdLst>
                    <a:gd name="T0" fmla="*/ 12 w 14"/>
                    <a:gd name="T1" fmla="*/ 14 h 28"/>
                    <a:gd name="T2" fmla="*/ 14 w 14"/>
                    <a:gd name="T3" fmla="*/ 6 h 28"/>
                    <a:gd name="T4" fmla="*/ 13 w 14"/>
                    <a:gd name="T5" fmla="*/ 2 h 28"/>
                    <a:gd name="T6" fmla="*/ 11 w 14"/>
                    <a:gd name="T7" fmla="*/ 2 h 28"/>
                    <a:gd name="T8" fmla="*/ 8 w 14"/>
                    <a:gd name="T9" fmla="*/ 2 h 28"/>
                    <a:gd name="T10" fmla="*/ 7 w 14"/>
                    <a:gd name="T11" fmla="*/ 1 h 28"/>
                    <a:gd name="T12" fmla="*/ 6 w 14"/>
                    <a:gd name="T13" fmla="*/ 0 h 28"/>
                    <a:gd name="T14" fmla="*/ 5 w 14"/>
                    <a:gd name="T15" fmla="*/ 0 h 28"/>
                    <a:gd name="T16" fmla="*/ 4 w 14"/>
                    <a:gd name="T17" fmla="*/ 0 h 28"/>
                    <a:gd name="T18" fmla="*/ 4 w 14"/>
                    <a:gd name="T19" fmla="*/ 2 h 28"/>
                    <a:gd name="T20" fmla="*/ 4 w 14"/>
                    <a:gd name="T21" fmla="*/ 2 h 28"/>
                    <a:gd name="T22" fmla="*/ 3 w 14"/>
                    <a:gd name="T23" fmla="*/ 4 h 28"/>
                    <a:gd name="T24" fmla="*/ 1 w 14"/>
                    <a:gd name="T25" fmla="*/ 4 h 28"/>
                    <a:gd name="T26" fmla="*/ 0 w 14"/>
                    <a:gd name="T27" fmla="*/ 7 h 28"/>
                    <a:gd name="T28" fmla="*/ 7 w 14"/>
                    <a:gd name="T29" fmla="*/ 28 h 28"/>
                    <a:gd name="T30" fmla="*/ 7 w 14"/>
                    <a:gd name="T31" fmla="*/ 25 h 28"/>
                    <a:gd name="T32" fmla="*/ 12 w 14"/>
                    <a:gd name="T33"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8">
                      <a:moveTo>
                        <a:pt x="12" y="14"/>
                      </a:moveTo>
                      <a:cubicBezTo>
                        <a:pt x="13" y="12"/>
                        <a:pt x="14" y="9"/>
                        <a:pt x="14" y="6"/>
                      </a:cubicBezTo>
                      <a:cubicBezTo>
                        <a:pt x="14" y="5"/>
                        <a:pt x="14" y="3"/>
                        <a:pt x="13" y="2"/>
                      </a:cubicBezTo>
                      <a:cubicBezTo>
                        <a:pt x="13" y="1"/>
                        <a:pt x="12" y="2"/>
                        <a:pt x="11" y="2"/>
                      </a:cubicBezTo>
                      <a:cubicBezTo>
                        <a:pt x="10" y="2"/>
                        <a:pt x="9" y="2"/>
                        <a:pt x="8" y="2"/>
                      </a:cubicBezTo>
                      <a:cubicBezTo>
                        <a:pt x="8" y="1"/>
                        <a:pt x="7" y="1"/>
                        <a:pt x="7" y="1"/>
                      </a:cubicBezTo>
                      <a:cubicBezTo>
                        <a:pt x="7" y="1"/>
                        <a:pt x="7" y="0"/>
                        <a:pt x="6" y="0"/>
                      </a:cubicBezTo>
                      <a:cubicBezTo>
                        <a:pt x="6" y="0"/>
                        <a:pt x="5" y="0"/>
                        <a:pt x="5" y="0"/>
                      </a:cubicBezTo>
                      <a:cubicBezTo>
                        <a:pt x="5" y="0"/>
                        <a:pt x="4" y="0"/>
                        <a:pt x="4" y="0"/>
                      </a:cubicBezTo>
                      <a:cubicBezTo>
                        <a:pt x="4" y="1"/>
                        <a:pt x="4" y="1"/>
                        <a:pt x="4" y="2"/>
                      </a:cubicBezTo>
                      <a:cubicBezTo>
                        <a:pt x="4" y="2"/>
                        <a:pt x="4" y="2"/>
                        <a:pt x="4" y="2"/>
                      </a:cubicBezTo>
                      <a:cubicBezTo>
                        <a:pt x="4" y="3"/>
                        <a:pt x="4" y="4"/>
                        <a:pt x="3" y="4"/>
                      </a:cubicBezTo>
                      <a:cubicBezTo>
                        <a:pt x="3" y="5"/>
                        <a:pt x="1" y="4"/>
                        <a:pt x="1" y="4"/>
                      </a:cubicBezTo>
                      <a:cubicBezTo>
                        <a:pt x="0" y="5"/>
                        <a:pt x="1" y="6"/>
                        <a:pt x="0" y="7"/>
                      </a:cubicBezTo>
                      <a:cubicBezTo>
                        <a:pt x="2" y="14"/>
                        <a:pt x="5" y="21"/>
                        <a:pt x="7" y="28"/>
                      </a:cubicBezTo>
                      <a:cubicBezTo>
                        <a:pt x="7" y="27"/>
                        <a:pt x="7" y="26"/>
                        <a:pt x="7" y="25"/>
                      </a:cubicBezTo>
                      <a:cubicBezTo>
                        <a:pt x="8" y="21"/>
                        <a:pt x="10" y="18"/>
                        <a:pt x="12" y="14"/>
                      </a:cubicBezTo>
                      <a:close/>
                    </a:path>
                  </a:pathLst>
                </a:custGeom>
                <a:solidFill>
                  <a:srgbClr val="28CC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40" name="ís1ídê">
                  <a:extLst>
                    <a:ext uri="{FF2B5EF4-FFF2-40B4-BE49-F238E27FC236}">
                      <a16:creationId xmlns:a16="http://schemas.microsoft.com/office/drawing/2014/main" id="{11E3572A-CD40-4F3C-8919-A5E92D34546E}"/>
                    </a:ext>
                  </a:extLst>
                </p:cNvPr>
                <p:cNvSpPr/>
                <p:nvPr/>
              </p:nvSpPr>
              <p:spPr bwMode="auto">
                <a:xfrm>
                  <a:off x="5065905" y="3268519"/>
                  <a:ext cx="1316389" cy="990801"/>
                </a:xfrm>
                <a:custGeom>
                  <a:avLst/>
                  <a:gdLst>
                    <a:gd name="T0" fmla="*/ 156 w 225"/>
                    <a:gd name="T1" fmla="*/ 168 h 170"/>
                    <a:gd name="T2" fmla="*/ 161 w 225"/>
                    <a:gd name="T3" fmla="*/ 159 h 170"/>
                    <a:gd name="T4" fmla="*/ 176 w 225"/>
                    <a:gd name="T5" fmla="*/ 141 h 170"/>
                    <a:gd name="T6" fmla="*/ 189 w 225"/>
                    <a:gd name="T7" fmla="*/ 134 h 170"/>
                    <a:gd name="T8" fmla="*/ 195 w 225"/>
                    <a:gd name="T9" fmla="*/ 124 h 170"/>
                    <a:gd name="T10" fmla="*/ 210 w 225"/>
                    <a:gd name="T11" fmla="*/ 110 h 170"/>
                    <a:gd name="T12" fmla="*/ 219 w 225"/>
                    <a:gd name="T13" fmla="*/ 99 h 170"/>
                    <a:gd name="T14" fmla="*/ 223 w 225"/>
                    <a:gd name="T15" fmla="*/ 86 h 170"/>
                    <a:gd name="T16" fmla="*/ 208 w 225"/>
                    <a:gd name="T17" fmla="*/ 80 h 170"/>
                    <a:gd name="T18" fmla="*/ 151 w 225"/>
                    <a:gd name="T19" fmla="*/ 67 h 170"/>
                    <a:gd name="T20" fmla="*/ 130 w 225"/>
                    <a:gd name="T21" fmla="*/ 66 h 170"/>
                    <a:gd name="T22" fmla="*/ 112 w 225"/>
                    <a:gd name="T23" fmla="*/ 58 h 170"/>
                    <a:gd name="T24" fmla="*/ 100 w 225"/>
                    <a:gd name="T25" fmla="*/ 53 h 170"/>
                    <a:gd name="T26" fmla="*/ 93 w 225"/>
                    <a:gd name="T27" fmla="*/ 37 h 170"/>
                    <a:gd name="T28" fmla="*/ 81 w 225"/>
                    <a:gd name="T29" fmla="*/ 27 h 170"/>
                    <a:gd name="T30" fmla="*/ 38 w 225"/>
                    <a:gd name="T31" fmla="*/ 27 h 170"/>
                    <a:gd name="T32" fmla="*/ 33 w 225"/>
                    <a:gd name="T33" fmla="*/ 28 h 170"/>
                    <a:gd name="T34" fmla="*/ 31 w 225"/>
                    <a:gd name="T35" fmla="*/ 35 h 170"/>
                    <a:gd name="T36" fmla="*/ 31 w 225"/>
                    <a:gd name="T37" fmla="*/ 40 h 170"/>
                    <a:gd name="T38" fmla="*/ 25 w 225"/>
                    <a:gd name="T39" fmla="*/ 36 h 170"/>
                    <a:gd name="T40" fmla="*/ 15 w 225"/>
                    <a:gd name="T41" fmla="*/ 29 h 170"/>
                    <a:gd name="T42" fmla="*/ 12 w 225"/>
                    <a:gd name="T43" fmla="*/ 12 h 170"/>
                    <a:gd name="T44" fmla="*/ 10 w 225"/>
                    <a:gd name="T45" fmla="*/ 4 h 170"/>
                    <a:gd name="T46" fmla="*/ 2 w 225"/>
                    <a:gd name="T47" fmla="*/ 0 h 170"/>
                    <a:gd name="T48" fmla="*/ 0 w 225"/>
                    <a:gd name="T49" fmla="*/ 0 h 170"/>
                    <a:gd name="T50" fmla="*/ 22 w 225"/>
                    <a:gd name="T51" fmla="*/ 46 h 170"/>
                    <a:gd name="T52" fmla="*/ 26 w 225"/>
                    <a:gd name="T53" fmla="*/ 49 h 170"/>
                    <a:gd name="T54" fmla="*/ 24 w 225"/>
                    <a:gd name="T55" fmla="*/ 50 h 170"/>
                    <a:gd name="T56" fmla="*/ 144 w 225"/>
                    <a:gd name="T57" fmla="*/ 169 h 170"/>
                    <a:gd name="T58" fmla="*/ 145 w 225"/>
                    <a:gd name="T59" fmla="*/ 169 h 170"/>
                    <a:gd name="T60" fmla="*/ 156 w 225"/>
                    <a:gd name="T61"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5" h="170">
                      <a:moveTo>
                        <a:pt x="156" y="168"/>
                      </a:moveTo>
                      <a:cubicBezTo>
                        <a:pt x="159" y="167"/>
                        <a:pt x="160" y="163"/>
                        <a:pt x="161" y="159"/>
                      </a:cubicBezTo>
                      <a:cubicBezTo>
                        <a:pt x="164" y="152"/>
                        <a:pt x="169" y="145"/>
                        <a:pt x="176" y="141"/>
                      </a:cubicBezTo>
                      <a:cubicBezTo>
                        <a:pt x="181" y="142"/>
                        <a:pt x="186" y="138"/>
                        <a:pt x="189" y="134"/>
                      </a:cubicBezTo>
                      <a:cubicBezTo>
                        <a:pt x="191" y="131"/>
                        <a:pt x="193" y="127"/>
                        <a:pt x="195" y="124"/>
                      </a:cubicBezTo>
                      <a:cubicBezTo>
                        <a:pt x="198" y="118"/>
                        <a:pt x="203" y="113"/>
                        <a:pt x="210" y="110"/>
                      </a:cubicBezTo>
                      <a:cubicBezTo>
                        <a:pt x="211" y="106"/>
                        <a:pt x="215" y="103"/>
                        <a:pt x="219" y="99"/>
                      </a:cubicBezTo>
                      <a:cubicBezTo>
                        <a:pt x="222" y="96"/>
                        <a:pt x="225" y="90"/>
                        <a:pt x="223" y="86"/>
                      </a:cubicBezTo>
                      <a:cubicBezTo>
                        <a:pt x="220" y="81"/>
                        <a:pt x="213" y="80"/>
                        <a:pt x="208" y="80"/>
                      </a:cubicBezTo>
                      <a:cubicBezTo>
                        <a:pt x="188" y="80"/>
                        <a:pt x="169" y="75"/>
                        <a:pt x="151" y="67"/>
                      </a:cubicBezTo>
                      <a:cubicBezTo>
                        <a:pt x="146" y="70"/>
                        <a:pt x="136" y="68"/>
                        <a:pt x="130" y="66"/>
                      </a:cubicBezTo>
                      <a:cubicBezTo>
                        <a:pt x="124" y="64"/>
                        <a:pt x="118" y="60"/>
                        <a:pt x="112" y="58"/>
                      </a:cubicBezTo>
                      <a:cubicBezTo>
                        <a:pt x="108" y="57"/>
                        <a:pt x="103" y="56"/>
                        <a:pt x="100" y="53"/>
                      </a:cubicBezTo>
                      <a:cubicBezTo>
                        <a:pt x="96" y="49"/>
                        <a:pt x="95" y="43"/>
                        <a:pt x="93" y="37"/>
                      </a:cubicBezTo>
                      <a:cubicBezTo>
                        <a:pt x="91" y="32"/>
                        <a:pt x="86" y="26"/>
                        <a:pt x="81" y="27"/>
                      </a:cubicBezTo>
                      <a:cubicBezTo>
                        <a:pt x="68" y="22"/>
                        <a:pt x="52" y="25"/>
                        <a:pt x="38" y="27"/>
                      </a:cubicBezTo>
                      <a:cubicBezTo>
                        <a:pt x="36" y="27"/>
                        <a:pt x="35" y="27"/>
                        <a:pt x="33" y="28"/>
                      </a:cubicBezTo>
                      <a:cubicBezTo>
                        <a:pt x="31" y="30"/>
                        <a:pt x="31" y="32"/>
                        <a:pt x="31" y="35"/>
                      </a:cubicBezTo>
                      <a:cubicBezTo>
                        <a:pt x="31" y="37"/>
                        <a:pt x="31" y="39"/>
                        <a:pt x="31" y="40"/>
                      </a:cubicBezTo>
                      <a:cubicBezTo>
                        <a:pt x="29" y="39"/>
                        <a:pt x="27" y="37"/>
                        <a:pt x="25" y="36"/>
                      </a:cubicBezTo>
                      <a:cubicBezTo>
                        <a:pt x="21" y="34"/>
                        <a:pt x="17" y="32"/>
                        <a:pt x="15" y="29"/>
                      </a:cubicBezTo>
                      <a:cubicBezTo>
                        <a:pt x="11" y="24"/>
                        <a:pt x="12" y="18"/>
                        <a:pt x="12" y="12"/>
                      </a:cubicBezTo>
                      <a:cubicBezTo>
                        <a:pt x="12" y="9"/>
                        <a:pt x="12" y="5"/>
                        <a:pt x="10" y="4"/>
                      </a:cubicBezTo>
                      <a:cubicBezTo>
                        <a:pt x="8" y="2"/>
                        <a:pt x="4" y="0"/>
                        <a:pt x="2" y="0"/>
                      </a:cubicBezTo>
                      <a:cubicBezTo>
                        <a:pt x="1" y="0"/>
                        <a:pt x="1" y="0"/>
                        <a:pt x="0" y="0"/>
                      </a:cubicBezTo>
                      <a:cubicBezTo>
                        <a:pt x="7" y="16"/>
                        <a:pt x="14" y="31"/>
                        <a:pt x="22" y="46"/>
                      </a:cubicBezTo>
                      <a:cubicBezTo>
                        <a:pt x="23" y="47"/>
                        <a:pt x="25" y="48"/>
                        <a:pt x="26" y="49"/>
                      </a:cubicBezTo>
                      <a:cubicBezTo>
                        <a:pt x="25" y="50"/>
                        <a:pt x="25" y="50"/>
                        <a:pt x="24" y="50"/>
                      </a:cubicBezTo>
                      <a:cubicBezTo>
                        <a:pt x="56" y="106"/>
                        <a:pt x="101" y="154"/>
                        <a:pt x="144" y="169"/>
                      </a:cubicBezTo>
                      <a:cubicBezTo>
                        <a:pt x="144" y="169"/>
                        <a:pt x="145" y="169"/>
                        <a:pt x="145" y="169"/>
                      </a:cubicBezTo>
                      <a:cubicBezTo>
                        <a:pt x="148" y="168"/>
                        <a:pt x="152" y="170"/>
                        <a:pt x="156" y="168"/>
                      </a:cubicBezTo>
                      <a:close/>
                    </a:path>
                  </a:pathLst>
                </a:custGeom>
                <a:solidFill>
                  <a:srgbClr val="28CC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41" name="iŝḷidé">
                  <a:extLst>
                    <a:ext uri="{FF2B5EF4-FFF2-40B4-BE49-F238E27FC236}">
                      <a16:creationId xmlns:a16="http://schemas.microsoft.com/office/drawing/2014/main" id="{31DEFF78-AF36-43DE-A024-C279B3C5742F}"/>
                    </a:ext>
                  </a:extLst>
                </p:cNvPr>
                <p:cNvSpPr/>
                <p:nvPr/>
              </p:nvSpPr>
              <p:spPr bwMode="auto">
                <a:xfrm>
                  <a:off x="5093973" y="3097303"/>
                  <a:ext cx="188056" cy="101045"/>
                </a:xfrm>
                <a:custGeom>
                  <a:avLst/>
                  <a:gdLst>
                    <a:gd name="T0" fmla="*/ 29 w 32"/>
                    <a:gd name="T1" fmla="*/ 10 h 17"/>
                    <a:gd name="T2" fmla="*/ 28 w 32"/>
                    <a:gd name="T3" fmla="*/ 8 h 17"/>
                    <a:gd name="T4" fmla="*/ 26 w 32"/>
                    <a:gd name="T5" fmla="*/ 7 h 17"/>
                    <a:gd name="T6" fmla="*/ 25 w 32"/>
                    <a:gd name="T7" fmla="*/ 7 h 17"/>
                    <a:gd name="T8" fmla="*/ 22 w 32"/>
                    <a:gd name="T9" fmla="*/ 7 h 17"/>
                    <a:gd name="T10" fmla="*/ 20 w 32"/>
                    <a:gd name="T11" fmla="*/ 7 h 17"/>
                    <a:gd name="T12" fmla="*/ 14 w 32"/>
                    <a:gd name="T13" fmla="*/ 7 h 17"/>
                    <a:gd name="T14" fmla="*/ 11 w 32"/>
                    <a:gd name="T15" fmla="*/ 5 h 17"/>
                    <a:gd name="T16" fmla="*/ 10 w 32"/>
                    <a:gd name="T17" fmla="*/ 3 h 17"/>
                    <a:gd name="T18" fmla="*/ 9 w 32"/>
                    <a:gd name="T19" fmla="*/ 2 h 17"/>
                    <a:gd name="T20" fmla="*/ 8 w 32"/>
                    <a:gd name="T21" fmla="*/ 1 h 17"/>
                    <a:gd name="T22" fmla="*/ 6 w 32"/>
                    <a:gd name="T23" fmla="*/ 1 h 17"/>
                    <a:gd name="T24" fmla="*/ 6 w 32"/>
                    <a:gd name="T25" fmla="*/ 4 h 17"/>
                    <a:gd name="T26" fmla="*/ 5 w 32"/>
                    <a:gd name="T27" fmla="*/ 6 h 17"/>
                    <a:gd name="T28" fmla="*/ 2 w 32"/>
                    <a:gd name="T29" fmla="*/ 7 h 17"/>
                    <a:gd name="T30" fmla="*/ 2 w 32"/>
                    <a:gd name="T31" fmla="*/ 7 h 17"/>
                    <a:gd name="T32" fmla="*/ 1 w 32"/>
                    <a:gd name="T33" fmla="*/ 7 h 17"/>
                    <a:gd name="T34" fmla="*/ 0 w 32"/>
                    <a:gd name="T35" fmla="*/ 8 h 17"/>
                    <a:gd name="T36" fmla="*/ 0 w 32"/>
                    <a:gd name="T37" fmla="*/ 10 h 17"/>
                    <a:gd name="T38" fmla="*/ 2 w 32"/>
                    <a:gd name="T39" fmla="*/ 9 h 17"/>
                    <a:gd name="T40" fmla="*/ 5 w 32"/>
                    <a:gd name="T41" fmla="*/ 11 h 17"/>
                    <a:gd name="T42" fmla="*/ 9 w 32"/>
                    <a:gd name="T43" fmla="*/ 13 h 17"/>
                    <a:gd name="T44" fmla="*/ 12 w 32"/>
                    <a:gd name="T45" fmla="*/ 12 h 17"/>
                    <a:gd name="T46" fmla="*/ 13 w 32"/>
                    <a:gd name="T47" fmla="*/ 12 h 17"/>
                    <a:gd name="T48" fmla="*/ 15 w 32"/>
                    <a:gd name="T49" fmla="*/ 12 h 17"/>
                    <a:gd name="T50" fmla="*/ 23 w 32"/>
                    <a:gd name="T51" fmla="*/ 16 h 17"/>
                    <a:gd name="T52" fmla="*/ 25 w 32"/>
                    <a:gd name="T53" fmla="*/ 17 h 17"/>
                    <a:gd name="T54" fmla="*/ 26 w 32"/>
                    <a:gd name="T55" fmla="*/ 17 h 17"/>
                    <a:gd name="T56" fmla="*/ 28 w 32"/>
                    <a:gd name="T57" fmla="*/ 17 h 17"/>
                    <a:gd name="T58" fmla="*/ 28 w 32"/>
                    <a:gd name="T59" fmla="*/ 16 h 17"/>
                    <a:gd name="T60" fmla="*/ 30 w 32"/>
                    <a:gd name="T61" fmla="*/ 15 h 17"/>
                    <a:gd name="T62" fmla="*/ 32 w 32"/>
                    <a:gd name="T63" fmla="*/ 15 h 17"/>
                    <a:gd name="T64" fmla="*/ 32 w 32"/>
                    <a:gd name="T65" fmla="*/ 13 h 17"/>
                    <a:gd name="T66" fmla="*/ 29 w 32"/>
                    <a:gd name="T6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17">
                      <a:moveTo>
                        <a:pt x="29" y="10"/>
                      </a:moveTo>
                      <a:cubicBezTo>
                        <a:pt x="28" y="10"/>
                        <a:pt x="28" y="9"/>
                        <a:pt x="28" y="8"/>
                      </a:cubicBezTo>
                      <a:cubicBezTo>
                        <a:pt x="28" y="7"/>
                        <a:pt x="27" y="7"/>
                        <a:pt x="26" y="7"/>
                      </a:cubicBezTo>
                      <a:cubicBezTo>
                        <a:pt x="26" y="6"/>
                        <a:pt x="25" y="7"/>
                        <a:pt x="25" y="7"/>
                      </a:cubicBezTo>
                      <a:cubicBezTo>
                        <a:pt x="24" y="7"/>
                        <a:pt x="23" y="7"/>
                        <a:pt x="22" y="7"/>
                      </a:cubicBezTo>
                      <a:cubicBezTo>
                        <a:pt x="21" y="7"/>
                        <a:pt x="20" y="7"/>
                        <a:pt x="20" y="7"/>
                      </a:cubicBezTo>
                      <a:cubicBezTo>
                        <a:pt x="18" y="6"/>
                        <a:pt x="16" y="7"/>
                        <a:pt x="14" y="7"/>
                      </a:cubicBezTo>
                      <a:cubicBezTo>
                        <a:pt x="12" y="7"/>
                        <a:pt x="12" y="6"/>
                        <a:pt x="11" y="5"/>
                      </a:cubicBezTo>
                      <a:cubicBezTo>
                        <a:pt x="11" y="5"/>
                        <a:pt x="11" y="4"/>
                        <a:pt x="10" y="3"/>
                      </a:cubicBezTo>
                      <a:cubicBezTo>
                        <a:pt x="9" y="3"/>
                        <a:pt x="9" y="3"/>
                        <a:pt x="9" y="2"/>
                      </a:cubicBezTo>
                      <a:cubicBezTo>
                        <a:pt x="9" y="2"/>
                        <a:pt x="9" y="2"/>
                        <a:pt x="8" y="1"/>
                      </a:cubicBezTo>
                      <a:cubicBezTo>
                        <a:pt x="8" y="0"/>
                        <a:pt x="6" y="0"/>
                        <a:pt x="6" y="1"/>
                      </a:cubicBezTo>
                      <a:cubicBezTo>
                        <a:pt x="5" y="1"/>
                        <a:pt x="6" y="3"/>
                        <a:pt x="6" y="4"/>
                      </a:cubicBezTo>
                      <a:cubicBezTo>
                        <a:pt x="6" y="5"/>
                        <a:pt x="5" y="5"/>
                        <a:pt x="5" y="6"/>
                      </a:cubicBezTo>
                      <a:cubicBezTo>
                        <a:pt x="4" y="7"/>
                        <a:pt x="3" y="7"/>
                        <a:pt x="2" y="7"/>
                      </a:cubicBezTo>
                      <a:cubicBezTo>
                        <a:pt x="2" y="7"/>
                        <a:pt x="2" y="7"/>
                        <a:pt x="2" y="7"/>
                      </a:cubicBezTo>
                      <a:cubicBezTo>
                        <a:pt x="1" y="7"/>
                        <a:pt x="1" y="7"/>
                        <a:pt x="1" y="7"/>
                      </a:cubicBezTo>
                      <a:cubicBezTo>
                        <a:pt x="1" y="7"/>
                        <a:pt x="1" y="8"/>
                        <a:pt x="0" y="8"/>
                      </a:cubicBezTo>
                      <a:cubicBezTo>
                        <a:pt x="0" y="8"/>
                        <a:pt x="0" y="9"/>
                        <a:pt x="0" y="10"/>
                      </a:cubicBezTo>
                      <a:cubicBezTo>
                        <a:pt x="1" y="10"/>
                        <a:pt x="1" y="9"/>
                        <a:pt x="2" y="9"/>
                      </a:cubicBezTo>
                      <a:cubicBezTo>
                        <a:pt x="3" y="9"/>
                        <a:pt x="4" y="10"/>
                        <a:pt x="5" y="11"/>
                      </a:cubicBezTo>
                      <a:cubicBezTo>
                        <a:pt x="6" y="12"/>
                        <a:pt x="7" y="13"/>
                        <a:pt x="9" y="13"/>
                      </a:cubicBezTo>
                      <a:cubicBezTo>
                        <a:pt x="10" y="13"/>
                        <a:pt x="11" y="12"/>
                        <a:pt x="12" y="12"/>
                      </a:cubicBezTo>
                      <a:cubicBezTo>
                        <a:pt x="12" y="12"/>
                        <a:pt x="13" y="12"/>
                        <a:pt x="13" y="12"/>
                      </a:cubicBezTo>
                      <a:cubicBezTo>
                        <a:pt x="14" y="13"/>
                        <a:pt x="14" y="12"/>
                        <a:pt x="15" y="12"/>
                      </a:cubicBezTo>
                      <a:cubicBezTo>
                        <a:pt x="18" y="11"/>
                        <a:pt x="20" y="14"/>
                        <a:pt x="23" y="16"/>
                      </a:cubicBezTo>
                      <a:cubicBezTo>
                        <a:pt x="23" y="16"/>
                        <a:pt x="24" y="17"/>
                        <a:pt x="25" y="17"/>
                      </a:cubicBezTo>
                      <a:cubicBezTo>
                        <a:pt x="25" y="17"/>
                        <a:pt x="26" y="17"/>
                        <a:pt x="26" y="17"/>
                      </a:cubicBezTo>
                      <a:cubicBezTo>
                        <a:pt x="27" y="17"/>
                        <a:pt x="27" y="17"/>
                        <a:pt x="28" y="17"/>
                      </a:cubicBezTo>
                      <a:cubicBezTo>
                        <a:pt x="28" y="17"/>
                        <a:pt x="28" y="16"/>
                        <a:pt x="28" y="16"/>
                      </a:cubicBezTo>
                      <a:cubicBezTo>
                        <a:pt x="29" y="15"/>
                        <a:pt x="30" y="15"/>
                        <a:pt x="30" y="15"/>
                      </a:cubicBezTo>
                      <a:cubicBezTo>
                        <a:pt x="31" y="15"/>
                        <a:pt x="31" y="15"/>
                        <a:pt x="32" y="15"/>
                      </a:cubicBezTo>
                      <a:cubicBezTo>
                        <a:pt x="32" y="15"/>
                        <a:pt x="32" y="14"/>
                        <a:pt x="32" y="13"/>
                      </a:cubicBezTo>
                      <a:cubicBezTo>
                        <a:pt x="31" y="13"/>
                        <a:pt x="29" y="12"/>
                        <a:pt x="29" y="10"/>
                      </a:cubicBezTo>
                      <a:close/>
                    </a:path>
                  </a:pathLst>
                </a:custGeom>
                <a:solidFill>
                  <a:srgbClr val="28CC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42" name="íşḻíḑê">
                  <a:extLst>
                    <a:ext uri="{FF2B5EF4-FFF2-40B4-BE49-F238E27FC236}">
                      <a16:creationId xmlns:a16="http://schemas.microsoft.com/office/drawing/2014/main" id="{DAA6950E-5DAF-44E7-AE16-58EA1EFD4448}"/>
                    </a:ext>
                  </a:extLst>
                </p:cNvPr>
                <p:cNvSpPr/>
                <p:nvPr/>
              </p:nvSpPr>
              <p:spPr bwMode="auto">
                <a:xfrm>
                  <a:off x="6873483" y="2134572"/>
                  <a:ext cx="348043" cy="653985"/>
                </a:xfrm>
                <a:custGeom>
                  <a:avLst/>
                  <a:gdLst>
                    <a:gd name="T0" fmla="*/ 11 w 59"/>
                    <a:gd name="T1" fmla="*/ 11 h 112"/>
                    <a:gd name="T2" fmla="*/ 7 w 59"/>
                    <a:gd name="T3" fmla="*/ 13 h 112"/>
                    <a:gd name="T4" fmla="*/ 5 w 59"/>
                    <a:gd name="T5" fmla="*/ 15 h 112"/>
                    <a:gd name="T6" fmla="*/ 4 w 59"/>
                    <a:gd name="T7" fmla="*/ 19 h 112"/>
                    <a:gd name="T8" fmla="*/ 1 w 59"/>
                    <a:gd name="T9" fmla="*/ 21 h 112"/>
                    <a:gd name="T10" fmla="*/ 2 w 59"/>
                    <a:gd name="T11" fmla="*/ 23 h 112"/>
                    <a:gd name="T12" fmla="*/ 1 w 59"/>
                    <a:gd name="T13" fmla="*/ 27 h 112"/>
                    <a:gd name="T14" fmla="*/ 0 w 59"/>
                    <a:gd name="T15" fmla="*/ 32 h 112"/>
                    <a:gd name="T16" fmla="*/ 1 w 59"/>
                    <a:gd name="T17" fmla="*/ 33 h 112"/>
                    <a:gd name="T18" fmla="*/ 2 w 59"/>
                    <a:gd name="T19" fmla="*/ 33 h 112"/>
                    <a:gd name="T20" fmla="*/ 8 w 59"/>
                    <a:gd name="T21" fmla="*/ 35 h 112"/>
                    <a:gd name="T22" fmla="*/ 14 w 59"/>
                    <a:gd name="T23" fmla="*/ 37 h 112"/>
                    <a:gd name="T24" fmla="*/ 20 w 59"/>
                    <a:gd name="T25" fmla="*/ 41 h 112"/>
                    <a:gd name="T26" fmla="*/ 25 w 59"/>
                    <a:gd name="T27" fmla="*/ 41 h 112"/>
                    <a:gd name="T28" fmla="*/ 26 w 59"/>
                    <a:gd name="T29" fmla="*/ 41 h 112"/>
                    <a:gd name="T30" fmla="*/ 27 w 59"/>
                    <a:gd name="T31" fmla="*/ 40 h 112"/>
                    <a:gd name="T32" fmla="*/ 30 w 59"/>
                    <a:gd name="T33" fmla="*/ 41 h 112"/>
                    <a:gd name="T34" fmla="*/ 32 w 59"/>
                    <a:gd name="T35" fmla="*/ 43 h 112"/>
                    <a:gd name="T36" fmla="*/ 32 w 59"/>
                    <a:gd name="T37" fmla="*/ 45 h 112"/>
                    <a:gd name="T38" fmla="*/ 33 w 59"/>
                    <a:gd name="T39" fmla="*/ 49 h 112"/>
                    <a:gd name="T40" fmla="*/ 32 w 59"/>
                    <a:gd name="T41" fmla="*/ 51 h 112"/>
                    <a:gd name="T42" fmla="*/ 31 w 59"/>
                    <a:gd name="T43" fmla="*/ 57 h 112"/>
                    <a:gd name="T44" fmla="*/ 23 w 59"/>
                    <a:gd name="T45" fmla="*/ 62 h 112"/>
                    <a:gd name="T46" fmla="*/ 15 w 59"/>
                    <a:gd name="T47" fmla="*/ 65 h 112"/>
                    <a:gd name="T48" fmla="*/ 13 w 59"/>
                    <a:gd name="T49" fmla="*/ 68 h 112"/>
                    <a:gd name="T50" fmla="*/ 9 w 59"/>
                    <a:gd name="T51" fmla="*/ 72 h 112"/>
                    <a:gd name="T52" fmla="*/ 11 w 59"/>
                    <a:gd name="T53" fmla="*/ 75 h 112"/>
                    <a:gd name="T54" fmla="*/ 10 w 59"/>
                    <a:gd name="T55" fmla="*/ 83 h 112"/>
                    <a:gd name="T56" fmla="*/ 14 w 59"/>
                    <a:gd name="T57" fmla="*/ 94 h 112"/>
                    <a:gd name="T58" fmla="*/ 18 w 59"/>
                    <a:gd name="T59" fmla="*/ 97 h 112"/>
                    <a:gd name="T60" fmla="*/ 21 w 59"/>
                    <a:gd name="T61" fmla="*/ 102 h 112"/>
                    <a:gd name="T62" fmla="*/ 32 w 59"/>
                    <a:gd name="T63" fmla="*/ 110 h 112"/>
                    <a:gd name="T64" fmla="*/ 44 w 59"/>
                    <a:gd name="T65" fmla="*/ 108 h 112"/>
                    <a:gd name="T66" fmla="*/ 45 w 59"/>
                    <a:gd name="T67" fmla="*/ 104 h 112"/>
                    <a:gd name="T68" fmla="*/ 50 w 59"/>
                    <a:gd name="T69" fmla="*/ 99 h 112"/>
                    <a:gd name="T70" fmla="*/ 53 w 59"/>
                    <a:gd name="T71" fmla="*/ 93 h 112"/>
                    <a:gd name="T72" fmla="*/ 55 w 59"/>
                    <a:gd name="T73" fmla="*/ 89 h 112"/>
                    <a:gd name="T74" fmla="*/ 57 w 59"/>
                    <a:gd name="T75" fmla="*/ 86 h 112"/>
                    <a:gd name="T76" fmla="*/ 54 w 59"/>
                    <a:gd name="T77" fmla="*/ 74 h 112"/>
                    <a:gd name="T78" fmla="*/ 51 w 59"/>
                    <a:gd name="T79" fmla="*/ 71 h 112"/>
                    <a:gd name="T80" fmla="*/ 50 w 59"/>
                    <a:gd name="T81" fmla="*/ 71 h 112"/>
                    <a:gd name="T82" fmla="*/ 48 w 59"/>
                    <a:gd name="T83" fmla="*/ 68 h 112"/>
                    <a:gd name="T84" fmla="*/ 46 w 59"/>
                    <a:gd name="T85" fmla="*/ 64 h 112"/>
                    <a:gd name="T86" fmla="*/ 47 w 59"/>
                    <a:gd name="T87" fmla="*/ 59 h 112"/>
                    <a:gd name="T88" fmla="*/ 51 w 59"/>
                    <a:gd name="T89" fmla="*/ 61 h 112"/>
                    <a:gd name="T90" fmla="*/ 55 w 59"/>
                    <a:gd name="T91" fmla="*/ 64 h 112"/>
                    <a:gd name="T92" fmla="*/ 58 w 59"/>
                    <a:gd name="T93" fmla="*/ 69 h 112"/>
                    <a:gd name="T94" fmla="*/ 59 w 59"/>
                    <a:gd name="T95" fmla="*/ 69 h 112"/>
                    <a:gd name="T96" fmla="*/ 29 w 59"/>
                    <a:gd name="T97" fmla="*/ 12 h 112"/>
                    <a:gd name="T98" fmla="*/ 10 w 59"/>
                    <a:gd name="T99" fmla="*/ 0 h 112"/>
                    <a:gd name="T100" fmla="*/ 11 w 59"/>
                    <a:gd name="T101"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 h="112">
                      <a:moveTo>
                        <a:pt x="11" y="11"/>
                      </a:moveTo>
                      <a:cubicBezTo>
                        <a:pt x="11" y="11"/>
                        <a:pt x="8" y="12"/>
                        <a:pt x="7" y="13"/>
                      </a:cubicBezTo>
                      <a:cubicBezTo>
                        <a:pt x="7" y="13"/>
                        <a:pt x="6" y="14"/>
                        <a:pt x="5" y="15"/>
                      </a:cubicBezTo>
                      <a:cubicBezTo>
                        <a:pt x="5" y="16"/>
                        <a:pt x="4" y="18"/>
                        <a:pt x="4" y="19"/>
                      </a:cubicBezTo>
                      <a:cubicBezTo>
                        <a:pt x="3" y="20"/>
                        <a:pt x="2" y="20"/>
                        <a:pt x="1" y="21"/>
                      </a:cubicBezTo>
                      <a:cubicBezTo>
                        <a:pt x="1" y="22"/>
                        <a:pt x="1" y="23"/>
                        <a:pt x="2" y="23"/>
                      </a:cubicBezTo>
                      <a:cubicBezTo>
                        <a:pt x="2" y="25"/>
                        <a:pt x="2" y="26"/>
                        <a:pt x="1" y="27"/>
                      </a:cubicBezTo>
                      <a:cubicBezTo>
                        <a:pt x="1" y="29"/>
                        <a:pt x="0" y="30"/>
                        <a:pt x="0" y="32"/>
                      </a:cubicBezTo>
                      <a:cubicBezTo>
                        <a:pt x="0" y="32"/>
                        <a:pt x="0" y="33"/>
                        <a:pt x="1" y="33"/>
                      </a:cubicBezTo>
                      <a:cubicBezTo>
                        <a:pt x="1" y="33"/>
                        <a:pt x="1" y="33"/>
                        <a:pt x="2" y="33"/>
                      </a:cubicBezTo>
                      <a:cubicBezTo>
                        <a:pt x="4" y="34"/>
                        <a:pt x="6" y="34"/>
                        <a:pt x="8" y="35"/>
                      </a:cubicBezTo>
                      <a:cubicBezTo>
                        <a:pt x="11" y="36"/>
                        <a:pt x="13" y="36"/>
                        <a:pt x="14" y="37"/>
                      </a:cubicBezTo>
                      <a:cubicBezTo>
                        <a:pt x="16" y="39"/>
                        <a:pt x="18" y="40"/>
                        <a:pt x="20" y="41"/>
                      </a:cubicBezTo>
                      <a:cubicBezTo>
                        <a:pt x="22" y="41"/>
                        <a:pt x="23" y="41"/>
                        <a:pt x="25" y="41"/>
                      </a:cubicBezTo>
                      <a:cubicBezTo>
                        <a:pt x="26" y="41"/>
                        <a:pt x="25" y="42"/>
                        <a:pt x="26" y="41"/>
                      </a:cubicBezTo>
                      <a:cubicBezTo>
                        <a:pt x="26" y="41"/>
                        <a:pt x="27" y="40"/>
                        <a:pt x="27" y="40"/>
                      </a:cubicBezTo>
                      <a:cubicBezTo>
                        <a:pt x="28" y="40"/>
                        <a:pt x="29" y="40"/>
                        <a:pt x="30" y="41"/>
                      </a:cubicBezTo>
                      <a:cubicBezTo>
                        <a:pt x="31" y="41"/>
                        <a:pt x="31" y="42"/>
                        <a:pt x="32" y="43"/>
                      </a:cubicBezTo>
                      <a:cubicBezTo>
                        <a:pt x="32" y="44"/>
                        <a:pt x="32" y="45"/>
                        <a:pt x="32" y="45"/>
                      </a:cubicBezTo>
                      <a:cubicBezTo>
                        <a:pt x="32" y="47"/>
                        <a:pt x="33" y="48"/>
                        <a:pt x="33" y="49"/>
                      </a:cubicBezTo>
                      <a:cubicBezTo>
                        <a:pt x="33" y="50"/>
                        <a:pt x="32" y="50"/>
                        <a:pt x="32" y="51"/>
                      </a:cubicBezTo>
                      <a:cubicBezTo>
                        <a:pt x="31" y="52"/>
                        <a:pt x="32" y="55"/>
                        <a:pt x="31" y="57"/>
                      </a:cubicBezTo>
                      <a:cubicBezTo>
                        <a:pt x="30" y="60"/>
                        <a:pt x="26" y="61"/>
                        <a:pt x="23" y="62"/>
                      </a:cubicBezTo>
                      <a:cubicBezTo>
                        <a:pt x="20" y="63"/>
                        <a:pt x="17" y="63"/>
                        <a:pt x="15" y="65"/>
                      </a:cubicBezTo>
                      <a:cubicBezTo>
                        <a:pt x="13" y="66"/>
                        <a:pt x="13" y="66"/>
                        <a:pt x="13" y="68"/>
                      </a:cubicBezTo>
                      <a:cubicBezTo>
                        <a:pt x="12" y="69"/>
                        <a:pt x="9" y="70"/>
                        <a:pt x="9" y="72"/>
                      </a:cubicBezTo>
                      <a:cubicBezTo>
                        <a:pt x="9" y="73"/>
                        <a:pt x="10" y="74"/>
                        <a:pt x="11" y="75"/>
                      </a:cubicBezTo>
                      <a:cubicBezTo>
                        <a:pt x="13" y="77"/>
                        <a:pt x="11" y="81"/>
                        <a:pt x="10" y="83"/>
                      </a:cubicBezTo>
                      <a:cubicBezTo>
                        <a:pt x="10" y="87"/>
                        <a:pt x="11" y="91"/>
                        <a:pt x="14" y="94"/>
                      </a:cubicBezTo>
                      <a:cubicBezTo>
                        <a:pt x="15" y="95"/>
                        <a:pt x="17" y="95"/>
                        <a:pt x="18" y="97"/>
                      </a:cubicBezTo>
                      <a:cubicBezTo>
                        <a:pt x="19" y="98"/>
                        <a:pt x="20" y="100"/>
                        <a:pt x="21" y="102"/>
                      </a:cubicBezTo>
                      <a:cubicBezTo>
                        <a:pt x="24" y="105"/>
                        <a:pt x="28" y="108"/>
                        <a:pt x="32" y="110"/>
                      </a:cubicBezTo>
                      <a:cubicBezTo>
                        <a:pt x="35" y="111"/>
                        <a:pt x="43" y="112"/>
                        <a:pt x="44" y="108"/>
                      </a:cubicBezTo>
                      <a:cubicBezTo>
                        <a:pt x="44" y="107"/>
                        <a:pt x="44" y="105"/>
                        <a:pt x="45" y="104"/>
                      </a:cubicBezTo>
                      <a:cubicBezTo>
                        <a:pt x="45" y="102"/>
                        <a:pt x="48" y="101"/>
                        <a:pt x="50" y="99"/>
                      </a:cubicBezTo>
                      <a:cubicBezTo>
                        <a:pt x="51" y="97"/>
                        <a:pt x="52" y="95"/>
                        <a:pt x="53" y="93"/>
                      </a:cubicBezTo>
                      <a:cubicBezTo>
                        <a:pt x="54" y="91"/>
                        <a:pt x="54" y="90"/>
                        <a:pt x="55" y="89"/>
                      </a:cubicBezTo>
                      <a:cubicBezTo>
                        <a:pt x="56" y="88"/>
                        <a:pt x="57" y="88"/>
                        <a:pt x="57" y="86"/>
                      </a:cubicBezTo>
                      <a:cubicBezTo>
                        <a:pt x="59" y="82"/>
                        <a:pt x="55" y="78"/>
                        <a:pt x="54" y="74"/>
                      </a:cubicBezTo>
                      <a:cubicBezTo>
                        <a:pt x="53" y="73"/>
                        <a:pt x="53" y="71"/>
                        <a:pt x="51" y="71"/>
                      </a:cubicBezTo>
                      <a:cubicBezTo>
                        <a:pt x="51" y="71"/>
                        <a:pt x="50" y="71"/>
                        <a:pt x="50" y="71"/>
                      </a:cubicBezTo>
                      <a:cubicBezTo>
                        <a:pt x="49" y="70"/>
                        <a:pt x="48" y="69"/>
                        <a:pt x="48" y="68"/>
                      </a:cubicBezTo>
                      <a:cubicBezTo>
                        <a:pt x="47" y="67"/>
                        <a:pt x="46" y="65"/>
                        <a:pt x="46" y="64"/>
                      </a:cubicBezTo>
                      <a:cubicBezTo>
                        <a:pt x="46" y="62"/>
                        <a:pt x="46" y="60"/>
                        <a:pt x="47" y="59"/>
                      </a:cubicBezTo>
                      <a:cubicBezTo>
                        <a:pt x="49" y="58"/>
                        <a:pt x="50" y="60"/>
                        <a:pt x="51" y="61"/>
                      </a:cubicBezTo>
                      <a:cubicBezTo>
                        <a:pt x="52" y="63"/>
                        <a:pt x="53" y="63"/>
                        <a:pt x="55" y="64"/>
                      </a:cubicBezTo>
                      <a:cubicBezTo>
                        <a:pt x="57" y="65"/>
                        <a:pt x="59" y="67"/>
                        <a:pt x="58" y="69"/>
                      </a:cubicBezTo>
                      <a:cubicBezTo>
                        <a:pt x="58" y="69"/>
                        <a:pt x="59" y="69"/>
                        <a:pt x="59" y="69"/>
                      </a:cubicBezTo>
                      <a:cubicBezTo>
                        <a:pt x="56" y="45"/>
                        <a:pt x="46" y="25"/>
                        <a:pt x="29" y="12"/>
                      </a:cubicBezTo>
                      <a:cubicBezTo>
                        <a:pt x="23" y="7"/>
                        <a:pt x="16" y="3"/>
                        <a:pt x="10" y="0"/>
                      </a:cubicBezTo>
                      <a:cubicBezTo>
                        <a:pt x="12" y="4"/>
                        <a:pt x="12" y="8"/>
                        <a:pt x="11" y="11"/>
                      </a:cubicBezTo>
                      <a:close/>
                    </a:path>
                  </a:pathLst>
                </a:custGeom>
                <a:solidFill>
                  <a:srgbClr val="28CC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43" name="isḷídé">
                  <a:extLst>
                    <a:ext uri="{FF2B5EF4-FFF2-40B4-BE49-F238E27FC236}">
                      <a16:creationId xmlns:a16="http://schemas.microsoft.com/office/drawing/2014/main" id="{FC916FB1-FFF6-4556-A0D3-F0A30E922FE4}"/>
                    </a:ext>
                  </a:extLst>
                </p:cNvPr>
                <p:cNvSpPr/>
                <p:nvPr/>
              </p:nvSpPr>
              <p:spPr bwMode="auto">
                <a:xfrm>
                  <a:off x="6764017" y="2892408"/>
                  <a:ext cx="437860" cy="917824"/>
                </a:xfrm>
                <a:custGeom>
                  <a:avLst/>
                  <a:gdLst>
                    <a:gd name="T0" fmla="*/ 65 w 75"/>
                    <a:gd name="T1" fmla="*/ 2 h 157"/>
                    <a:gd name="T2" fmla="*/ 59 w 75"/>
                    <a:gd name="T3" fmla="*/ 6 h 157"/>
                    <a:gd name="T4" fmla="*/ 49 w 75"/>
                    <a:gd name="T5" fmla="*/ 7 h 157"/>
                    <a:gd name="T6" fmla="*/ 45 w 75"/>
                    <a:gd name="T7" fmla="*/ 14 h 157"/>
                    <a:gd name="T8" fmla="*/ 36 w 75"/>
                    <a:gd name="T9" fmla="*/ 20 h 157"/>
                    <a:gd name="T10" fmla="*/ 26 w 75"/>
                    <a:gd name="T11" fmla="*/ 25 h 157"/>
                    <a:gd name="T12" fmla="*/ 26 w 75"/>
                    <a:gd name="T13" fmla="*/ 28 h 157"/>
                    <a:gd name="T14" fmla="*/ 26 w 75"/>
                    <a:gd name="T15" fmla="*/ 37 h 157"/>
                    <a:gd name="T16" fmla="*/ 24 w 75"/>
                    <a:gd name="T17" fmla="*/ 43 h 157"/>
                    <a:gd name="T18" fmla="*/ 32 w 75"/>
                    <a:gd name="T19" fmla="*/ 51 h 157"/>
                    <a:gd name="T20" fmla="*/ 30 w 75"/>
                    <a:gd name="T21" fmla="*/ 66 h 157"/>
                    <a:gd name="T22" fmla="*/ 29 w 75"/>
                    <a:gd name="T23" fmla="*/ 72 h 157"/>
                    <a:gd name="T24" fmla="*/ 25 w 75"/>
                    <a:gd name="T25" fmla="*/ 76 h 157"/>
                    <a:gd name="T26" fmla="*/ 24 w 75"/>
                    <a:gd name="T27" fmla="*/ 81 h 157"/>
                    <a:gd name="T28" fmla="*/ 20 w 75"/>
                    <a:gd name="T29" fmla="*/ 89 h 157"/>
                    <a:gd name="T30" fmla="*/ 17 w 75"/>
                    <a:gd name="T31" fmla="*/ 106 h 157"/>
                    <a:gd name="T32" fmla="*/ 10 w 75"/>
                    <a:gd name="T33" fmla="*/ 126 h 157"/>
                    <a:gd name="T34" fmla="*/ 4 w 75"/>
                    <a:gd name="T35" fmla="*/ 129 h 157"/>
                    <a:gd name="T36" fmla="*/ 3 w 75"/>
                    <a:gd name="T37" fmla="*/ 149 h 157"/>
                    <a:gd name="T38" fmla="*/ 2 w 75"/>
                    <a:gd name="T39" fmla="*/ 152 h 157"/>
                    <a:gd name="T40" fmla="*/ 4 w 75"/>
                    <a:gd name="T41" fmla="*/ 156 h 157"/>
                    <a:gd name="T42" fmla="*/ 4 w 75"/>
                    <a:gd name="T43" fmla="*/ 157 h 157"/>
                    <a:gd name="T44" fmla="*/ 75 w 75"/>
                    <a:gd name="T45" fmla="*/ 3 h 157"/>
                    <a:gd name="T46" fmla="*/ 72 w 75"/>
                    <a:gd name="T47" fmla="*/ 0 h 157"/>
                    <a:gd name="T48" fmla="*/ 65 w 75"/>
                    <a:gd name="T4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157">
                      <a:moveTo>
                        <a:pt x="65" y="2"/>
                      </a:moveTo>
                      <a:cubicBezTo>
                        <a:pt x="63" y="4"/>
                        <a:pt x="61" y="5"/>
                        <a:pt x="59" y="6"/>
                      </a:cubicBezTo>
                      <a:cubicBezTo>
                        <a:pt x="56" y="7"/>
                        <a:pt x="52" y="5"/>
                        <a:pt x="49" y="7"/>
                      </a:cubicBezTo>
                      <a:cubicBezTo>
                        <a:pt x="46" y="9"/>
                        <a:pt x="47" y="12"/>
                        <a:pt x="45" y="14"/>
                      </a:cubicBezTo>
                      <a:cubicBezTo>
                        <a:pt x="44" y="17"/>
                        <a:pt x="39" y="19"/>
                        <a:pt x="36" y="20"/>
                      </a:cubicBezTo>
                      <a:cubicBezTo>
                        <a:pt x="34" y="22"/>
                        <a:pt x="28" y="22"/>
                        <a:pt x="26" y="25"/>
                      </a:cubicBezTo>
                      <a:cubicBezTo>
                        <a:pt x="26" y="26"/>
                        <a:pt x="26" y="27"/>
                        <a:pt x="26" y="28"/>
                      </a:cubicBezTo>
                      <a:cubicBezTo>
                        <a:pt x="27" y="31"/>
                        <a:pt x="27" y="34"/>
                        <a:pt x="26" y="37"/>
                      </a:cubicBezTo>
                      <a:cubicBezTo>
                        <a:pt x="26" y="39"/>
                        <a:pt x="24" y="41"/>
                        <a:pt x="24" y="43"/>
                      </a:cubicBezTo>
                      <a:cubicBezTo>
                        <a:pt x="25" y="47"/>
                        <a:pt x="30" y="47"/>
                        <a:pt x="32" y="51"/>
                      </a:cubicBezTo>
                      <a:cubicBezTo>
                        <a:pt x="33" y="55"/>
                        <a:pt x="31" y="62"/>
                        <a:pt x="30" y="66"/>
                      </a:cubicBezTo>
                      <a:cubicBezTo>
                        <a:pt x="30" y="68"/>
                        <a:pt x="30" y="70"/>
                        <a:pt x="29" y="72"/>
                      </a:cubicBezTo>
                      <a:cubicBezTo>
                        <a:pt x="28" y="73"/>
                        <a:pt x="25" y="74"/>
                        <a:pt x="25" y="76"/>
                      </a:cubicBezTo>
                      <a:cubicBezTo>
                        <a:pt x="24" y="78"/>
                        <a:pt x="24" y="79"/>
                        <a:pt x="24" y="81"/>
                      </a:cubicBezTo>
                      <a:cubicBezTo>
                        <a:pt x="23" y="84"/>
                        <a:pt x="22" y="86"/>
                        <a:pt x="20" y="89"/>
                      </a:cubicBezTo>
                      <a:cubicBezTo>
                        <a:pt x="18" y="94"/>
                        <a:pt x="17" y="100"/>
                        <a:pt x="17" y="106"/>
                      </a:cubicBezTo>
                      <a:cubicBezTo>
                        <a:pt x="17" y="112"/>
                        <a:pt x="19" y="123"/>
                        <a:pt x="10" y="126"/>
                      </a:cubicBezTo>
                      <a:cubicBezTo>
                        <a:pt x="8" y="127"/>
                        <a:pt x="5" y="127"/>
                        <a:pt x="4" y="129"/>
                      </a:cubicBezTo>
                      <a:cubicBezTo>
                        <a:pt x="0" y="134"/>
                        <a:pt x="5" y="144"/>
                        <a:pt x="3" y="149"/>
                      </a:cubicBezTo>
                      <a:cubicBezTo>
                        <a:pt x="2" y="150"/>
                        <a:pt x="2" y="151"/>
                        <a:pt x="2" y="152"/>
                      </a:cubicBezTo>
                      <a:cubicBezTo>
                        <a:pt x="2" y="154"/>
                        <a:pt x="3" y="155"/>
                        <a:pt x="4" y="156"/>
                      </a:cubicBezTo>
                      <a:cubicBezTo>
                        <a:pt x="4" y="156"/>
                        <a:pt x="4" y="157"/>
                        <a:pt x="4" y="157"/>
                      </a:cubicBezTo>
                      <a:cubicBezTo>
                        <a:pt x="38" y="112"/>
                        <a:pt x="65" y="55"/>
                        <a:pt x="75" y="3"/>
                      </a:cubicBezTo>
                      <a:cubicBezTo>
                        <a:pt x="74" y="2"/>
                        <a:pt x="73" y="1"/>
                        <a:pt x="72" y="0"/>
                      </a:cubicBezTo>
                      <a:cubicBezTo>
                        <a:pt x="71" y="2"/>
                        <a:pt x="67" y="1"/>
                        <a:pt x="65" y="2"/>
                      </a:cubicBezTo>
                      <a:close/>
                    </a:path>
                  </a:pathLst>
                </a:custGeom>
                <a:solidFill>
                  <a:srgbClr val="28CC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44" name="iṣľïḓe">
                  <a:extLst>
                    <a:ext uri="{FF2B5EF4-FFF2-40B4-BE49-F238E27FC236}">
                      <a16:creationId xmlns:a16="http://schemas.microsoft.com/office/drawing/2014/main" id="{ED86FDB0-9593-4A55-8B0A-F3F5BDBC203D}"/>
                    </a:ext>
                  </a:extLst>
                </p:cNvPr>
                <p:cNvSpPr/>
                <p:nvPr/>
              </p:nvSpPr>
              <p:spPr bwMode="auto">
                <a:xfrm>
                  <a:off x="6693848" y="2193513"/>
                  <a:ext cx="151567" cy="120694"/>
                </a:xfrm>
                <a:custGeom>
                  <a:avLst/>
                  <a:gdLst>
                    <a:gd name="T0" fmla="*/ 4 w 26"/>
                    <a:gd name="T1" fmla="*/ 13 h 21"/>
                    <a:gd name="T2" fmla="*/ 12 w 26"/>
                    <a:gd name="T3" fmla="*/ 14 h 21"/>
                    <a:gd name="T4" fmla="*/ 16 w 26"/>
                    <a:gd name="T5" fmla="*/ 14 h 21"/>
                    <a:gd name="T6" fmla="*/ 19 w 26"/>
                    <a:gd name="T7" fmla="*/ 17 h 21"/>
                    <a:gd name="T8" fmla="*/ 25 w 26"/>
                    <a:gd name="T9" fmla="*/ 14 h 21"/>
                    <a:gd name="T10" fmla="*/ 24 w 26"/>
                    <a:gd name="T11" fmla="*/ 6 h 21"/>
                    <a:gd name="T12" fmla="*/ 19 w 26"/>
                    <a:gd name="T13" fmla="*/ 0 h 21"/>
                    <a:gd name="T14" fmla="*/ 10 w 26"/>
                    <a:gd name="T15" fmla="*/ 2 h 21"/>
                    <a:gd name="T16" fmla="*/ 4 w 26"/>
                    <a:gd name="T17" fmla="*/ 1 h 21"/>
                    <a:gd name="T18" fmla="*/ 0 w 26"/>
                    <a:gd name="T19" fmla="*/ 7 h 21"/>
                    <a:gd name="T20" fmla="*/ 4 w 26"/>
                    <a:gd name="T21"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1">
                      <a:moveTo>
                        <a:pt x="4" y="13"/>
                      </a:moveTo>
                      <a:cubicBezTo>
                        <a:pt x="7" y="14"/>
                        <a:pt x="9" y="14"/>
                        <a:pt x="12" y="14"/>
                      </a:cubicBezTo>
                      <a:cubicBezTo>
                        <a:pt x="13" y="14"/>
                        <a:pt x="15" y="14"/>
                        <a:pt x="16" y="14"/>
                      </a:cubicBezTo>
                      <a:cubicBezTo>
                        <a:pt x="18" y="15"/>
                        <a:pt x="18" y="16"/>
                        <a:pt x="19" y="17"/>
                      </a:cubicBezTo>
                      <a:cubicBezTo>
                        <a:pt x="23" y="21"/>
                        <a:pt x="24" y="16"/>
                        <a:pt x="25" y="14"/>
                      </a:cubicBezTo>
                      <a:cubicBezTo>
                        <a:pt x="26" y="11"/>
                        <a:pt x="26" y="9"/>
                        <a:pt x="24" y="6"/>
                      </a:cubicBezTo>
                      <a:cubicBezTo>
                        <a:pt x="23" y="4"/>
                        <a:pt x="20" y="3"/>
                        <a:pt x="19" y="0"/>
                      </a:cubicBezTo>
                      <a:cubicBezTo>
                        <a:pt x="17" y="3"/>
                        <a:pt x="13" y="3"/>
                        <a:pt x="10" y="2"/>
                      </a:cubicBezTo>
                      <a:cubicBezTo>
                        <a:pt x="8" y="2"/>
                        <a:pt x="6" y="1"/>
                        <a:pt x="4" y="1"/>
                      </a:cubicBezTo>
                      <a:cubicBezTo>
                        <a:pt x="2" y="1"/>
                        <a:pt x="0" y="4"/>
                        <a:pt x="0" y="7"/>
                      </a:cubicBezTo>
                      <a:cubicBezTo>
                        <a:pt x="0" y="9"/>
                        <a:pt x="2" y="11"/>
                        <a:pt x="4" y="13"/>
                      </a:cubicBezTo>
                      <a:close/>
                    </a:path>
                  </a:pathLst>
                </a:custGeom>
                <a:solidFill>
                  <a:srgbClr val="28CC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45" name="îŝḻîďê">
                  <a:extLst>
                    <a:ext uri="{FF2B5EF4-FFF2-40B4-BE49-F238E27FC236}">
                      <a16:creationId xmlns:a16="http://schemas.microsoft.com/office/drawing/2014/main" id="{4149DBE5-7CBD-44F4-96BC-746F643ABB21}"/>
                    </a:ext>
                  </a:extLst>
                </p:cNvPr>
                <p:cNvSpPr/>
                <p:nvPr/>
              </p:nvSpPr>
              <p:spPr bwMode="auto">
                <a:xfrm>
                  <a:off x="6811734" y="2140186"/>
                  <a:ext cx="81398" cy="47717"/>
                </a:xfrm>
                <a:custGeom>
                  <a:avLst/>
                  <a:gdLst>
                    <a:gd name="T0" fmla="*/ 3 w 14"/>
                    <a:gd name="T1" fmla="*/ 7 h 8"/>
                    <a:gd name="T2" fmla="*/ 6 w 14"/>
                    <a:gd name="T3" fmla="*/ 8 h 8"/>
                    <a:gd name="T4" fmla="*/ 9 w 14"/>
                    <a:gd name="T5" fmla="*/ 7 h 8"/>
                    <a:gd name="T6" fmla="*/ 10 w 14"/>
                    <a:gd name="T7" fmla="*/ 6 h 8"/>
                    <a:gd name="T8" fmla="*/ 11 w 14"/>
                    <a:gd name="T9" fmla="*/ 5 h 8"/>
                    <a:gd name="T10" fmla="*/ 9 w 14"/>
                    <a:gd name="T11" fmla="*/ 1 h 8"/>
                    <a:gd name="T12" fmla="*/ 6 w 14"/>
                    <a:gd name="T13" fmla="*/ 1 h 8"/>
                    <a:gd name="T14" fmla="*/ 1 w 14"/>
                    <a:gd name="T15" fmla="*/ 1 h 8"/>
                    <a:gd name="T16" fmla="*/ 0 w 14"/>
                    <a:gd name="T17" fmla="*/ 4 h 8"/>
                    <a:gd name="T18" fmla="*/ 3 w 14"/>
                    <a:gd name="T1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8">
                      <a:moveTo>
                        <a:pt x="3" y="7"/>
                      </a:moveTo>
                      <a:cubicBezTo>
                        <a:pt x="4" y="7"/>
                        <a:pt x="5" y="8"/>
                        <a:pt x="6" y="8"/>
                      </a:cubicBezTo>
                      <a:cubicBezTo>
                        <a:pt x="7" y="8"/>
                        <a:pt x="8" y="8"/>
                        <a:pt x="9" y="7"/>
                      </a:cubicBezTo>
                      <a:cubicBezTo>
                        <a:pt x="9" y="6"/>
                        <a:pt x="9" y="6"/>
                        <a:pt x="10" y="6"/>
                      </a:cubicBezTo>
                      <a:cubicBezTo>
                        <a:pt x="10" y="5"/>
                        <a:pt x="11" y="5"/>
                        <a:pt x="11" y="5"/>
                      </a:cubicBezTo>
                      <a:cubicBezTo>
                        <a:pt x="14" y="4"/>
                        <a:pt x="11" y="1"/>
                        <a:pt x="9" y="1"/>
                      </a:cubicBezTo>
                      <a:cubicBezTo>
                        <a:pt x="8" y="1"/>
                        <a:pt x="7" y="2"/>
                        <a:pt x="6" y="1"/>
                      </a:cubicBezTo>
                      <a:cubicBezTo>
                        <a:pt x="4" y="1"/>
                        <a:pt x="3" y="0"/>
                        <a:pt x="1" y="1"/>
                      </a:cubicBezTo>
                      <a:cubicBezTo>
                        <a:pt x="0" y="1"/>
                        <a:pt x="0" y="3"/>
                        <a:pt x="0" y="4"/>
                      </a:cubicBezTo>
                      <a:cubicBezTo>
                        <a:pt x="1" y="5"/>
                        <a:pt x="2" y="6"/>
                        <a:pt x="3" y="7"/>
                      </a:cubicBezTo>
                      <a:close/>
                    </a:path>
                  </a:pathLst>
                </a:custGeom>
                <a:solidFill>
                  <a:srgbClr val="28CC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46" name="ï$1idè">
                  <a:extLst>
                    <a:ext uri="{FF2B5EF4-FFF2-40B4-BE49-F238E27FC236}">
                      <a16:creationId xmlns:a16="http://schemas.microsoft.com/office/drawing/2014/main" id="{B0543E25-7A76-40CB-9B83-47B504D9242E}"/>
                    </a:ext>
                  </a:extLst>
                </p:cNvPr>
                <p:cNvSpPr/>
                <p:nvPr/>
              </p:nvSpPr>
              <p:spPr bwMode="auto">
                <a:xfrm>
                  <a:off x="5837774" y="2530330"/>
                  <a:ext cx="188056" cy="176830"/>
                </a:xfrm>
                <a:custGeom>
                  <a:avLst/>
                  <a:gdLst>
                    <a:gd name="T0" fmla="*/ 20 w 32"/>
                    <a:gd name="T1" fmla="*/ 14 h 30"/>
                    <a:gd name="T2" fmla="*/ 16 w 32"/>
                    <a:gd name="T3" fmla="*/ 14 h 30"/>
                    <a:gd name="T4" fmla="*/ 16 w 32"/>
                    <a:gd name="T5" fmla="*/ 8 h 30"/>
                    <a:gd name="T6" fmla="*/ 16 w 32"/>
                    <a:gd name="T7" fmla="*/ 5 h 30"/>
                    <a:gd name="T8" fmla="*/ 15 w 32"/>
                    <a:gd name="T9" fmla="*/ 4 h 30"/>
                    <a:gd name="T10" fmla="*/ 13 w 32"/>
                    <a:gd name="T11" fmla="*/ 2 h 30"/>
                    <a:gd name="T12" fmla="*/ 10 w 32"/>
                    <a:gd name="T13" fmla="*/ 0 h 30"/>
                    <a:gd name="T14" fmla="*/ 9 w 32"/>
                    <a:gd name="T15" fmla="*/ 2 h 30"/>
                    <a:gd name="T16" fmla="*/ 7 w 32"/>
                    <a:gd name="T17" fmla="*/ 3 h 30"/>
                    <a:gd name="T18" fmla="*/ 6 w 32"/>
                    <a:gd name="T19" fmla="*/ 6 h 30"/>
                    <a:gd name="T20" fmla="*/ 3 w 32"/>
                    <a:gd name="T21" fmla="*/ 9 h 30"/>
                    <a:gd name="T22" fmla="*/ 3 w 32"/>
                    <a:gd name="T23" fmla="*/ 9 h 30"/>
                    <a:gd name="T24" fmla="*/ 1 w 32"/>
                    <a:gd name="T25" fmla="*/ 12 h 30"/>
                    <a:gd name="T26" fmla="*/ 4 w 32"/>
                    <a:gd name="T27" fmla="*/ 17 h 30"/>
                    <a:gd name="T28" fmla="*/ 9 w 32"/>
                    <a:gd name="T29" fmla="*/ 18 h 30"/>
                    <a:gd name="T30" fmla="*/ 11 w 32"/>
                    <a:gd name="T31" fmla="*/ 21 h 30"/>
                    <a:gd name="T32" fmla="*/ 13 w 32"/>
                    <a:gd name="T33" fmla="*/ 23 h 30"/>
                    <a:gd name="T34" fmla="*/ 15 w 32"/>
                    <a:gd name="T35" fmla="*/ 24 h 30"/>
                    <a:gd name="T36" fmla="*/ 19 w 32"/>
                    <a:gd name="T37" fmla="*/ 27 h 30"/>
                    <a:gd name="T38" fmla="*/ 25 w 32"/>
                    <a:gd name="T39" fmla="*/ 29 h 30"/>
                    <a:gd name="T40" fmla="*/ 30 w 32"/>
                    <a:gd name="T41" fmla="*/ 25 h 30"/>
                    <a:gd name="T42" fmla="*/ 31 w 32"/>
                    <a:gd name="T43" fmla="*/ 17 h 30"/>
                    <a:gd name="T44" fmla="*/ 20 w 32"/>
                    <a:gd name="T4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0">
                      <a:moveTo>
                        <a:pt x="20" y="14"/>
                      </a:moveTo>
                      <a:cubicBezTo>
                        <a:pt x="19" y="15"/>
                        <a:pt x="17" y="15"/>
                        <a:pt x="16" y="14"/>
                      </a:cubicBezTo>
                      <a:cubicBezTo>
                        <a:pt x="14" y="13"/>
                        <a:pt x="15" y="10"/>
                        <a:pt x="16" y="8"/>
                      </a:cubicBezTo>
                      <a:cubicBezTo>
                        <a:pt x="16" y="7"/>
                        <a:pt x="16" y="6"/>
                        <a:pt x="16" y="5"/>
                      </a:cubicBezTo>
                      <a:cubicBezTo>
                        <a:pt x="16" y="4"/>
                        <a:pt x="16" y="4"/>
                        <a:pt x="15" y="4"/>
                      </a:cubicBezTo>
                      <a:cubicBezTo>
                        <a:pt x="14" y="3"/>
                        <a:pt x="14" y="3"/>
                        <a:pt x="13" y="2"/>
                      </a:cubicBezTo>
                      <a:cubicBezTo>
                        <a:pt x="12" y="1"/>
                        <a:pt x="11" y="1"/>
                        <a:pt x="10" y="0"/>
                      </a:cubicBezTo>
                      <a:cubicBezTo>
                        <a:pt x="11" y="1"/>
                        <a:pt x="10" y="2"/>
                        <a:pt x="9" y="2"/>
                      </a:cubicBezTo>
                      <a:cubicBezTo>
                        <a:pt x="8" y="2"/>
                        <a:pt x="8" y="3"/>
                        <a:pt x="7" y="3"/>
                      </a:cubicBezTo>
                      <a:cubicBezTo>
                        <a:pt x="6" y="4"/>
                        <a:pt x="6" y="5"/>
                        <a:pt x="6" y="6"/>
                      </a:cubicBezTo>
                      <a:cubicBezTo>
                        <a:pt x="5" y="7"/>
                        <a:pt x="4" y="8"/>
                        <a:pt x="3" y="9"/>
                      </a:cubicBezTo>
                      <a:cubicBezTo>
                        <a:pt x="3" y="9"/>
                        <a:pt x="3" y="9"/>
                        <a:pt x="3" y="9"/>
                      </a:cubicBezTo>
                      <a:cubicBezTo>
                        <a:pt x="2" y="10"/>
                        <a:pt x="1" y="11"/>
                        <a:pt x="1" y="12"/>
                      </a:cubicBezTo>
                      <a:cubicBezTo>
                        <a:pt x="0" y="14"/>
                        <a:pt x="2" y="16"/>
                        <a:pt x="4" y="17"/>
                      </a:cubicBezTo>
                      <a:cubicBezTo>
                        <a:pt x="5" y="18"/>
                        <a:pt x="7" y="18"/>
                        <a:pt x="9" y="18"/>
                      </a:cubicBezTo>
                      <a:cubicBezTo>
                        <a:pt x="9" y="19"/>
                        <a:pt x="10" y="20"/>
                        <a:pt x="11" y="21"/>
                      </a:cubicBezTo>
                      <a:cubicBezTo>
                        <a:pt x="12" y="21"/>
                        <a:pt x="12" y="22"/>
                        <a:pt x="13" y="23"/>
                      </a:cubicBezTo>
                      <a:cubicBezTo>
                        <a:pt x="14" y="23"/>
                        <a:pt x="14" y="23"/>
                        <a:pt x="15" y="24"/>
                      </a:cubicBezTo>
                      <a:cubicBezTo>
                        <a:pt x="16" y="25"/>
                        <a:pt x="17" y="26"/>
                        <a:pt x="19" y="27"/>
                      </a:cubicBezTo>
                      <a:cubicBezTo>
                        <a:pt x="21" y="28"/>
                        <a:pt x="23" y="30"/>
                        <a:pt x="25" y="29"/>
                      </a:cubicBezTo>
                      <a:cubicBezTo>
                        <a:pt x="26" y="27"/>
                        <a:pt x="28" y="26"/>
                        <a:pt x="30" y="25"/>
                      </a:cubicBezTo>
                      <a:cubicBezTo>
                        <a:pt x="32" y="23"/>
                        <a:pt x="32" y="20"/>
                        <a:pt x="31" y="17"/>
                      </a:cubicBezTo>
                      <a:cubicBezTo>
                        <a:pt x="28" y="15"/>
                        <a:pt x="24" y="14"/>
                        <a:pt x="20" y="14"/>
                      </a:cubicBezTo>
                      <a:close/>
                    </a:path>
                  </a:pathLst>
                </a:custGeom>
                <a:solidFill>
                  <a:srgbClr val="28CC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647" name="ïṥ1íḓé">
                  <a:extLst>
                    <a:ext uri="{FF2B5EF4-FFF2-40B4-BE49-F238E27FC236}">
                      <a16:creationId xmlns:a16="http://schemas.microsoft.com/office/drawing/2014/main" id="{7E04361A-A493-4614-B581-58CF10C852BB}"/>
                    </a:ext>
                  </a:extLst>
                </p:cNvPr>
                <p:cNvSpPr/>
                <p:nvPr/>
              </p:nvSpPr>
              <p:spPr bwMode="auto">
                <a:xfrm>
                  <a:off x="4468056" y="3333074"/>
                  <a:ext cx="1540933" cy="2194917"/>
                </a:xfrm>
                <a:custGeom>
                  <a:avLst/>
                  <a:gdLst>
                    <a:gd name="T0" fmla="*/ 10 w 263"/>
                    <a:gd name="T1" fmla="*/ 68 h 376"/>
                    <a:gd name="T2" fmla="*/ 30 w 263"/>
                    <a:gd name="T3" fmla="*/ 179 h 376"/>
                    <a:gd name="T4" fmla="*/ 98 w 263"/>
                    <a:gd name="T5" fmla="*/ 265 h 376"/>
                    <a:gd name="T6" fmla="*/ 149 w 263"/>
                    <a:gd name="T7" fmla="*/ 301 h 376"/>
                    <a:gd name="T8" fmla="*/ 146 w 263"/>
                    <a:gd name="T9" fmla="*/ 351 h 376"/>
                    <a:gd name="T10" fmla="*/ 137 w 263"/>
                    <a:gd name="T11" fmla="*/ 376 h 376"/>
                    <a:gd name="T12" fmla="*/ 260 w 263"/>
                    <a:gd name="T13" fmla="*/ 376 h 376"/>
                    <a:gd name="T14" fmla="*/ 262 w 263"/>
                    <a:gd name="T15" fmla="*/ 292 h 376"/>
                    <a:gd name="T16" fmla="*/ 241 w 263"/>
                    <a:gd name="T17" fmla="*/ 224 h 376"/>
                    <a:gd name="T18" fmla="*/ 193 w 263"/>
                    <a:gd name="T19" fmla="*/ 190 h 376"/>
                    <a:gd name="T20" fmla="*/ 144 w 263"/>
                    <a:gd name="T21" fmla="*/ 120 h 376"/>
                    <a:gd name="T22" fmla="*/ 132 w 263"/>
                    <a:gd name="T23" fmla="*/ 105 h 376"/>
                    <a:gd name="T24" fmla="*/ 114 w 263"/>
                    <a:gd name="T25" fmla="*/ 100 h 376"/>
                    <a:gd name="T26" fmla="*/ 98 w 263"/>
                    <a:gd name="T27" fmla="*/ 127 h 376"/>
                    <a:gd name="T28" fmla="*/ 148 w 263"/>
                    <a:gd name="T29" fmla="*/ 207 h 376"/>
                    <a:gd name="T30" fmla="*/ 60 w 263"/>
                    <a:gd name="T31" fmla="*/ 107 h 376"/>
                    <a:gd name="T32" fmla="*/ 45 w 263"/>
                    <a:gd name="T33" fmla="*/ 33 h 376"/>
                    <a:gd name="T34" fmla="*/ 26 w 263"/>
                    <a:gd name="T35" fmla="*/ 4 h 376"/>
                    <a:gd name="T36" fmla="*/ 12 w 263"/>
                    <a:gd name="T37" fmla="*/ 0 h 376"/>
                    <a:gd name="T38" fmla="*/ 1 w 263"/>
                    <a:gd name="T39" fmla="*/ 9 h 376"/>
                    <a:gd name="T40" fmla="*/ 1 w 263"/>
                    <a:gd name="T41" fmla="*/ 21 h 376"/>
                    <a:gd name="T42" fmla="*/ 10 w 263"/>
                    <a:gd name="T43" fmla="*/ 6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3" h="376">
                      <a:moveTo>
                        <a:pt x="10" y="68"/>
                      </a:moveTo>
                      <a:cubicBezTo>
                        <a:pt x="13" y="105"/>
                        <a:pt x="17" y="143"/>
                        <a:pt x="30" y="179"/>
                      </a:cubicBezTo>
                      <a:cubicBezTo>
                        <a:pt x="42" y="214"/>
                        <a:pt x="65" y="247"/>
                        <a:pt x="98" y="265"/>
                      </a:cubicBezTo>
                      <a:cubicBezTo>
                        <a:pt x="117" y="275"/>
                        <a:pt x="140" y="282"/>
                        <a:pt x="149" y="301"/>
                      </a:cubicBezTo>
                      <a:cubicBezTo>
                        <a:pt x="156" y="317"/>
                        <a:pt x="151" y="335"/>
                        <a:pt x="146" y="351"/>
                      </a:cubicBezTo>
                      <a:cubicBezTo>
                        <a:pt x="143" y="359"/>
                        <a:pt x="140" y="368"/>
                        <a:pt x="137" y="376"/>
                      </a:cubicBezTo>
                      <a:cubicBezTo>
                        <a:pt x="260" y="376"/>
                        <a:pt x="260" y="376"/>
                        <a:pt x="260" y="376"/>
                      </a:cubicBezTo>
                      <a:cubicBezTo>
                        <a:pt x="262" y="344"/>
                        <a:pt x="263" y="313"/>
                        <a:pt x="262" y="292"/>
                      </a:cubicBezTo>
                      <a:cubicBezTo>
                        <a:pt x="261" y="268"/>
                        <a:pt x="256" y="242"/>
                        <a:pt x="241" y="224"/>
                      </a:cubicBezTo>
                      <a:cubicBezTo>
                        <a:pt x="228" y="210"/>
                        <a:pt x="209" y="202"/>
                        <a:pt x="193" y="190"/>
                      </a:cubicBezTo>
                      <a:cubicBezTo>
                        <a:pt x="171" y="172"/>
                        <a:pt x="159" y="145"/>
                        <a:pt x="144" y="120"/>
                      </a:cubicBezTo>
                      <a:cubicBezTo>
                        <a:pt x="140" y="115"/>
                        <a:pt x="137" y="109"/>
                        <a:pt x="132" y="105"/>
                      </a:cubicBezTo>
                      <a:cubicBezTo>
                        <a:pt x="127" y="101"/>
                        <a:pt x="120" y="98"/>
                        <a:pt x="114" y="100"/>
                      </a:cubicBezTo>
                      <a:cubicBezTo>
                        <a:pt x="103" y="102"/>
                        <a:pt x="97" y="116"/>
                        <a:pt x="98" y="127"/>
                      </a:cubicBezTo>
                      <a:cubicBezTo>
                        <a:pt x="98" y="151"/>
                        <a:pt x="118" y="185"/>
                        <a:pt x="148" y="207"/>
                      </a:cubicBezTo>
                      <a:cubicBezTo>
                        <a:pt x="89" y="187"/>
                        <a:pt x="63" y="131"/>
                        <a:pt x="60" y="107"/>
                      </a:cubicBezTo>
                      <a:cubicBezTo>
                        <a:pt x="57" y="82"/>
                        <a:pt x="52" y="57"/>
                        <a:pt x="45" y="33"/>
                      </a:cubicBezTo>
                      <a:cubicBezTo>
                        <a:pt x="41" y="22"/>
                        <a:pt x="36" y="10"/>
                        <a:pt x="26" y="4"/>
                      </a:cubicBezTo>
                      <a:cubicBezTo>
                        <a:pt x="22" y="1"/>
                        <a:pt x="17" y="0"/>
                        <a:pt x="12" y="0"/>
                      </a:cubicBezTo>
                      <a:cubicBezTo>
                        <a:pt x="8" y="1"/>
                        <a:pt x="3" y="4"/>
                        <a:pt x="1" y="9"/>
                      </a:cubicBezTo>
                      <a:cubicBezTo>
                        <a:pt x="0" y="13"/>
                        <a:pt x="1" y="17"/>
                        <a:pt x="1" y="21"/>
                      </a:cubicBezTo>
                      <a:cubicBezTo>
                        <a:pt x="4" y="37"/>
                        <a:pt x="8" y="52"/>
                        <a:pt x="10" y="68"/>
                      </a:cubicBezTo>
                      <a:close/>
                    </a:path>
                  </a:pathLst>
                </a:custGeom>
                <a:solidFill>
                  <a:srgbClr val="E7FBFD"/>
                </a:solidFill>
                <a:ln>
                  <a:noFill/>
                </a:ln>
              </p:spPr>
              <p:txBody>
                <a:bodyPr anchor="ctr"/>
                <a:lstStyle/>
                <a:p>
                  <a:pPr algn="ctr"/>
                  <a:endParaRPr>
                    <a:latin typeface="+mn-ea"/>
                  </a:endParaRPr>
                </a:p>
              </p:txBody>
            </p:sp>
            <p:sp>
              <p:nvSpPr>
                <p:cNvPr id="1648" name="iŝḷîḍé">
                  <a:extLst>
                    <a:ext uri="{FF2B5EF4-FFF2-40B4-BE49-F238E27FC236}">
                      <a16:creationId xmlns:a16="http://schemas.microsoft.com/office/drawing/2014/main" id="{BC307065-E234-40C7-A21C-891620681861}"/>
                    </a:ext>
                  </a:extLst>
                </p:cNvPr>
                <p:cNvSpPr/>
                <p:nvPr/>
              </p:nvSpPr>
              <p:spPr bwMode="auto">
                <a:xfrm>
                  <a:off x="6183011" y="3333074"/>
                  <a:ext cx="1540933" cy="2194917"/>
                </a:xfrm>
                <a:custGeom>
                  <a:avLst/>
                  <a:gdLst>
                    <a:gd name="T0" fmla="*/ 262 w 263"/>
                    <a:gd name="T1" fmla="*/ 9 h 376"/>
                    <a:gd name="T2" fmla="*/ 251 w 263"/>
                    <a:gd name="T3" fmla="*/ 0 h 376"/>
                    <a:gd name="T4" fmla="*/ 237 w 263"/>
                    <a:gd name="T5" fmla="*/ 4 h 376"/>
                    <a:gd name="T6" fmla="*/ 218 w 263"/>
                    <a:gd name="T7" fmla="*/ 33 h 376"/>
                    <a:gd name="T8" fmla="*/ 203 w 263"/>
                    <a:gd name="T9" fmla="*/ 107 h 376"/>
                    <a:gd name="T10" fmla="*/ 115 w 263"/>
                    <a:gd name="T11" fmla="*/ 207 h 376"/>
                    <a:gd name="T12" fmla="*/ 165 w 263"/>
                    <a:gd name="T13" fmla="*/ 127 h 376"/>
                    <a:gd name="T14" fmla="*/ 149 w 263"/>
                    <a:gd name="T15" fmla="*/ 100 h 376"/>
                    <a:gd name="T16" fmla="*/ 131 w 263"/>
                    <a:gd name="T17" fmla="*/ 105 h 376"/>
                    <a:gd name="T18" fmla="*/ 119 w 263"/>
                    <a:gd name="T19" fmla="*/ 120 h 376"/>
                    <a:gd name="T20" fmla="*/ 69 w 263"/>
                    <a:gd name="T21" fmla="*/ 190 h 376"/>
                    <a:gd name="T22" fmla="*/ 22 w 263"/>
                    <a:gd name="T23" fmla="*/ 224 h 376"/>
                    <a:gd name="T24" fmla="*/ 1 w 263"/>
                    <a:gd name="T25" fmla="*/ 292 h 376"/>
                    <a:gd name="T26" fmla="*/ 3 w 263"/>
                    <a:gd name="T27" fmla="*/ 376 h 376"/>
                    <a:gd name="T28" fmla="*/ 126 w 263"/>
                    <a:gd name="T29" fmla="*/ 376 h 376"/>
                    <a:gd name="T30" fmla="*/ 117 w 263"/>
                    <a:gd name="T31" fmla="*/ 351 h 376"/>
                    <a:gd name="T32" fmla="*/ 114 w 263"/>
                    <a:gd name="T33" fmla="*/ 301 h 376"/>
                    <a:gd name="T34" fmla="*/ 165 w 263"/>
                    <a:gd name="T35" fmla="*/ 265 h 376"/>
                    <a:gd name="T36" fmla="*/ 233 w 263"/>
                    <a:gd name="T37" fmla="*/ 179 h 376"/>
                    <a:gd name="T38" fmla="*/ 253 w 263"/>
                    <a:gd name="T39" fmla="*/ 68 h 376"/>
                    <a:gd name="T40" fmla="*/ 262 w 263"/>
                    <a:gd name="T41" fmla="*/ 21 h 376"/>
                    <a:gd name="T42" fmla="*/ 262 w 263"/>
                    <a:gd name="T43" fmla="*/ 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3" h="376">
                      <a:moveTo>
                        <a:pt x="262" y="9"/>
                      </a:moveTo>
                      <a:cubicBezTo>
                        <a:pt x="260" y="4"/>
                        <a:pt x="255" y="1"/>
                        <a:pt x="251" y="0"/>
                      </a:cubicBezTo>
                      <a:cubicBezTo>
                        <a:pt x="246" y="0"/>
                        <a:pt x="241" y="1"/>
                        <a:pt x="237" y="4"/>
                      </a:cubicBezTo>
                      <a:cubicBezTo>
                        <a:pt x="227" y="10"/>
                        <a:pt x="222" y="22"/>
                        <a:pt x="218" y="33"/>
                      </a:cubicBezTo>
                      <a:cubicBezTo>
                        <a:pt x="210" y="57"/>
                        <a:pt x="206" y="82"/>
                        <a:pt x="203" y="107"/>
                      </a:cubicBezTo>
                      <a:cubicBezTo>
                        <a:pt x="200" y="131"/>
                        <a:pt x="174" y="187"/>
                        <a:pt x="115" y="207"/>
                      </a:cubicBezTo>
                      <a:cubicBezTo>
                        <a:pt x="145" y="185"/>
                        <a:pt x="165" y="151"/>
                        <a:pt x="165" y="127"/>
                      </a:cubicBezTo>
                      <a:cubicBezTo>
                        <a:pt x="166" y="116"/>
                        <a:pt x="160" y="102"/>
                        <a:pt x="149" y="100"/>
                      </a:cubicBezTo>
                      <a:cubicBezTo>
                        <a:pt x="143" y="98"/>
                        <a:pt x="136" y="101"/>
                        <a:pt x="131" y="105"/>
                      </a:cubicBezTo>
                      <a:cubicBezTo>
                        <a:pt x="126" y="109"/>
                        <a:pt x="122" y="115"/>
                        <a:pt x="119" y="120"/>
                      </a:cubicBezTo>
                      <a:cubicBezTo>
                        <a:pt x="104" y="145"/>
                        <a:pt x="92" y="172"/>
                        <a:pt x="69" y="190"/>
                      </a:cubicBezTo>
                      <a:cubicBezTo>
                        <a:pt x="54" y="202"/>
                        <a:pt x="35" y="210"/>
                        <a:pt x="22" y="224"/>
                      </a:cubicBezTo>
                      <a:cubicBezTo>
                        <a:pt x="6" y="242"/>
                        <a:pt x="2" y="268"/>
                        <a:pt x="1" y="292"/>
                      </a:cubicBezTo>
                      <a:cubicBezTo>
                        <a:pt x="0" y="313"/>
                        <a:pt x="1" y="344"/>
                        <a:pt x="3" y="376"/>
                      </a:cubicBezTo>
                      <a:cubicBezTo>
                        <a:pt x="126" y="376"/>
                        <a:pt x="126" y="376"/>
                        <a:pt x="126" y="376"/>
                      </a:cubicBezTo>
                      <a:cubicBezTo>
                        <a:pt x="123" y="368"/>
                        <a:pt x="120" y="359"/>
                        <a:pt x="117" y="351"/>
                      </a:cubicBezTo>
                      <a:cubicBezTo>
                        <a:pt x="112" y="335"/>
                        <a:pt x="107" y="317"/>
                        <a:pt x="114" y="301"/>
                      </a:cubicBezTo>
                      <a:cubicBezTo>
                        <a:pt x="123" y="282"/>
                        <a:pt x="146" y="275"/>
                        <a:pt x="165" y="265"/>
                      </a:cubicBezTo>
                      <a:cubicBezTo>
                        <a:pt x="198" y="247"/>
                        <a:pt x="221" y="214"/>
                        <a:pt x="233" y="179"/>
                      </a:cubicBezTo>
                      <a:cubicBezTo>
                        <a:pt x="246" y="143"/>
                        <a:pt x="250" y="105"/>
                        <a:pt x="253" y="68"/>
                      </a:cubicBezTo>
                      <a:cubicBezTo>
                        <a:pt x="255" y="52"/>
                        <a:pt x="259" y="37"/>
                        <a:pt x="262" y="21"/>
                      </a:cubicBezTo>
                      <a:cubicBezTo>
                        <a:pt x="262" y="17"/>
                        <a:pt x="263" y="13"/>
                        <a:pt x="262" y="9"/>
                      </a:cubicBezTo>
                      <a:close/>
                    </a:path>
                  </a:pathLst>
                </a:custGeom>
                <a:solidFill>
                  <a:srgbClr val="E7FBFD"/>
                </a:solidFill>
                <a:ln>
                  <a:noFill/>
                </a:ln>
              </p:spPr>
              <p:txBody>
                <a:bodyPr anchor="ctr"/>
                <a:lstStyle/>
                <a:p>
                  <a:pPr algn="ctr"/>
                  <a:endParaRPr>
                    <a:latin typeface="+mn-ea"/>
                  </a:endParaRPr>
                </a:p>
              </p:txBody>
            </p:sp>
          </p:grpSp>
        </p:grpSp>
        <p:sp>
          <p:nvSpPr>
            <p:cNvPr id="1628" name="TextBox 126">
              <a:extLst>
                <a:ext uri="{FF2B5EF4-FFF2-40B4-BE49-F238E27FC236}">
                  <a16:creationId xmlns:a16="http://schemas.microsoft.com/office/drawing/2014/main" id="{137CA376-99DD-4056-B57D-22380254828C}"/>
                </a:ext>
              </a:extLst>
            </p:cNvPr>
            <p:cNvSpPr txBox="1"/>
            <p:nvPr/>
          </p:nvSpPr>
          <p:spPr>
            <a:xfrm rot="10800000">
              <a:off x="3915983" y="5468375"/>
              <a:ext cx="489874" cy="1015663"/>
            </a:xfrm>
            <a:prstGeom prst="rect">
              <a:avLst/>
            </a:prstGeom>
            <a:noFill/>
          </p:spPr>
          <p:txBody>
            <a:bodyPr wrap="square" rtlCol="0" anchor="ctr">
              <a:spAutoFit/>
            </a:bodyPr>
            <a:lstStyle/>
            <a:p>
              <a:pPr algn="ctr"/>
              <a:r>
                <a:rPr lang="en-US" altLang="zh-CN" sz="6000" dirty="0">
                  <a:ln w="19050">
                    <a:noFill/>
                  </a:ln>
                  <a:solidFill>
                    <a:schemeClr val="accent1"/>
                  </a:solidFill>
                  <a:latin typeface="+mn-ea"/>
                  <a:cs typeface="Arial" panose="020B0604020202020204" pitchFamily="34" charset="0"/>
                </a:rPr>
                <a:t>“</a:t>
              </a:r>
              <a:endParaRPr lang="zh-CN" altLang="en-US" sz="6000" dirty="0">
                <a:ln w="19050">
                  <a:noFill/>
                </a:ln>
                <a:solidFill>
                  <a:schemeClr val="accent1"/>
                </a:solidFill>
                <a:latin typeface="+mn-ea"/>
                <a:cs typeface="Arial" panose="020B0604020202020204" pitchFamily="34" charset="0"/>
              </a:endParaRPr>
            </a:p>
          </p:txBody>
        </p:sp>
      </p:grpSp>
      <p:sp>
        <p:nvSpPr>
          <p:cNvPr id="1624" name="TextBox 125">
            <a:extLst>
              <a:ext uri="{FF2B5EF4-FFF2-40B4-BE49-F238E27FC236}">
                <a16:creationId xmlns:a16="http://schemas.microsoft.com/office/drawing/2014/main" id="{412637E7-5489-4B37-A470-25ED33A0255D}"/>
              </a:ext>
            </a:extLst>
          </p:cNvPr>
          <p:cNvSpPr txBox="1"/>
          <p:nvPr/>
        </p:nvSpPr>
        <p:spPr>
          <a:xfrm>
            <a:off x="2876930" y="3982001"/>
            <a:ext cx="489875" cy="1015663"/>
          </a:xfrm>
          <a:prstGeom prst="rect">
            <a:avLst/>
          </a:prstGeom>
          <a:noFill/>
        </p:spPr>
        <p:txBody>
          <a:bodyPr wrap="square" rtlCol="0" anchor="ctr">
            <a:spAutoFit/>
          </a:bodyPr>
          <a:lstStyle/>
          <a:p>
            <a:pPr algn="ctr"/>
            <a:r>
              <a:rPr lang="en-US" altLang="zh-CN" sz="6000" dirty="0">
                <a:ln w="19050">
                  <a:noFill/>
                </a:ln>
                <a:solidFill>
                  <a:schemeClr val="accent1"/>
                </a:solidFill>
                <a:latin typeface="+mn-ea"/>
                <a:cs typeface="Arial" panose="020B0604020202020204" pitchFamily="34" charset="0"/>
              </a:rPr>
              <a:t>“</a:t>
            </a:r>
            <a:endParaRPr lang="zh-CN" altLang="en-US" sz="6000" dirty="0">
              <a:ln w="19050">
                <a:noFill/>
              </a:ln>
              <a:solidFill>
                <a:schemeClr val="accent1"/>
              </a:solidFill>
              <a:latin typeface="+mn-ea"/>
              <a:cs typeface="Arial" panose="020B0604020202020204" pitchFamily="34" charset="0"/>
            </a:endParaRPr>
          </a:p>
        </p:txBody>
      </p:sp>
      <p:sp>
        <p:nvSpPr>
          <p:cNvPr id="1649" name="plus-sign-in-circle_16909">
            <a:extLst>
              <a:ext uri="{FF2B5EF4-FFF2-40B4-BE49-F238E27FC236}">
                <a16:creationId xmlns:a16="http://schemas.microsoft.com/office/drawing/2014/main" id="{456C2104-3731-46E3-A25D-39BF69A1A263}"/>
              </a:ext>
            </a:extLst>
          </p:cNvPr>
          <p:cNvSpPr>
            <a:spLocks noChangeAspect="1"/>
          </p:cNvSpPr>
          <p:nvPr/>
        </p:nvSpPr>
        <p:spPr bwMode="auto">
          <a:xfrm>
            <a:off x="4695102" y="1304446"/>
            <a:ext cx="609685" cy="608625"/>
          </a:xfrm>
          <a:custGeom>
            <a:avLst/>
            <a:gdLst>
              <a:gd name="connsiteX0" fmla="*/ 304348 w 608697"/>
              <a:gd name="connsiteY0" fmla="*/ 138591 h 607639"/>
              <a:gd name="connsiteX1" fmla="*/ 330164 w 608697"/>
              <a:gd name="connsiteY1" fmla="*/ 164357 h 607639"/>
              <a:gd name="connsiteX2" fmla="*/ 330164 w 608697"/>
              <a:gd name="connsiteY2" fmla="*/ 278055 h 607639"/>
              <a:gd name="connsiteX3" fmla="*/ 444080 w 608697"/>
              <a:gd name="connsiteY3" fmla="*/ 278055 h 607639"/>
              <a:gd name="connsiteX4" fmla="*/ 469895 w 608697"/>
              <a:gd name="connsiteY4" fmla="*/ 303820 h 607639"/>
              <a:gd name="connsiteX5" fmla="*/ 444080 w 608697"/>
              <a:gd name="connsiteY5" fmla="*/ 329586 h 607639"/>
              <a:gd name="connsiteX6" fmla="*/ 330164 w 608697"/>
              <a:gd name="connsiteY6" fmla="*/ 329586 h 607639"/>
              <a:gd name="connsiteX7" fmla="*/ 330164 w 608697"/>
              <a:gd name="connsiteY7" fmla="*/ 443284 h 607639"/>
              <a:gd name="connsiteX8" fmla="*/ 304348 w 608697"/>
              <a:gd name="connsiteY8" fmla="*/ 469049 h 607639"/>
              <a:gd name="connsiteX9" fmla="*/ 278533 w 608697"/>
              <a:gd name="connsiteY9" fmla="*/ 443284 h 607639"/>
              <a:gd name="connsiteX10" fmla="*/ 278533 w 608697"/>
              <a:gd name="connsiteY10" fmla="*/ 329586 h 607639"/>
              <a:gd name="connsiteX11" fmla="*/ 164617 w 608697"/>
              <a:gd name="connsiteY11" fmla="*/ 329586 h 607639"/>
              <a:gd name="connsiteX12" fmla="*/ 138802 w 608697"/>
              <a:gd name="connsiteY12" fmla="*/ 303820 h 607639"/>
              <a:gd name="connsiteX13" fmla="*/ 164617 w 608697"/>
              <a:gd name="connsiteY13" fmla="*/ 278055 h 607639"/>
              <a:gd name="connsiteX14" fmla="*/ 278533 w 608697"/>
              <a:gd name="connsiteY14" fmla="*/ 278055 h 607639"/>
              <a:gd name="connsiteX15" fmla="*/ 278533 w 608697"/>
              <a:gd name="connsiteY15" fmla="*/ 164357 h 607639"/>
              <a:gd name="connsiteX16" fmla="*/ 304348 w 608697"/>
              <a:gd name="connsiteY16" fmla="*/ 138591 h 607639"/>
              <a:gd name="connsiteX17" fmla="*/ 304348 w 608697"/>
              <a:gd name="connsiteY17" fmla="*/ 56329 h 607639"/>
              <a:gd name="connsiteX18" fmla="*/ 56428 w 608697"/>
              <a:gd name="connsiteY18" fmla="*/ 303820 h 607639"/>
              <a:gd name="connsiteX19" fmla="*/ 304348 w 608697"/>
              <a:gd name="connsiteY19" fmla="*/ 551310 h 607639"/>
              <a:gd name="connsiteX20" fmla="*/ 552269 w 608697"/>
              <a:gd name="connsiteY20" fmla="*/ 303820 h 607639"/>
              <a:gd name="connsiteX21" fmla="*/ 304348 w 608697"/>
              <a:gd name="connsiteY21" fmla="*/ 56329 h 607639"/>
              <a:gd name="connsiteX22" fmla="*/ 304348 w 608697"/>
              <a:gd name="connsiteY22" fmla="*/ 0 h 607639"/>
              <a:gd name="connsiteX23" fmla="*/ 608697 w 608697"/>
              <a:gd name="connsiteY23" fmla="*/ 303820 h 607639"/>
              <a:gd name="connsiteX24" fmla="*/ 304348 w 608697"/>
              <a:gd name="connsiteY24" fmla="*/ 607639 h 607639"/>
              <a:gd name="connsiteX25" fmla="*/ 0 w 608697"/>
              <a:gd name="connsiteY25" fmla="*/ 303820 h 607639"/>
              <a:gd name="connsiteX26" fmla="*/ 304348 w 608697"/>
              <a:gd name="connsiteY26" fmla="*/ 0 h 6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697" h="607639">
                <a:moveTo>
                  <a:pt x="304348" y="138591"/>
                </a:moveTo>
                <a:cubicBezTo>
                  <a:pt x="318607" y="138591"/>
                  <a:pt x="330164" y="150126"/>
                  <a:pt x="330164" y="164357"/>
                </a:cubicBezTo>
                <a:lnTo>
                  <a:pt x="330164" y="278055"/>
                </a:lnTo>
                <a:lnTo>
                  <a:pt x="444080" y="278055"/>
                </a:lnTo>
                <a:cubicBezTo>
                  <a:pt x="458338" y="278055"/>
                  <a:pt x="469895" y="289589"/>
                  <a:pt x="469895" y="303820"/>
                </a:cubicBezTo>
                <a:cubicBezTo>
                  <a:pt x="469895" y="318051"/>
                  <a:pt x="458338" y="329586"/>
                  <a:pt x="444080" y="329586"/>
                </a:cubicBezTo>
                <a:lnTo>
                  <a:pt x="330164" y="329586"/>
                </a:lnTo>
                <a:lnTo>
                  <a:pt x="330164" y="443284"/>
                </a:lnTo>
                <a:cubicBezTo>
                  <a:pt x="330164" y="457515"/>
                  <a:pt x="318607" y="469049"/>
                  <a:pt x="304348" y="469049"/>
                </a:cubicBezTo>
                <a:cubicBezTo>
                  <a:pt x="290090" y="469049"/>
                  <a:pt x="278533" y="457515"/>
                  <a:pt x="278533" y="443284"/>
                </a:cubicBezTo>
                <a:lnTo>
                  <a:pt x="278533" y="329586"/>
                </a:lnTo>
                <a:lnTo>
                  <a:pt x="164617" y="329586"/>
                </a:lnTo>
                <a:cubicBezTo>
                  <a:pt x="150359" y="329586"/>
                  <a:pt x="138802" y="318051"/>
                  <a:pt x="138802" y="303820"/>
                </a:cubicBezTo>
                <a:cubicBezTo>
                  <a:pt x="138802" y="289589"/>
                  <a:pt x="150359" y="278055"/>
                  <a:pt x="164617" y="278055"/>
                </a:cubicBezTo>
                <a:lnTo>
                  <a:pt x="278533" y="278055"/>
                </a:lnTo>
                <a:lnTo>
                  <a:pt x="278533" y="164357"/>
                </a:lnTo>
                <a:cubicBezTo>
                  <a:pt x="278533" y="150126"/>
                  <a:pt x="290090" y="138591"/>
                  <a:pt x="304348" y="138591"/>
                </a:cubicBezTo>
                <a:close/>
                <a:moveTo>
                  <a:pt x="304348" y="56329"/>
                </a:moveTo>
                <a:cubicBezTo>
                  <a:pt x="167632" y="56329"/>
                  <a:pt x="56428" y="167340"/>
                  <a:pt x="56428" y="303820"/>
                </a:cubicBezTo>
                <a:cubicBezTo>
                  <a:pt x="56428" y="440299"/>
                  <a:pt x="167632" y="551310"/>
                  <a:pt x="304348" y="551310"/>
                </a:cubicBezTo>
                <a:cubicBezTo>
                  <a:pt x="441065" y="551310"/>
                  <a:pt x="552269" y="440299"/>
                  <a:pt x="552269" y="303820"/>
                </a:cubicBezTo>
                <a:cubicBezTo>
                  <a:pt x="552269" y="167340"/>
                  <a:pt x="441065" y="56329"/>
                  <a:pt x="304348" y="56329"/>
                </a:cubicBezTo>
                <a:close/>
                <a:moveTo>
                  <a:pt x="304348" y="0"/>
                </a:moveTo>
                <a:cubicBezTo>
                  <a:pt x="472130" y="0"/>
                  <a:pt x="608697" y="136329"/>
                  <a:pt x="608697" y="303820"/>
                </a:cubicBezTo>
                <a:cubicBezTo>
                  <a:pt x="608697" y="471310"/>
                  <a:pt x="472130" y="607639"/>
                  <a:pt x="304348" y="607639"/>
                </a:cubicBezTo>
                <a:cubicBezTo>
                  <a:pt x="136567" y="607639"/>
                  <a:pt x="0" y="471310"/>
                  <a:pt x="0" y="303820"/>
                </a:cubicBezTo>
                <a:cubicBezTo>
                  <a:pt x="0" y="136329"/>
                  <a:pt x="136567" y="0"/>
                  <a:pt x="304348" y="0"/>
                </a:cubicBezTo>
                <a:close/>
              </a:path>
            </a:pathLst>
          </a:custGeom>
          <a:solidFill>
            <a:schemeClr val="accent1"/>
          </a:solidFill>
          <a:ln>
            <a:noFill/>
          </a:ln>
        </p:spPr>
        <p:txBody>
          <a:bodyPr/>
          <a:lstStyle/>
          <a:p>
            <a:endParaRPr lang="en-US"/>
          </a:p>
        </p:txBody>
      </p:sp>
      <p:sp>
        <p:nvSpPr>
          <p:cNvPr id="1650" name="TextBox 125">
            <a:extLst>
              <a:ext uri="{FF2B5EF4-FFF2-40B4-BE49-F238E27FC236}">
                <a16:creationId xmlns:a16="http://schemas.microsoft.com/office/drawing/2014/main" id="{1E1508B4-18F8-4BC6-AAAC-51439C8405C1}"/>
              </a:ext>
            </a:extLst>
          </p:cNvPr>
          <p:cNvSpPr txBox="1"/>
          <p:nvPr/>
        </p:nvSpPr>
        <p:spPr>
          <a:xfrm>
            <a:off x="9129965" y="4011561"/>
            <a:ext cx="489875" cy="1015663"/>
          </a:xfrm>
          <a:prstGeom prst="rect">
            <a:avLst/>
          </a:prstGeom>
          <a:noFill/>
        </p:spPr>
        <p:txBody>
          <a:bodyPr wrap="square" rtlCol="0" anchor="ctr">
            <a:spAutoFit/>
          </a:bodyPr>
          <a:lstStyle/>
          <a:p>
            <a:pPr algn="ctr"/>
            <a:r>
              <a:rPr lang="en-US" altLang="zh-CN" sz="6000" dirty="0">
                <a:ln w="19050">
                  <a:noFill/>
                </a:ln>
                <a:solidFill>
                  <a:schemeClr val="accent1"/>
                </a:solidFill>
                <a:latin typeface="+mn-ea"/>
                <a:cs typeface="Arial" panose="020B0604020202020204" pitchFamily="34" charset="0"/>
              </a:rPr>
              <a:t>“</a:t>
            </a:r>
            <a:endParaRPr lang="zh-CN" altLang="en-US" sz="6000" dirty="0">
              <a:ln w="19050">
                <a:noFill/>
              </a:ln>
              <a:solidFill>
                <a:schemeClr val="accent1"/>
              </a:solidFill>
              <a:latin typeface="+mn-ea"/>
              <a:cs typeface="Arial" panose="020B0604020202020204" pitchFamily="34" charset="0"/>
            </a:endParaRPr>
          </a:p>
        </p:txBody>
      </p:sp>
      <p:sp>
        <p:nvSpPr>
          <p:cNvPr id="1704" name="plus-sign-in-circle_16909">
            <a:extLst>
              <a:ext uri="{FF2B5EF4-FFF2-40B4-BE49-F238E27FC236}">
                <a16:creationId xmlns:a16="http://schemas.microsoft.com/office/drawing/2014/main" id="{B2AD2983-378A-4BBA-80E3-442B1BDA63B6}"/>
              </a:ext>
            </a:extLst>
          </p:cNvPr>
          <p:cNvSpPr>
            <a:spLocks noChangeAspect="1"/>
          </p:cNvSpPr>
          <p:nvPr/>
        </p:nvSpPr>
        <p:spPr bwMode="auto">
          <a:xfrm>
            <a:off x="6789238" y="1304446"/>
            <a:ext cx="609685" cy="608625"/>
          </a:xfrm>
          <a:custGeom>
            <a:avLst/>
            <a:gdLst>
              <a:gd name="connsiteX0" fmla="*/ 304348 w 608697"/>
              <a:gd name="connsiteY0" fmla="*/ 138591 h 607639"/>
              <a:gd name="connsiteX1" fmla="*/ 330164 w 608697"/>
              <a:gd name="connsiteY1" fmla="*/ 164357 h 607639"/>
              <a:gd name="connsiteX2" fmla="*/ 330164 w 608697"/>
              <a:gd name="connsiteY2" fmla="*/ 278055 h 607639"/>
              <a:gd name="connsiteX3" fmla="*/ 444080 w 608697"/>
              <a:gd name="connsiteY3" fmla="*/ 278055 h 607639"/>
              <a:gd name="connsiteX4" fmla="*/ 469895 w 608697"/>
              <a:gd name="connsiteY4" fmla="*/ 303820 h 607639"/>
              <a:gd name="connsiteX5" fmla="*/ 444080 w 608697"/>
              <a:gd name="connsiteY5" fmla="*/ 329586 h 607639"/>
              <a:gd name="connsiteX6" fmla="*/ 330164 w 608697"/>
              <a:gd name="connsiteY6" fmla="*/ 329586 h 607639"/>
              <a:gd name="connsiteX7" fmla="*/ 330164 w 608697"/>
              <a:gd name="connsiteY7" fmla="*/ 443284 h 607639"/>
              <a:gd name="connsiteX8" fmla="*/ 304348 w 608697"/>
              <a:gd name="connsiteY8" fmla="*/ 469049 h 607639"/>
              <a:gd name="connsiteX9" fmla="*/ 278533 w 608697"/>
              <a:gd name="connsiteY9" fmla="*/ 443284 h 607639"/>
              <a:gd name="connsiteX10" fmla="*/ 278533 w 608697"/>
              <a:gd name="connsiteY10" fmla="*/ 329586 h 607639"/>
              <a:gd name="connsiteX11" fmla="*/ 164617 w 608697"/>
              <a:gd name="connsiteY11" fmla="*/ 329586 h 607639"/>
              <a:gd name="connsiteX12" fmla="*/ 138802 w 608697"/>
              <a:gd name="connsiteY12" fmla="*/ 303820 h 607639"/>
              <a:gd name="connsiteX13" fmla="*/ 164617 w 608697"/>
              <a:gd name="connsiteY13" fmla="*/ 278055 h 607639"/>
              <a:gd name="connsiteX14" fmla="*/ 278533 w 608697"/>
              <a:gd name="connsiteY14" fmla="*/ 278055 h 607639"/>
              <a:gd name="connsiteX15" fmla="*/ 278533 w 608697"/>
              <a:gd name="connsiteY15" fmla="*/ 164357 h 607639"/>
              <a:gd name="connsiteX16" fmla="*/ 304348 w 608697"/>
              <a:gd name="connsiteY16" fmla="*/ 138591 h 607639"/>
              <a:gd name="connsiteX17" fmla="*/ 304348 w 608697"/>
              <a:gd name="connsiteY17" fmla="*/ 56329 h 607639"/>
              <a:gd name="connsiteX18" fmla="*/ 56428 w 608697"/>
              <a:gd name="connsiteY18" fmla="*/ 303820 h 607639"/>
              <a:gd name="connsiteX19" fmla="*/ 304348 w 608697"/>
              <a:gd name="connsiteY19" fmla="*/ 551310 h 607639"/>
              <a:gd name="connsiteX20" fmla="*/ 552269 w 608697"/>
              <a:gd name="connsiteY20" fmla="*/ 303820 h 607639"/>
              <a:gd name="connsiteX21" fmla="*/ 304348 w 608697"/>
              <a:gd name="connsiteY21" fmla="*/ 56329 h 607639"/>
              <a:gd name="connsiteX22" fmla="*/ 304348 w 608697"/>
              <a:gd name="connsiteY22" fmla="*/ 0 h 607639"/>
              <a:gd name="connsiteX23" fmla="*/ 608697 w 608697"/>
              <a:gd name="connsiteY23" fmla="*/ 303820 h 607639"/>
              <a:gd name="connsiteX24" fmla="*/ 304348 w 608697"/>
              <a:gd name="connsiteY24" fmla="*/ 607639 h 607639"/>
              <a:gd name="connsiteX25" fmla="*/ 0 w 608697"/>
              <a:gd name="connsiteY25" fmla="*/ 303820 h 607639"/>
              <a:gd name="connsiteX26" fmla="*/ 304348 w 608697"/>
              <a:gd name="connsiteY26" fmla="*/ 0 h 6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697" h="607639">
                <a:moveTo>
                  <a:pt x="304348" y="138591"/>
                </a:moveTo>
                <a:cubicBezTo>
                  <a:pt x="318607" y="138591"/>
                  <a:pt x="330164" y="150126"/>
                  <a:pt x="330164" y="164357"/>
                </a:cubicBezTo>
                <a:lnTo>
                  <a:pt x="330164" y="278055"/>
                </a:lnTo>
                <a:lnTo>
                  <a:pt x="444080" y="278055"/>
                </a:lnTo>
                <a:cubicBezTo>
                  <a:pt x="458338" y="278055"/>
                  <a:pt x="469895" y="289589"/>
                  <a:pt x="469895" y="303820"/>
                </a:cubicBezTo>
                <a:cubicBezTo>
                  <a:pt x="469895" y="318051"/>
                  <a:pt x="458338" y="329586"/>
                  <a:pt x="444080" y="329586"/>
                </a:cubicBezTo>
                <a:lnTo>
                  <a:pt x="330164" y="329586"/>
                </a:lnTo>
                <a:lnTo>
                  <a:pt x="330164" y="443284"/>
                </a:lnTo>
                <a:cubicBezTo>
                  <a:pt x="330164" y="457515"/>
                  <a:pt x="318607" y="469049"/>
                  <a:pt x="304348" y="469049"/>
                </a:cubicBezTo>
                <a:cubicBezTo>
                  <a:pt x="290090" y="469049"/>
                  <a:pt x="278533" y="457515"/>
                  <a:pt x="278533" y="443284"/>
                </a:cubicBezTo>
                <a:lnTo>
                  <a:pt x="278533" y="329586"/>
                </a:lnTo>
                <a:lnTo>
                  <a:pt x="164617" y="329586"/>
                </a:lnTo>
                <a:cubicBezTo>
                  <a:pt x="150359" y="329586"/>
                  <a:pt x="138802" y="318051"/>
                  <a:pt x="138802" y="303820"/>
                </a:cubicBezTo>
                <a:cubicBezTo>
                  <a:pt x="138802" y="289589"/>
                  <a:pt x="150359" y="278055"/>
                  <a:pt x="164617" y="278055"/>
                </a:cubicBezTo>
                <a:lnTo>
                  <a:pt x="278533" y="278055"/>
                </a:lnTo>
                <a:lnTo>
                  <a:pt x="278533" y="164357"/>
                </a:lnTo>
                <a:cubicBezTo>
                  <a:pt x="278533" y="150126"/>
                  <a:pt x="290090" y="138591"/>
                  <a:pt x="304348" y="138591"/>
                </a:cubicBezTo>
                <a:close/>
                <a:moveTo>
                  <a:pt x="304348" y="56329"/>
                </a:moveTo>
                <a:cubicBezTo>
                  <a:pt x="167632" y="56329"/>
                  <a:pt x="56428" y="167340"/>
                  <a:pt x="56428" y="303820"/>
                </a:cubicBezTo>
                <a:cubicBezTo>
                  <a:pt x="56428" y="440299"/>
                  <a:pt x="167632" y="551310"/>
                  <a:pt x="304348" y="551310"/>
                </a:cubicBezTo>
                <a:cubicBezTo>
                  <a:pt x="441065" y="551310"/>
                  <a:pt x="552269" y="440299"/>
                  <a:pt x="552269" y="303820"/>
                </a:cubicBezTo>
                <a:cubicBezTo>
                  <a:pt x="552269" y="167340"/>
                  <a:pt x="441065" y="56329"/>
                  <a:pt x="304348" y="56329"/>
                </a:cubicBezTo>
                <a:close/>
                <a:moveTo>
                  <a:pt x="304348" y="0"/>
                </a:moveTo>
                <a:cubicBezTo>
                  <a:pt x="472130" y="0"/>
                  <a:pt x="608697" y="136329"/>
                  <a:pt x="608697" y="303820"/>
                </a:cubicBezTo>
                <a:cubicBezTo>
                  <a:pt x="608697" y="471310"/>
                  <a:pt x="472130" y="607639"/>
                  <a:pt x="304348" y="607639"/>
                </a:cubicBezTo>
                <a:cubicBezTo>
                  <a:pt x="136567" y="607639"/>
                  <a:pt x="0" y="471310"/>
                  <a:pt x="0" y="303820"/>
                </a:cubicBezTo>
                <a:cubicBezTo>
                  <a:pt x="0" y="136329"/>
                  <a:pt x="136567" y="0"/>
                  <a:pt x="304348" y="0"/>
                </a:cubicBezTo>
                <a:close/>
              </a:path>
            </a:pathLst>
          </a:custGeom>
          <a:solidFill>
            <a:schemeClr val="accent1"/>
          </a:solidFill>
          <a:ln>
            <a:noFill/>
          </a:ln>
        </p:spPr>
        <p:txBody>
          <a:bodyPr/>
          <a:lstStyle/>
          <a:p>
            <a:endParaRPr lang="en-US"/>
          </a:p>
        </p:txBody>
      </p:sp>
      <p:sp>
        <p:nvSpPr>
          <p:cNvPr id="1706" name="plus-sign-in-circle_16909">
            <a:extLst>
              <a:ext uri="{FF2B5EF4-FFF2-40B4-BE49-F238E27FC236}">
                <a16:creationId xmlns:a16="http://schemas.microsoft.com/office/drawing/2014/main" id="{C7244F10-BC21-46E4-A1EE-D3C015FF5530}"/>
              </a:ext>
            </a:extLst>
          </p:cNvPr>
          <p:cNvSpPr>
            <a:spLocks noChangeAspect="1"/>
          </p:cNvSpPr>
          <p:nvPr/>
        </p:nvSpPr>
        <p:spPr bwMode="auto">
          <a:xfrm>
            <a:off x="8861250" y="1304446"/>
            <a:ext cx="609685" cy="608625"/>
          </a:xfrm>
          <a:custGeom>
            <a:avLst/>
            <a:gdLst>
              <a:gd name="connsiteX0" fmla="*/ 304348 w 608697"/>
              <a:gd name="connsiteY0" fmla="*/ 138591 h 607639"/>
              <a:gd name="connsiteX1" fmla="*/ 330164 w 608697"/>
              <a:gd name="connsiteY1" fmla="*/ 164357 h 607639"/>
              <a:gd name="connsiteX2" fmla="*/ 330164 w 608697"/>
              <a:gd name="connsiteY2" fmla="*/ 278055 h 607639"/>
              <a:gd name="connsiteX3" fmla="*/ 444080 w 608697"/>
              <a:gd name="connsiteY3" fmla="*/ 278055 h 607639"/>
              <a:gd name="connsiteX4" fmla="*/ 469895 w 608697"/>
              <a:gd name="connsiteY4" fmla="*/ 303820 h 607639"/>
              <a:gd name="connsiteX5" fmla="*/ 444080 w 608697"/>
              <a:gd name="connsiteY5" fmla="*/ 329586 h 607639"/>
              <a:gd name="connsiteX6" fmla="*/ 330164 w 608697"/>
              <a:gd name="connsiteY6" fmla="*/ 329586 h 607639"/>
              <a:gd name="connsiteX7" fmla="*/ 330164 w 608697"/>
              <a:gd name="connsiteY7" fmla="*/ 443284 h 607639"/>
              <a:gd name="connsiteX8" fmla="*/ 304348 w 608697"/>
              <a:gd name="connsiteY8" fmla="*/ 469049 h 607639"/>
              <a:gd name="connsiteX9" fmla="*/ 278533 w 608697"/>
              <a:gd name="connsiteY9" fmla="*/ 443284 h 607639"/>
              <a:gd name="connsiteX10" fmla="*/ 278533 w 608697"/>
              <a:gd name="connsiteY10" fmla="*/ 329586 h 607639"/>
              <a:gd name="connsiteX11" fmla="*/ 164617 w 608697"/>
              <a:gd name="connsiteY11" fmla="*/ 329586 h 607639"/>
              <a:gd name="connsiteX12" fmla="*/ 138802 w 608697"/>
              <a:gd name="connsiteY12" fmla="*/ 303820 h 607639"/>
              <a:gd name="connsiteX13" fmla="*/ 164617 w 608697"/>
              <a:gd name="connsiteY13" fmla="*/ 278055 h 607639"/>
              <a:gd name="connsiteX14" fmla="*/ 278533 w 608697"/>
              <a:gd name="connsiteY14" fmla="*/ 278055 h 607639"/>
              <a:gd name="connsiteX15" fmla="*/ 278533 w 608697"/>
              <a:gd name="connsiteY15" fmla="*/ 164357 h 607639"/>
              <a:gd name="connsiteX16" fmla="*/ 304348 w 608697"/>
              <a:gd name="connsiteY16" fmla="*/ 138591 h 607639"/>
              <a:gd name="connsiteX17" fmla="*/ 304348 w 608697"/>
              <a:gd name="connsiteY17" fmla="*/ 56329 h 607639"/>
              <a:gd name="connsiteX18" fmla="*/ 56428 w 608697"/>
              <a:gd name="connsiteY18" fmla="*/ 303820 h 607639"/>
              <a:gd name="connsiteX19" fmla="*/ 304348 w 608697"/>
              <a:gd name="connsiteY19" fmla="*/ 551310 h 607639"/>
              <a:gd name="connsiteX20" fmla="*/ 552269 w 608697"/>
              <a:gd name="connsiteY20" fmla="*/ 303820 h 607639"/>
              <a:gd name="connsiteX21" fmla="*/ 304348 w 608697"/>
              <a:gd name="connsiteY21" fmla="*/ 56329 h 607639"/>
              <a:gd name="connsiteX22" fmla="*/ 304348 w 608697"/>
              <a:gd name="connsiteY22" fmla="*/ 0 h 607639"/>
              <a:gd name="connsiteX23" fmla="*/ 608697 w 608697"/>
              <a:gd name="connsiteY23" fmla="*/ 303820 h 607639"/>
              <a:gd name="connsiteX24" fmla="*/ 304348 w 608697"/>
              <a:gd name="connsiteY24" fmla="*/ 607639 h 607639"/>
              <a:gd name="connsiteX25" fmla="*/ 0 w 608697"/>
              <a:gd name="connsiteY25" fmla="*/ 303820 h 607639"/>
              <a:gd name="connsiteX26" fmla="*/ 304348 w 608697"/>
              <a:gd name="connsiteY26" fmla="*/ 0 h 6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697" h="607639">
                <a:moveTo>
                  <a:pt x="304348" y="138591"/>
                </a:moveTo>
                <a:cubicBezTo>
                  <a:pt x="318607" y="138591"/>
                  <a:pt x="330164" y="150126"/>
                  <a:pt x="330164" y="164357"/>
                </a:cubicBezTo>
                <a:lnTo>
                  <a:pt x="330164" y="278055"/>
                </a:lnTo>
                <a:lnTo>
                  <a:pt x="444080" y="278055"/>
                </a:lnTo>
                <a:cubicBezTo>
                  <a:pt x="458338" y="278055"/>
                  <a:pt x="469895" y="289589"/>
                  <a:pt x="469895" y="303820"/>
                </a:cubicBezTo>
                <a:cubicBezTo>
                  <a:pt x="469895" y="318051"/>
                  <a:pt x="458338" y="329586"/>
                  <a:pt x="444080" y="329586"/>
                </a:cubicBezTo>
                <a:lnTo>
                  <a:pt x="330164" y="329586"/>
                </a:lnTo>
                <a:lnTo>
                  <a:pt x="330164" y="443284"/>
                </a:lnTo>
                <a:cubicBezTo>
                  <a:pt x="330164" y="457515"/>
                  <a:pt x="318607" y="469049"/>
                  <a:pt x="304348" y="469049"/>
                </a:cubicBezTo>
                <a:cubicBezTo>
                  <a:pt x="290090" y="469049"/>
                  <a:pt x="278533" y="457515"/>
                  <a:pt x="278533" y="443284"/>
                </a:cubicBezTo>
                <a:lnTo>
                  <a:pt x="278533" y="329586"/>
                </a:lnTo>
                <a:lnTo>
                  <a:pt x="164617" y="329586"/>
                </a:lnTo>
                <a:cubicBezTo>
                  <a:pt x="150359" y="329586"/>
                  <a:pt x="138802" y="318051"/>
                  <a:pt x="138802" y="303820"/>
                </a:cubicBezTo>
                <a:cubicBezTo>
                  <a:pt x="138802" y="289589"/>
                  <a:pt x="150359" y="278055"/>
                  <a:pt x="164617" y="278055"/>
                </a:cubicBezTo>
                <a:lnTo>
                  <a:pt x="278533" y="278055"/>
                </a:lnTo>
                <a:lnTo>
                  <a:pt x="278533" y="164357"/>
                </a:lnTo>
                <a:cubicBezTo>
                  <a:pt x="278533" y="150126"/>
                  <a:pt x="290090" y="138591"/>
                  <a:pt x="304348" y="138591"/>
                </a:cubicBezTo>
                <a:close/>
                <a:moveTo>
                  <a:pt x="304348" y="56329"/>
                </a:moveTo>
                <a:cubicBezTo>
                  <a:pt x="167632" y="56329"/>
                  <a:pt x="56428" y="167340"/>
                  <a:pt x="56428" y="303820"/>
                </a:cubicBezTo>
                <a:cubicBezTo>
                  <a:pt x="56428" y="440299"/>
                  <a:pt x="167632" y="551310"/>
                  <a:pt x="304348" y="551310"/>
                </a:cubicBezTo>
                <a:cubicBezTo>
                  <a:pt x="441065" y="551310"/>
                  <a:pt x="552269" y="440299"/>
                  <a:pt x="552269" y="303820"/>
                </a:cubicBezTo>
                <a:cubicBezTo>
                  <a:pt x="552269" y="167340"/>
                  <a:pt x="441065" y="56329"/>
                  <a:pt x="304348" y="56329"/>
                </a:cubicBezTo>
                <a:close/>
                <a:moveTo>
                  <a:pt x="304348" y="0"/>
                </a:moveTo>
                <a:cubicBezTo>
                  <a:pt x="472130" y="0"/>
                  <a:pt x="608697" y="136329"/>
                  <a:pt x="608697" y="303820"/>
                </a:cubicBezTo>
                <a:cubicBezTo>
                  <a:pt x="608697" y="471310"/>
                  <a:pt x="472130" y="607639"/>
                  <a:pt x="304348" y="607639"/>
                </a:cubicBezTo>
                <a:cubicBezTo>
                  <a:pt x="136567" y="607639"/>
                  <a:pt x="0" y="471310"/>
                  <a:pt x="0" y="303820"/>
                </a:cubicBezTo>
                <a:cubicBezTo>
                  <a:pt x="0" y="136329"/>
                  <a:pt x="136567" y="0"/>
                  <a:pt x="304348" y="0"/>
                </a:cubicBezTo>
                <a:close/>
              </a:path>
            </a:pathLst>
          </a:custGeom>
          <a:solidFill>
            <a:schemeClr val="accent1"/>
          </a:solidFill>
          <a:ln>
            <a:noFill/>
          </a:ln>
        </p:spPr>
        <p:txBody>
          <a:bodyPr/>
          <a:lstStyle/>
          <a:p>
            <a:endParaRPr lang="en-US"/>
          </a:p>
        </p:txBody>
      </p:sp>
      <p:grpSp>
        <p:nvGrpSpPr>
          <p:cNvPr id="3" name="组合 2">
            <a:extLst>
              <a:ext uri="{FF2B5EF4-FFF2-40B4-BE49-F238E27FC236}">
                <a16:creationId xmlns:a16="http://schemas.microsoft.com/office/drawing/2014/main" id="{1B67CF9A-C016-4329-8ED6-96D3D37BC446}"/>
              </a:ext>
            </a:extLst>
          </p:cNvPr>
          <p:cNvGrpSpPr/>
          <p:nvPr/>
        </p:nvGrpSpPr>
        <p:grpSpPr>
          <a:xfrm>
            <a:off x="7124610" y="923446"/>
            <a:ext cx="2303168" cy="5587103"/>
            <a:chOff x="7124610" y="923446"/>
            <a:chExt cx="2303168" cy="5587103"/>
          </a:xfrm>
        </p:grpSpPr>
        <p:sp>
          <p:nvSpPr>
            <p:cNvPr id="1709" name="í$lîḋè">
              <a:extLst>
                <a:ext uri="{FF2B5EF4-FFF2-40B4-BE49-F238E27FC236}">
                  <a16:creationId xmlns:a16="http://schemas.microsoft.com/office/drawing/2014/main" id="{FAAD62D6-B521-46F1-BEBE-D7E22798C090}"/>
                </a:ext>
              </a:extLst>
            </p:cNvPr>
            <p:cNvSpPr/>
            <p:nvPr/>
          </p:nvSpPr>
          <p:spPr>
            <a:xfrm>
              <a:off x="7612475" y="1074799"/>
              <a:ext cx="1154084" cy="1173786"/>
            </a:xfrm>
            <a:prstGeom prst="roundRect">
              <a:avLst>
                <a:gd name="adj" fmla="val 8264"/>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10" name="isḷíḍé">
              <a:extLst>
                <a:ext uri="{FF2B5EF4-FFF2-40B4-BE49-F238E27FC236}">
                  <a16:creationId xmlns:a16="http://schemas.microsoft.com/office/drawing/2014/main" id="{F19B1A73-DA7E-4992-8AE7-27E1253E085E}"/>
                </a:ext>
              </a:extLst>
            </p:cNvPr>
            <p:cNvSpPr/>
            <p:nvPr/>
          </p:nvSpPr>
          <p:spPr>
            <a:xfrm>
              <a:off x="8059710" y="923446"/>
              <a:ext cx="381000" cy="381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lnSpc>
                  <a:spcPct val="120000"/>
                </a:lnSpc>
              </a:pPr>
              <a:r>
                <a:rPr lang="en-US" altLang="zh-CN" sz="1400" b="1" dirty="0">
                  <a:solidFill>
                    <a:schemeClr val="tx1"/>
                  </a:solidFill>
                  <a:latin typeface="+mn-ea"/>
                </a:rPr>
                <a:t>4</a:t>
              </a:r>
            </a:p>
          </p:txBody>
        </p:sp>
        <p:sp>
          <p:nvSpPr>
            <p:cNvPr id="1711" name="矩形 1710">
              <a:extLst>
                <a:ext uri="{FF2B5EF4-FFF2-40B4-BE49-F238E27FC236}">
                  <a16:creationId xmlns:a16="http://schemas.microsoft.com/office/drawing/2014/main" id="{54A4AD33-B087-45DD-B3F7-C0EC4D499F2E}"/>
                </a:ext>
              </a:extLst>
            </p:cNvPr>
            <p:cNvSpPr/>
            <p:nvPr/>
          </p:nvSpPr>
          <p:spPr>
            <a:xfrm>
              <a:off x="7372003" y="4291888"/>
              <a:ext cx="1756415" cy="1942737"/>
            </a:xfrm>
            <a:prstGeom prst="rect">
              <a:avLst/>
            </a:prstGeom>
            <a:solidFill>
              <a:schemeClr val="accent6">
                <a:lumMod val="95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kern="100" dirty="0">
                  <a:solidFill>
                    <a:srgbClr val="000000"/>
                  </a:solidFill>
                  <a:latin typeface="+mn-ea"/>
                  <a:cs typeface="Times New Roman" panose="02020603050405020304" pitchFamily="18" charset="0"/>
                </a:rPr>
                <a:t>“和支付宝一起开发一款产品，未来的设想是要卖给政府的。下一期会和黄山合作，营收不一定会直接到社会企业，但是会是一个支持保护可持续下去的营收。”（待解决的问题）</a:t>
              </a:r>
            </a:p>
          </p:txBody>
        </p:sp>
        <p:sp>
          <p:nvSpPr>
            <p:cNvPr id="1712" name="îṡḻïdê">
              <a:extLst>
                <a:ext uri="{FF2B5EF4-FFF2-40B4-BE49-F238E27FC236}">
                  <a16:creationId xmlns:a16="http://schemas.microsoft.com/office/drawing/2014/main" id="{0089A614-616E-45F1-AA91-F7FC0B7033FF}"/>
                </a:ext>
              </a:extLst>
            </p:cNvPr>
            <p:cNvSpPr txBox="1"/>
            <p:nvPr/>
          </p:nvSpPr>
          <p:spPr bwMode="auto">
            <a:xfrm>
              <a:off x="7372003" y="2330262"/>
              <a:ext cx="1756415" cy="6086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200" b="1" dirty="0">
                  <a:solidFill>
                    <a:srgbClr val="2D97C8"/>
                  </a:solidFill>
                  <a:latin typeface="+mn-ea"/>
                </a:rPr>
                <a:t>创新的数字化开放平台</a:t>
              </a:r>
              <a:endParaRPr lang="en-US" altLang="zh-CN" sz="1200" b="1" dirty="0">
                <a:solidFill>
                  <a:srgbClr val="2D97C8"/>
                </a:solidFill>
                <a:latin typeface="+mn-ea"/>
              </a:endParaRPr>
            </a:p>
            <a:p>
              <a:pPr algn="ctr">
                <a:spcBef>
                  <a:spcPct val="0"/>
                </a:spcBef>
              </a:pPr>
              <a:r>
                <a:rPr lang="zh-CN" altLang="en-US" sz="1200" b="1" dirty="0">
                  <a:solidFill>
                    <a:srgbClr val="2D97C8"/>
                  </a:solidFill>
                  <a:latin typeface="+mn-ea"/>
                </a:rPr>
                <a:t>（建立中）</a:t>
              </a:r>
            </a:p>
          </p:txBody>
        </p:sp>
        <p:sp>
          <p:nvSpPr>
            <p:cNvPr id="1713" name="ïśļïḍè">
              <a:extLst>
                <a:ext uri="{FF2B5EF4-FFF2-40B4-BE49-F238E27FC236}">
                  <a16:creationId xmlns:a16="http://schemas.microsoft.com/office/drawing/2014/main" id="{0E6C454D-9A3D-462D-817D-FB660C07E5F0}"/>
                </a:ext>
              </a:extLst>
            </p:cNvPr>
            <p:cNvSpPr/>
            <p:nvPr/>
          </p:nvSpPr>
          <p:spPr bwMode="auto">
            <a:xfrm>
              <a:off x="7372003" y="2912323"/>
              <a:ext cx="1756415" cy="111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100" dirty="0">
                  <a:latin typeface="+mn-ea"/>
                </a:rPr>
                <a:t>大数据结合水基金的专业知识，打造智慧护水平台，与阿里合作上线“护水宝”为更多</a:t>
              </a:r>
              <a:r>
                <a:rPr lang="en-US" altLang="zh-CN" sz="1100" dirty="0">
                  <a:latin typeface="+mn-ea"/>
                </a:rPr>
                <a:t>NGO</a:t>
              </a:r>
              <a:r>
                <a:rPr lang="zh-CN" altLang="en-US" sz="1100" dirty="0">
                  <a:latin typeface="+mn-ea"/>
                </a:rPr>
                <a:t>和企业提供保护技术和服务</a:t>
              </a:r>
            </a:p>
          </p:txBody>
        </p:sp>
        <p:grpSp>
          <p:nvGrpSpPr>
            <p:cNvPr id="1714" name="46fd7f88-403e-4e49-b478-32458d9ae20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E16434E-F423-4EF0-8D9C-B0929438BD9E}"/>
                </a:ext>
              </a:extLst>
            </p:cNvPr>
            <p:cNvGrpSpPr>
              <a:grpSpLocks noChangeAspect="1"/>
            </p:cNvGrpSpPr>
            <p:nvPr>
              <p:custDataLst>
                <p:tags r:id="rId4"/>
              </p:custDataLst>
            </p:nvPr>
          </p:nvGrpSpPr>
          <p:grpSpPr>
            <a:xfrm>
              <a:off x="7684171" y="1345601"/>
              <a:ext cx="1074928" cy="765148"/>
              <a:chOff x="2932113" y="1176338"/>
              <a:chExt cx="6329363" cy="4505326"/>
            </a:xfrm>
          </p:grpSpPr>
          <p:sp>
            <p:nvSpPr>
              <p:cNvPr id="1717" name="iŝḻiďê">
                <a:extLst>
                  <a:ext uri="{FF2B5EF4-FFF2-40B4-BE49-F238E27FC236}">
                    <a16:creationId xmlns:a16="http://schemas.microsoft.com/office/drawing/2014/main" id="{90F50699-173E-44A2-9399-DEE5F462BAD0}"/>
                  </a:ext>
                </a:extLst>
              </p:cNvPr>
              <p:cNvSpPr/>
              <p:nvPr/>
            </p:nvSpPr>
            <p:spPr bwMode="auto">
              <a:xfrm>
                <a:off x="6459538" y="2209801"/>
                <a:ext cx="2801938" cy="3471863"/>
              </a:xfrm>
              <a:custGeom>
                <a:avLst/>
                <a:gdLst>
                  <a:gd name="T0" fmla="*/ 1605 w 1765"/>
                  <a:gd name="T1" fmla="*/ 0 h 2187"/>
                  <a:gd name="T2" fmla="*/ 0 w 1765"/>
                  <a:gd name="T3" fmla="*/ 689 h 2187"/>
                  <a:gd name="T4" fmla="*/ 231 w 1765"/>
                  <a:gd name="T5" fmla="*/ 1326 h 2187"/>
                  <a:gd name="T6" fmla="*/ 397 w 1765"/>
                  <a:gd name="T7" fmla="*/ 1781 h 2187"/>
                  <a:gd name="T8" fmla="*/ 438 w 1765"/>
                  <a:gd name="T9" fmla="*/ 1896 h 2187"/>
                  <a:gd name="T10" fmla="*/ 808 w 1765"/>
                  <a:gd name="T11" fmla="*/ 2036 h 2187"/>
                  <a:gd name="T12" fmla="*/ 822 w 1765"/>
                  <a:gd name="T13" fmla="*/ 2041 h 2187"/>
                  <a:gd name="T14" fmla="*/ 1208 w 1765"/>
                  <a:gd name="T15" fmla="*/ 2187 h 2187"/>
                  <a:gd name="T16" fmla="*/ 1393 w 1765"/>
                  <a:gd name="T17" fmla="*/ 2108 h 2187"/>
                  <a:gd name="T18" fmla="*/ 1646 w 1765"/>
                  <a:gd name="T19" fmla="*/ 1999 h 2187"/>
                  <a:gd name="T20" fmla="*/ 1765 w 1765"/>
                  <a:gd name="T21" fmla="*/ 1948 h 2187"/>
                  <a:gd name="T22" fmla="*/ 1605 w 1765"/>
                  <a:gd name="T2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5" h="2187">
                    <a:moveTo>
                      <a:pt x="1605" y="0"/>
                    </a:moveTo>
                    <a:lnTo>
                      <a:pt x="0" y="689"/>
                    </a:lnTo>
                    <a:lnTo>
                      <a:pt x="231" y="1326"/>
                    </a:lnTo>
                    <a:lnTo>
                      <a:pt x="397" y="1781"/>
                    </a:lnTo>
                    <a:lnTo>
                      <a:pt x="438" y="1896"/>
                    </a:lnTo>
                    <a:lnTo>
                      <a:pt x="808" y="2036"/>
                    </a:lnTo>
                    <a:lnTo>
                      <a:pt x="822" y="2041"/>
                    </a:lnTo>
                    <a:lnTo>
                      <a:pt x="1208" y="2187"/>
                    </a:lnTo>
                    <a:lnTo>
                      <a:pt x="1393" y="2108"/>
                    </a:lnTo>
                    <a:lnTo>
                      <a:pt x="1646" y="1999"/>
                    </a:lnTo>
                    <a:lnTo>
                      <a:pt x="1765" y="1948"/>
                    </a:lnTo>
                    <a:lnTo>
                      <a:pt x="1605"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18" name="îṥ1ïdé">
                <a:extLst>
                  <a:ext uri="{FF2B5EF4-FFF2-40B4-BE49-F238E27FC236}">
                    <a16:creationId xmlns:a16="http://schemas.microsoft.com/office/drawing/2014/main" id="{E2E0444E-48DC-44B9-AC42-6A92DF3F1FB3}"/>
                  </a:ext>
                </a:extLst>
              </p:cNvPr>
              <p:cNvSpPr/>
              <p:nvPr/>
            </p:nvSpPr>
            <p:spPr bwMode="auto">
              <a:xfrm>
                <a:off x="7751763" y="5094288"/>
                <a:ext cx="1322388" cy="587375"/>
              </a:xfrm>
              <a:custGeom>
                <a:avLst/>
                <a:gdLst>
                  <a:gd name="T0" fmla="*/ 833 w 833"/>
                  <a:gd name="T1" fmla="*/ 117 h 370"/>
                  <a:gd name="T2" fmla="*/ 833 w 833"/>
                  <a:gd name="T3" fmla="*/ 134 h 370"/>
                  <a:gd name="T4" fmla="*/ 832 w 833"/>
                  <a:gd name="T5" fmla="*/ 182 h 370"/>
                  <a:gd name="T6" fmla="*/ 579 w 833"/>
                  <a:gd name="T7" fmla="*/ 291 h 370"/>
                  <a:gd name="T8" fmla="*/ 409 w 833"/>
                  <a:gd name="T9" fmla="*/ 364 h 370"/>
                  <a:gd name="T10" fmla="*/ 402 w 833"/>
                  <a:gd name="T11" fmla="*/ 340 h 370"/>
                  <a:gd name="T12" fmla="*/ 394 w 833"/>
                  <a:gd name="T13" fmla="*/ 370 h 370"/>
                  <a:gd name="T14" fmla="*/ 8 w 833"/>
                  <a:gd name="T15" fmla="*/ 224 h 370"/>
                  <a:gd name="T16" fmla="*/ 2 w 833"/>
                  <a:gd name="T17" fmla="*/ 83 h 370"/>
                  <a:gd name="T18" fmla="*/ 2 w 833"/>
                  <a:gd name="T19" fmla="*/ 82 h 370"/>
                  <a:gd name="T20" fmla="*/ 0 w 833"/>
                  <a:gd name="T21" fmla="*/ 51 h 370"/>
                  <a:gd name="T22" fmla="*/ 757 w 833"/>
                  <a:gd name="T23" fmla="*/ 0 h 370"/>
                  <a:gd name="T24" fmla="*/ 772 w 833"/>
                  <a:gd name="T25" fmla="*/ 23 h 370"/>
                  <a:gd name="T26" fmla="*/ 775 w 833"/>
                  <a:gd name="T27" fmla="*/ 28 h 370"/>
                  <a:gd name="T28" fmla="*/ 833 w 833"/>
                  <a:gd name="T29" fmla="*/ 11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370">
                    <a:moveTo>
                      <a:pt x="833" y="117"/>
                    </a:moveTo>
                    <a:lnTo>
                      <a:pt x="833" y="134"/>
                    </a:lnTo>
                    <a:lnTo>
                      <a:pt x="832" y="182"/>
                    </a:lnTo>
                    <a:lnTo>
                      <a:pt x="579" y="291"/>
                    </a:lnTo>
                    <a:lnTo>
                      <a:pt x="409" y="364"/>
                    </a:lnTo>
                    <a:lnTo>
                      <a:pt x="402" y="340"/>
                    </a:lnTo>
                    <a:lnTo>
                      <a:pt x="394" y="370"/>
                    </a:lnTo>
                    <a:lnTo>
                      <a:pt x="8" y="224"/>
                    </a:lnTo>
                    <a:lnTo>
                      <a:pt x="2" y="83"/>
                    </a:lnTo>
                    <a:lnTo>
                      <a:pt x="2" y="82"/>
                    </a:lnTo>
                    <a:lnTo>
                      <a:pt x="0" y="51"/>
                    </a:lnTo>
                    <a:lnTo>
                      <a:pt x="757" y="0"/>
                    </a:lnTo>
                    <a:lnTo>
                      <a:pt x="772" y="23"/>
                    </a:lnTo>
                    <a:lnTo>
                      <a:pt x="775" y="28"/>
                    </a:lnTo>
                    <a:lnTo>
                      <a:pt x="833" y="117"/>
                    </a:ln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19" name="ïş1îḑé">
                <a:extLst>
                  <a:ext uri="{FF2B5EF4-FFF2-40B4-BE49-F238E27FC236}">
                    <a16:creationId xmlns:a16="http://schemas.microsoft.com/office/drawing/2014/main" id="{9554F33B-EE7C-46DD-9591-5BB17376CF33}"/>
                  </a:ext>
                </a:extLst>
              </p:cNvPr>
              <p:cNvSpPr/>
              <p:nvPr/>
            </p:nvSpPr>
            <p:spPr bwMode="auto">
              <a:xfrm>
                <a:off x="8091488" y="2871788"/>
                <a:ext cx="508000" cy="676275"/>
              </a:xfrm>
              <a:custGeom>
                <a:avLst/>
                <a:gdLst>
                  <a:gd name="T0" fmla="*/ 83 w 376"/>
                  <a:gd name="T1" fmla="*/ 18 h 501"/>
                  <a:gd name="T2" fmla="*/ 12 w 376"/>
                  <a:gd name="T3" fmla="*/ 232 h 501"/>
                  <a:gd name="T4" fmla="*/ 125 w 376"/>
                  <a:gd name="T5" fmla="*/ 400 h 501"/>
                  <a:gd name="T6" fmla="*/ 310 w 376"/>
                  <a:gd name="T7" fmla="*/ 501 h 501"/>
                  <a:gd name="T8" fmla="*/ 376 w 376"/>
                  <a:gd name="T9" fmla="*/ 226 h 501"/>
                  <a:gd name="T10" fmla="*/ 328 w 376"/>
                  <a:gd name="T11" fmla="*/ 0 h 501"/>
                  <a:gd name="T12" fmla="*/ 83 w 376"/>
                  <a:gd name="T13" fmla="*/ 18 h 501"/>
                </a:gdLst>
                <a:ahLst/>
                <a:cxnLst>
                  <a:cxn ang="0">
                    <a:pos x="T0" y="T1"/>
                  </a:cxn>
                  <a:cxn ang="0">
                    <a:pos x="T2" y="T3"/>
                  </a:cxn>
                  <a:cxn ang="0">
                    <a:pos x="T4" y="T5"/>
                  </a:cxn>
                  <a:cxn ang="0">
                    <a:pos x="T6" y="T7"/>
                  </a:cxn>
                  <a:cxn ang="0">
                    <a:pos x="T8" y="T9"/>
                  </a:cxn>
                  <a:cxn ang="0">
                    <a:pos x="T10" y="T11"/>
                  </a:cxn>
                  <a:cxn ang="0">
                    <a:pos x="T12" y="T13"/>
                  </a:cxn>
                </a:cxnLst>
                <a:rect l="0" t="0" r="r" b="b"/>
                <a:pathLst>
                  <a:path w="376" h="501">
                    <a:moveTo>
                      <a:pt x="83" y="18"/>
                    </a:moveTo>
                    <a:cubicBezTo>
                      <a:pt x="83" y="18"/>
                      <a:pt x="24" y="232"/>
                      <a:pt x="12" y="232"/>
                    </a:cubicBezTo>
                    <a:cubicBezTo>
                      <a:pt x="0" y="232"/>
                      <a:pt x="125" y="400"/>
                      <a:pt x="125" y="400"/>
                    </a:cubicBezTo>
                    <a:cubicBezTo>
                      <a:pt x="310" y="501"/>
                      <a:pt x="310" y="501"/>
                      <a:pt x="310" y="501"/>
                    </a:cubicBezTo>
                    <a:cubicBezTo>
                      <a:pt x="376" y="226"/>
                      <a:pt x="376" y="226"/>
                      <a:pt x="376" y="226"/>
                    </a:cubicBezTo>
                    <a:cubicBezTo>
                      <a:pt x="376" y="226"/>
                      <a:pt x="316" y="77"/>
                      <a:pt x="328" y="0"/>
                    </a:cubicBezTo>
                    <a:lnTo>
                      <a:pt x="83" y="18"/>
                    </a:lnTo>
                    <a:close/>
                  </a:path>
                </a:pathLst>
              </a:custGeom>
              <a:solidFill>
                <a:srgbClr val="FF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20" name="íşļíďè">
                <a:extLst>
                  <a:ext uri="{FF2B5EF4-FFF2-40B4-BE49-F238E27FC236}">
                    <a16:creationId xmlns:a16="http://schemas.microsoft.com/office/drawing/2014/main" id="{44CF0CA5-E078-4137-B55E-059EF04D01C1}"/>
                  </a:ext>
                </a:extLst>
              </p:cNvPr>
              <p:cNvSpPr/>
              <p:nvPr/>
            </p:nvSpPr>
            <p:spPr bwMode="auto">
              <a:xfrm>
                <a:off x="8034338" y="2413001"/>
                <a:ext cx="596900" cy="595313"/>
              </a:xfrm>
              <a:prstGeom prst="ellipse">
                <a:avLst/>
              </a:prstGeom>
              <a:solidFill>
                <a:srgbClr val="FF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21" name="íŝliḋè">
                <a:extLst>
                  <a:ext uri="{FF2B5EF4-FFF2-40B4-BE49-F238E27FC236}">
                    <a16:creationId xmlns:a16="http://schemas.microsoft.com/office/drawing/2014/main" id="{4BE1CD1B-55DA-49F2-A19D-57563DA54DDE}"/>
                  </a:ext>
                </a:extLst>
              </p:cNvPr>
              <p:cNvSpPr/>
              <p:nvPr/>
            </p:nvSpPr>
            <p:spPr bwMode="auto">
              <a:xfrm>
                <a:off x="7686676" y="3081338"/>
                <a:ext cx="1339850" cy="2311400"/>
              </a:xfrm>
              <a:custGeom>
                <a:avLst/>
                <a:gdLst>
                  <a:gd name="T0" fmla="*/ 508 w 991"/>
                  <a:gd name="T1" fmla="*/ 185 h 1713"/>
                  <a:gd name="T2" fmla="*/ 331 w 991"/>
                  <a:gd name="T3" fmla="*/ 32 h 1713"/>
                  <a:gd name="T4" fmla="*/ 227 w 991"/>
                  <a:gd name="T5" fmla="*/ 83 h 1713"/>
                  <a:gd name="T6" fmla="*/ 0 w 991"/>
                  <a:gd name="T7" fmla="*/ 227 h 1713"/>
                  <a:gd name="T8" fmla="*/ 30 w 991"/>
                  <a:gd name="T9" fmla="*/ 1563 h 1713"/>
                  <a:gd name="T10" fmla="*/ 484 w 991"/>
                  <a:gd name="T11" fmla="*/ 1623 h 1713"/>
                  <a:gd name="T12" fmla="*/ 973 w 991"/>
                  <a:gd name="T13" fmla="*/ 1522 h 1713"/>
                  <a:gd name="T14" fmla="*/ 890 w 991"/>
                  <a:gd name="T15" fmla="*/ 734 h 1713"/>
                  <a:gd name="T16" fmla="*/ 991 w 991"/>
                  <a:gd name="T17" fmla="*/ 239 h 1713"/>
                  <a:gd name="T18" fmla="*/ 650 w 991"/>
                  <a:gd name="T19" fmla="*/ 0 h 1713"/>
                  <a:gd name="T20" fmla="*/ 543 w 991"/>
                  <a:gd name="T21" fmla="*/ 185 h 1713"/>
                  <a:gd name="T22" fmla="*/ 508 w 991"/>
                  <a:gd name="T23" fmla="*/ 185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1" h="1713">
                    <a:moveTo>
                      <a:pt x="508" y="185"/>
                    </a:moveTo>
                    <a:cubicBezTo>
                      <a:pt x="331" y="32"/>
                      <a:pt x="331" y="32"/>
                      <a:pt x="331" y="32"/>
                    </a:cubicBezTo>
                    <a:cubicBezTo>
                      <a:pt x="227" y="83"/>
                      <a:pt x="227" y="83"/>
                      <a:pt x="227" y="83"/>
                    </a:cubicBezTo>
                    <a:cubicBezTo>
                      <a:pt x="0" y="227"/>
                      <a:pt x="0" y="227"/>
                      <a:pt x="0" y="227"/>
                    </a:cubicBezTo>
                    <a:cubicBezTo>
                      <a:pt x="0" y="227"/>
                      <a:pt x="60" y="1516"/>
                      <a:pt x="30" y="1563"/>
                    </a:cubicBezTo>
                    <a:cubicBezTo>
                      <a:pt x="30" y="1563"/>
                      <a:pt x="96" y="1713"/>
                      <a:pt x="484" y="1623"/>
                    </a:cubicBezTo>
                    <a:cubicBezTo>
                      <a:pt x="872" y="1534"/>
                      <a:pt x="973" y="1522"/>
                      <a:pt x="973" y="1522"/>
                    </a:cubicBezTo>
                    <a:cubicBezTo>
                      <a:pt x="890" y="734"/>
                      <a:pt x="890" y="734"/>
                      <a:pt x="890" y="734"/>
                    </a:cubicBezTo>
                    <a:cubicBezTo>
                      <a:pt x="991" y="239"/>
                      <a:pt x="991" y="239"/>
                      <a:pt x="991" y="239"/>
                    </a:cubicBezTo>
                    <a:cubicBezTo>
                      <a:pt x="650" y="0"/>
                      <a:pt x="650" y="0"/>
                      <a:pt x="650" y="0"/>
                    </a:cubicBezTo>
                    <a:cubicBezTo>
                      <a:pt x="543" y="185"/>
                      <a:pt x="543" y="185"/>
                      <a:pt x="543" y="185"/>
                    </a:cubicBezTo>
                    <a:lnTo>
                      <a:pt x="508" y="185"/>
                    </a:ln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22" name="íṣḷîḍe">
                <a:extLst>
                  <a:ext uri="{FF2B5EF4-FFF2-40B4-BE49-F238E27FC236}">
                    <a16:creationId xmlns:a16="http://schemas.microsoft.com/office/drawing/2014/main" id="{934846BB-44DE-4DAE-802C-9006E8410054}"/>
                  </a:ext>
                </a:extLst>
              </p:cNvPr>
              <p:cNvSpPr/>
              <p:nvPr/>
            </p:nvSpPr>
            <p:spPr bwMode="auto">
              <a:xfrm>
                <a:off x="7366001" y="4006851"/>
                <a:ext cx="385763" cy="458788"/>
              </a:xfrm>
              <a:custGeom>
                <a:avLst/>
                <a:gdLst>
                  <a:gd name="T0" fmla="*/ 89 w 286"/>
                  <a:gd name="T1" fmla="*/ 0 h 340"/>
                  <a:gd name="T2" fmla="*/ 65 w 286"/>
                  <a:gd name="T3" fmla="*/ 311 h 340"/>
                  <a:gd name="T4" fmla="*/ 185 w 286"/>
                  <a:gd name="T5" fmla="*/ 328 h 340"/>
                  <a:gd name="T6" fmla="*/ 286 w 286"/>
                  <a:gd name="T7" fmla="*/ 84 h 340"/>
                  <a:gd name="T8" fmla="*/ 89 w 286"/>
                  <a:gd name="T9" fmla="*/ 0 h 340"/>
                </a:gdLst>
                <a:ahLst/>
                <a:cxnLst>
                  <a:cxn ang="0">
                    <a:pos x="T0" y="T1"/>
                  </a:cxn>
                  <a:cxn ang="0">
                    <a:pos x="T2" y="T3"/>
                  </a:cxn>
                  <a:cxn ang="0">
                    <a:pos x="T4" y="T5"/>
                  </a:cxn>
                  <a:cxn ang="0">
                    <a:pos x="T6" y="T7"/>
                  </a:cxn>
                  <a:cxn ang="0">
                    <a:pos x="T8" y="T9"/>
                  </a:cxn>
                </a:cxnLst>
                <a:rect l="0" t="0" r="r" b="b"/>
                <a:pathLst>
                  <a:path w="286" h="340">
                    <a:moveTo>
                      <a:pt x="89" y="0"/>
                    </a:moveTo>
                    <a:cubicBezTo>
                      <a:pt x="89" y="0"/>
                      <a:pt x="0" y="281"/>
                      <a:pt x="65" y="311"/>
                    </a:cubicBezTo>
                    <a:cubicBezTo>
                      <a:pt x="131" y="340"/>
                      <a:pt x="185" y="328"/>
                      <a:pt x="185" y="328"/>
                    </a:cubicBezTo>
                    <a:cubicBezTo>
                      <a:pt x="286" y="84"/>
                      <a:pt x="286" y="84"/>
                      <a:pt x="286" y="84"/>
                    </a:cubicBezTo>
                    <a:lnTo>
                      <a:pt x="89" y="0"/>
                    </a:lnTo>
                    <a:close/>
                  </a:path>
                </a:pathLst>
              </a:custGeom>
              <a:solidFill>
                <a:srgbClr val="FF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23" name="ís1iďe">
                <a:extLst>
                  <a:ext uri="{FF2B5EF4-FFF2-40B4-BE49-F238E27FC236}">
                    <a16:creationId xmlns:a16="http://schemas.microsoft.com/office/drawing/2014/main" id="{E3954E0E-A304-471D-A67A-1515F32B1AAC}"/>
                  </a:ext>
                </a:extLst>
              </p:cNvPr>
              <p:cNvSpPr/>
              <p:nvPr/>
            </p:nvSpPr>
            <p:spPr bwMode="auto">
              <a:xfrm>
                <a:off x="8897938" y="3941763"/>
                <a:ext cx="338138" cy="1458913"/>
              </a:xfrm>
              <a:custGeom>
                <a:avLst/>
                <a:gdLst>
                  <a:gd name="T0" fmla="*/ 196 w 250"/>
                  <a:gd name="T1" fmla="*/ 0 h 1081"/>
                  <a:gd name="T2" fmla="*/ 250 w 250"/>
                  <a:gd name="T3" fmla="*/ 251 h 1081"/>
                  <a:gd name="T4" fmla="*/ 250 w 250"/>
                  <a:gd name="T5" fmla="*/ 758 h 1081"/>
                  <a:gd name="T6" fmla="*/ 113 w 250"/>
                  <a:gd name="T7" fmla="*/ 997 h 1081"/>
                  <a:gd name="T8" fmla="*/ 54 w 250"/>
                  <a:gd name="T9" fmla="*/ 887 h 1081"/>
                  <a:gd name="T10" fmla="*/ 131 w 250"/>
                  <a:gd name="T11" fmla="*/ 770 h 1081"/>
                  <a:gd name="T12" fmla="*/ 95 w 250"/>
                  <a:gd name="T13" fmla="*/ 293 h 1081"/>
                  <a:gd name="T14" fmla="*/ 0 w 250"/>
                  <a:gd name="T15" fmla="*/ 65 h 1081"/>
                  <a:gd name="T16" fmla="*/ 196 w 250"/>
                  <a:gd name="T17" fmla="*/ 0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1081">
                    <a:moveTo>
                      <a:pt x="196" y="0"/>
                    </a:moveTo>
                    <a:cubicBezTo>
                      <a:pt x="250" y="251"/>
                      <a:pt x="250" y="251"/>
                      <a:pt x="250" y="251"/>
                    </a:cubicBezTo>
                    <a:cubicBezTo>
                      <a:pt x="250" y="758"/>
                      <a:pt x="250" y="758"/>
                      <a:pt x="250" y="758"/>
                    </a:cubicBezTo>
                    <a:cubicBezTo>
                      <a:pt x="250" y="758"/>
                      <a:pt x="173" y="1081"/>
                      <a:pt x="113" y="997"/>
                    </a:cubicBezTo>
                    <a:cubicBezTo>
                      <a:pt x="53" y="914"/>
                      <a:pt x="54" y="887"/>
                      <a:pt x="54" y="887"/>
                    </a:cubicBezTo>
                    <a:cubicBezTo>
                      <a:pt x="131" y="770"/>
                      <a:pt x="131" y="770"/>
                      <a:pt x="131" y="770"/>
                    </a:cubicBezTo>
                    <a:cubicBezTo>
                      <a:pt x="95" y="293"/>
                      <a:pt x="95" y="293"/>
                      <a:pt x="95" y="293"/>
                    </a:cubicBezTo>
                    <a:cubicBezTo>
                      <a:pt x="0" y="65"/>
                      <a:pt x="0" y="65"/>
                      <a:pt x="0" y="65"/>
                    </a:cubicBezTo>
                    <a:lnTo>
                      <a:pt x="196" y="0"/>
                    </a:lnTo>
                    <a:close/>
                  </a:path>
                </a:pathLst>
              </a:custGeom>
              <a:solidFill>
                <a:srgbClr val="FF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24" name="ï$ḷiďé">
                <a:extLst>
                  <a:ext uri="{FF2B5EF4-FFF2-40B4-BE49-F238E27FC236}">
                    <a16:creationId xmlns:a16="http://schemas.microsoft.com/office/drawing/2014/main" id="{A01DA31D-87C4-4A3D-BE94-380B76C7A935}"/>
                  </a:ext>
                </a:extLst>
              </p:cNvPr>
              <p:cNvSpPr/>
              <p:nvPr/>
            </p:nvSpPr>
            <p:spPr bwMode="auto">
              <a:xfrm>
                <a:off x="8026401" y="2203451"/>
                <a:ext cx="717550" cy="615950"/>
              </a:xfrm>
              <a:custGeom>
                <a:avLst/>
                <a:gdLst>
                  <a:gd name="T0" fmla="*/ 436 w 531"/>
                  <a:gd name="T1" fmla="*/ 156 h 457"/>
                  <a:gd name="T2" fmla="*/ 227 w 531"/>
                  <a:gd name="T3" fmla="*/ 36 h 457"/>
                  <a:gd name="T4" fmla="*/ 6 w 531"/>
                  <a:gd name="T5" fmla="*/ 179 h 457"/>
                  <a:gd name="T6" fmla="*/ 9 w 531"/>
                  <a:gd name="T7" fmla="*/ 314 h 457"/>
                  <a:gd name="T8" fmla="*/ 119 w 531"/>
                  <a:gd name="T9" fmla="*/ 227 h 457"/>
                  <a:gd name="T10" fmla="*/ 364 w 531"/>
                  <a:gd name="T11" fmla="*/ 233 h 457"/>
                  <a:gd name="T12" fmla="*/ 388 w 531"/>
                  <a:gd name="T13" fmla="*/ 448 h 457"/>
                  <a:gd name="T14" fmla="*/ 445 w 531"/>
                  <a:gd name="T15" fmla="*/ 433 h 457"/>
                  <a:gd name="T16" fmla="*/ 436 w 531"/>
                  <a:gd name="T17" fmla="*/ 1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457">
                    <a:moveTo>
                      <a:pt x="436" y="156"/>
                    </a:moveTo>
                    <a:cubicBezTo>
                      <a:pt x="436" y="156"/>
                      <a:pt x="364" y="0"/>
                      <a:pt x="227" y="36"/>
                    </a:cubicBezTo>
                    <a:cubicBezTo>
                      <a:pt x="89" y="72"/>
                      <a:pt x="12" y="126"/>
                      <a:pt x="6" y="179"/>
                    </a:cubicBezTo>
                    <a:cubicBezTo>
                      <a:pt x="0" y="233"/>
                      <a:pt x="9" y="314"/>
                      <a:pt x="9" y="314"/>
                    </a:cubicBezTo>
                    <a:cubicBezTo>
                      <a:pt x="9" y="314"/>
                      <a:pt x="24" y="203"/>
                      <a:pt x="119" y="227"/>
                    </a:cubicBezTo>
                    <a:cubicBezTo>
                      <a:pt x="215" y="251"/>
                      <a:pt x="364" y="233"/>
                      <a:pt x="364" y="233"/>
                    </a:cubicBezTo>
                    <a:cubicBezTo>
                      <a:pt x="388" y="448"/>
                      <a:pt x="388" y="448"/>
                      <a:pt x="388" y="448"/>
                    </a:cubicBezTo>
                    <a:cubicBezTo>
                      <a:pt x="388" y="448"/>
                      <a:pt x="415" y="409"/>
                      <a:pt x="445" y="433"/>
                    </a:cubicBezTo>
                    <a:cubicBezTo>
                      <a:pt x="474" y="457"/>
                      <a:pt x="531" y="203"/>
                      <a:pt x="436" y="156"/>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25" name="íṡ1ïḑè">
                <a:extLst>
                  <a:ext uri="{FF2B5EF4-FFF2-40B4-BE49-F238E27FC236}">
                    <a16:creationId xmlns:a16="http://schemas.microsoft.com/office/drawing/2014/main" id="{F6AC7661-5D39-450F-A664-797A73EAC121}"/>
                  </a:ext>
                </a:extLst>
              </p:cNvPr>
              <p:cNvSpPr/>
              <p:nvPr/>
            </p:nvSpPr>
            <p:spPr bwMode="auto">
              <a:xfrm>
                <a:off x="8899526" y="3944938"/>
                <a:ext cx="314325" cy="215900"/>
              </a:xfrm>
              <a:custGeom>
                <a:avLst/>
                <a:gdLst>
                  <a:gd name="T0" fmla="*/ 0 w 198"/>
                  <a:gd name="T1" fmla="*/ 41 h 136"/>
                  <a:gd name="T2" fmla="*/ 18 w 198"/>
                  <a:gd name="T3" fmla="*/ 136 h 136"/>
                  <a:gd name="T4" fmla="*/ 198 w 198"/>
                  <a:gd name="T5" fmla="*/ 89 h 136"/>
                  <a:gd name="T6" fmla="*/ 166 w 198"/>
                  <a:gd name="T7" fmla="*/ 0 h 136"/>
                  <a:gd name="T8" fmla="*/ 0 w 198"/>
                  <a:gd name="T9" fmla="*/ 41 h 136"/>
                </a:gdLst>
                <a:ahLst/>
                <a:cxnLst>
                  <a:cxn ang="0">
                    <a:pos x="T0" y="T1"/>
                  </a:cxn>
                  <a:cxn ang="0">
                    <a:pos x="T2" y="T3"/>
                  </a:cxn>
                  <a:cxn ang="0">
                    <a:pos x="T4" y="T5"/>
                  </a:cxn>
                  <a:cxn ang="0">
                    <a:pos x="T6" y="T7"/>
                  </a:cxn>
                  <a:cxn ang="0">
                    <a:pos x="T8" y="T9"/>
                  </a:cxn>
                </a:cxnLst>
                <a:rect l="0" t="0" r="r" b="b"/>
                <a:pathLst>
                  <a:path w="198" h="136">
                    <a:moveTo>
                      <a:pt x="0" y="41"/>
                    </a:moveTo>
                    <a:lnTo>
                      <a:pt x="18" y="136"/>
                    </a:lnTo>
                    <a:lnTo>
                      <a:pt x="198" y="89"/>
                    </a:lnTo>
                    <a:lnTo>
                      <a:pt x="166" y="0"/>
                    </a:lnTo>
                    <a:lnTo>
                      <a:pt x="0" y="41"/>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26" name="iŝḻíḑe">
                <a:extLst>
                  <a:ext uri="{FF2B5EF4-FFF2-40B4-BE49-F238E27FC236}">
                    <a16:creationId xmlns:a16="http://schemas.microsoft.com/office/drawing/2014/main" id="{BB3BE39E-3B50-48C4-BA87-43D6BA6245F6}"/>
                  </a:ext>
                </a:extLst>
              </p:cNvPr>
              <p:cNvSpPr/>
              <p:nvPr/>
            </p:nvSpPr>
            <p:spPr bwMode="auto">
              <a:xfrm>
                <a:off x="7434263" y="4005263"/>
                <a:ext cx="307975" cy="214313"/>
              </a:xfrm>
              <a:custGeom>
                <a:avLst/>
                <a:gdLst>
                  <a:gd name="T0" fmla="*/ 29 w 194"/>
                  <a:gd name="T1" fmla="*/ 0 h 135"/>
                  <a:gd name="T2" fmla="*/ 0 w 194"/>
                  <a:gd name="T3" fmla="*/ 92 h 135"/>
                  <a:gd name="T4" fmla="*/ 182 w 194"/>
                  <a:gd name="T5" fmla="*/ 135 h 135"/>
                  <a:gd name="T6" fmla="*/ 194 w 194"/>
                  <a:gd name="T7" fmla="*/ 42 h 135"/>
                  <a:gd name="T8" fmla="*/ 29 w 194"/>
                  <a:gd name="T9" fmla="*/ 0 h 135"/>
                </a:gdLst>
                <a:ahLst/>
                <a:cxnLst>
                  <a:cxn ang="0">
                    <a:pos x="T0" y="T1"/>
                  </a:cxn>
                  <a:cxn ang="0">
                    <a:pos x="T2" y="T3"/>
                  </a:cxn>
                  <a:cxn ang="0">
                    <a:pos x="T4" y="T5"/>
                  </a:cxn>
                  <a:cxn ang="0">
                    <a:pos x="T6" y="T7"/>
                  </a:cxn>
                  <a:cxn ang="0">
                    <a:pos x="T8" y="T9"/>
                  </a:cxn>
                </a:cxnLst>
                <a:rect l="0" t="0" r="r" b="b"/>
                <a:pathLst>
                  <a:path w="194" h="135">
                    <a:moveTo>
                      <a:pt x="29" y="0"/>
                    </a:moveTo>
                    <a:lnTo>
                      <a:pt x="0" y="92"/>
                    </a:lnTo>
                    <a:lnTo>
                      <a:pt x="182" y="135"/>
                    </a:lnTo>
                    <a:lnTo>
                      <a:pt x="194" y="42"/>
                    </a:lnTo>
                    <a:lnTo>
                      <a:pt x="29" y="0"/>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27" name="îṩlîḑè">
                <a:extLst>
                  <a:ext uri="{FF2B5EF4-FFF2-40B4-BE49-F238E27FC236}">
                    <a16:creationId xmlns:a16="http://schemas.microsoft.com/office/drawing/2014/main" id="{CD05D593-B888-467D-894C-792A334980A7}"/>
                  </a:ext>
                </a:extLst>
              </p:cNvPr>
              <p:cNvSpPr/>
              <p:nvPr/>
            </p:nvSpPr>
            <p:spPr bwMode="auto">
              <a:xfrm>
                <a:off x="8816976" y="3387726"/>
                <a:ext cx="419100" cy="715963"/>
              </a:xfrm>
              <a:custGeom>
                <a:avLst/>
                <a:gdLst>
                  <a:gd name="T0" fmla="*/ 18 w 310"/>
                  <a:gd name="T1" fmla="*/ 0 h 531"/>
                  <a:gd name="T2" fmla="*/ 155 w 310"/>
                  <a:gd name="T3" fmla="*/ 12 h 531"/>
                  <a:gd name="T4" fmla="*/ 292 w 310"/>
                  <a:gd name="T5" fmla="*/ 447 h 531"/>
                  <a:gd name="T6" fmla="*/ 30 w 310"/>
                  <a:gd name="T7" fmla="*/ 513 h 531"/>
                  <a:gd name="T8" fmla="*/ 18 w 310"/>
                  <a:gd name="T9" fmla="*/ 0 h 531"/>
                </a:gdLst>
                <a:ahLst/>
                <a:cxnLst>
                  <a:cxn ang="0">
                    <a:pos x="T0" y="T1"/>
                  </a:cxn>
                  <a:cxn ang="0">
                    <a:pos x="T2" y="T3"/>
                  </a:cxn>
                  <a:cxn ang="0">
                    <a:pos x="T4" y="T5"/>
                  </a:cxn>
                  <a:cxn ang="0">
                    <a:pos x="T6" y="T7"/>
                  </a:cxn>
                  <a:cxn ang="0">
                    <a:pos x="T8" y="T9"/>
                  </a:cxn>
                </a:cxnLst>
                <a:rect l="0" t="0" r="r" b="b"/>
                <a:pathLst>
                  <a:path w="310" h="531">
                    <a:moveTo>
                      <a:pt x="18" y="0"/>
                    </a:moveTo>
                    <a:cubicBezTo>
                      <a:pt x="155" y="12"/>
                      <a:pt x="155" y="12"/>
                      <a:pt x="155" y="12"/>
                    </a:cubicBezTo>
                    <a:cubicBezTo>
                      <a:pt x="155" y="12"/>
                      <a:pt x="310" y="435"/>
                      <a:pt x="292" y="447"/>
                    </a:cubicBezTo>
                    <a:cubicBezTo>
                      <a:pt x="274" y="459"/>
                      <a:pt x="59" y="531"/>
                      <a:pt x="30" y="513"/>
                    </a:cubicBezTo>
                    <a:cubicBezTo>
                      <a:pt x="0" y="495"/>
                      <a:pt x="18" y="0"/>
                      <a:pt x="18" y="0"/>
                    </a:cubicBez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28" name="ïṡļïḋé">
                <a:extLst>
                  <a:ext uri="{FF2B5EF4-FFF2-40B4-BE49-F238E27FC236}">
                    <a16:creationId xmlns:a16="http://schemas.microsoft.com/office/drawing/2014/main" id="{8435B40B-B906-4160-B2F6-325B88CA1FC7}"/>
                  </a:ext>
                </a:extLst>
              </p:cNvPr>
              <p:cNvSpPr/>
              <p:nvPr/>
            </p:nvSpPr>
            <p:spPr bwMode="auto">
              <a:xfrm>
                <a:off x="7429501" y="3387726"/>
                <a:ext cx="355600" cy="796925"/>
              </a:xfrm>
              <a:custGeom>
                <a:avLst/>
                <a:gdLst>
                  <a:gd name="T0" fmla="*/ 239 w 263"/>
                  <a:gd name="T1" fmla="*/ 12 h 590"/>
                  <a:gd name="T2" fmla="*/ 191 w 263"/>
                  <a:gd name="T3" fmla="*/ 0 h 590"/>
                  <a:gd name="T4" fmla="*/ 72 w 263"/>
                  <a:gd name="T5" fmla="*/ 244 h 590"/>
                  <a:gd name="T6" fmla="*/ 24 w 263"/>
                  <a:gd name="T7" fmla="*/ 507 h 590"/>
                  <a:gd name="T8" fmla="*/ 263 w 263"/>
                  <a:gd name="T9" fmla="*/ 590 h 590"/>
                  <a:gd name="T10" fmla="*/ 239 w 263"/>
                  <a:gd name="T11" fmla="*/ 12 h 590"/>
                </a:gdLst>
                <a:ahLst/>
                <a:cxnLst>
                  <a:cxn ang="0">
                    <a:pos x="T0" y="T1"/>
                  </a:cxn>
                  <a:cxn ang="0">
                    <a:pos x="T2" y="T3"/>
                  </a:cxn>
                  <a:cxn ang="0">
                    <a:pos x="T4" y="T5"/>
                  </a:cxn>
                  <a:cxn ang="0">
                    <a:pos x="T6" y="T7"/>
                  </a:cxn>
                  <a:cxn ang="0">
                    <a:pos x="T8" y="T9"/>
                  </a:cxn>
                  <a:cxn ang="0">
                    <a:pos x="T10" y="T11"/>
                  </a:cxn>
                </a:cxnLst>
                <a:rect l="0" t="0" r="r" b="b"/>
                <a:pathLst>
                  <a:path w="263" h="590">
                    <a:moveTo>
                      <a:pt x="239" y="12"/>
                    </a:moveTo>
                    <a:cubicBezTo>
                      <a:pt x="191" y="0"/>
                      <a:pt x="191" y="0"/>
                      <a:pt x="191" y="0"/>
                    </a:cubicBezTo>
                    <a:cubicBezTo>
                      <a:pt x="191" y="0"/>
                      <a:pt x="102" y="113"/>
                      <a:pt x="72" y="244"/>
                    </a:cubicBezTo>
                    <a:cubicBezTo>
                      <a:pt x="42" y="376"/>
                      <a:pt x="0" y="507"/>
                      <a:pt x="24" y="507"/>
                    </a:cubicBezTo>
                    <a:cubicBezTo>
                      <a:pt x="48" y="507"/>
                      <a:pt x="263" y="590"/>
                      <a:pt x="263" y="590"/>
                    </a:cubicBezTo>
                    <a:lnTo>
                      <a:pt x="239" y="12"/>
                    </a:ln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29" name="îśḻíḑé">
                <a:extLst>
                  <a:ext uri="{FF2B5EF4-FFF2-40B4-BE49-F238E27FC236}">
                    <a16:creationId xmlns:a16="http://schemas.microsoft.com/office/drawing/2014/main" id="{E0BF0582-2C6E-4A2C-A149-D80C32D08785}"/>
                  </a:ext>
                </a:extLst>
              </p:cNvPr>
              <p:cNvSpPr/>
              <p:nvPr/>
            </p:nvSpPr>
            <p:spPr bwMode="auto">
              <a:xfrm>
                <a:off x="8345488" y="3328988"/>
                <a:ext cx="117475" cy="115888"/>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30" name="ïṩḷíďê">
                <a:extLst>
                  <a:ext uri="{FF2B5EF4-FFF2-40B4-BE49-F238E27FC236}">
                    <a16:creationId xmlns:a16="http://schemas.microsoft.com/office/drawing/2014/main" id="{048B4299-1B00-445A-B1E5-C30A4F0A4492}"/>
                  </a:ext>
                </a:extLst>
              </p:cNvPr>
              <p:cNvSpPr/>
              <p:nvPr/>
            </p:nvSpPr>
            <p:spPr bwMode="auto">
              <a:xfrm>
                <a:off x="7975601" y="3609976"/>
                <a:ext cx="879475" cy="1001713"/>
              </a:xfrm>
              <a:custGeom>
                <a:avLst/>
                <a:gdLst>
                  <a:gd name="T0" fmla="*/ 650 w 650"/>
                  <a:gd name="T1" fmla="*/ 597 h 742"/>
                  <a:gd name="T2" fmla="*/ 189 w 650"/>
                  <a:gd name="T3" fmla="*/ 742 h 742"/>
                  <a:gd name="T4" fmla="*/ 0 w 650"/>
                  <a:gd name="T5" fmla="*/ 145 h 742"/>
                  <a:gd name="T6" fmla="*/ 462 w 650"/>
                  <a:gd name="T7" fmla="*/ 0 h 742"/>
                  <a:gd name="T8" fmla="*/ 650 w 650"/>
                  <a:gd name="T9" fmla="*/ 597 h 742"/>
                </a:gdLst>
                <a:ahLst/>
                <a:cxnLst>
                  <a:cxn ang="0">
                    <a:pos x="T0" y="T1"/>
                  </a:cxn>
                  <a:cxn ang="0">
                    <a:pos x="T2" y="T3"/>
                  </a:cxn>
                  <a:cxn ang="0">
                    <a:pos x="T4" y="T5"/>
                  </a:cxn>
                  <a:cxn ang="0">
                    <a:pos x="T6" y="T7"/>
                  </a:cxn>
                  <a:cxn ang="0">
                    <a:pos x="T8" y="T9"/>
                  </a:cxn>
                </a:cxnLst>
                <a:rect l="0" t="0" r="r" b="b"/>
                <a:pathLst>
                  <a:path w="650" h="742">
                    <a:moveTo>
                      <a:pt x="650" y="597"/>
                    </a:moveTo>
                    <a:cubicBezTo>
                      <a:pt x="189" y="742"/>
                      <a:pt x="189" y="742"/>
                      <a:pt x="189" y="742"/>
                    </a:cubicBezTo>
                    <a:cubicBezTo>
                      <a:pt x="0" y="145"/>
                      <a:pt x="0" y="145"/>
                      <a:pt x="0" y="145"/>
                    </a:cubicBezTo>
                    <a:cubicBezTo>
                      <a:pt x="178" y="121"/>
                      <a:pt x="332" y="72"/>
                      <a:pt x="462" y="0"/>
                    </a:cubicBezTo>
                    <a:cubicBezTo>
                      <a:pt x="486" y="204"/>
                      <a:pt x="547" y="403"/>
                      <a:pt x="650" y="59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31" name="íṡ1íḑé">
                <a:extLst>
                  <a:ext uri="{FF2B5EF4-FFF2-40B4-BE49-F238E27FC236}">
                    <a16:creationId xmlns:a16="http://schemas.microsoft.com/office/drawing/2014/main" id="{652D9FBD-524A-4854-8951-66A7B77DAEAC}"/>
                  </a:ext>
                </a:extLst>
              </p:cNvPr>
              <p:cNvSpPr/>
              <p:nvPr/>
            </p:nvSpPr>
            <p:spPr bwMode="auto">
              <a:xfrm>
                <a:off x="7918451" y="3698876"/>
                <a:ext cx="877888" cy="1000125"/>
              </a:xfrm>
              <a:custGeom>
                <a:avLst/>
                <a:gdLst>
                  <a:gd name="T0" fmla="*/ 650 w 650"/>
                  <a:gd name="T1" fmla="*/ 597 h 742"/>
                  <a:gd name="T2" fmla="*/ 189 w 650"/>
                  <a:gd name="T3" fmla="*/ 742 h 742"/>
                  <a:gd name="T4" fmla="*/ 0 w 650"/>
                  <a:gd name="T5" fmla="*/ 145 h 742"/>
                  <a:gd name="T6" fmla="*/ 461 w 650"/>
                  <a:gd name="T7" fmla="*/ 0 h 742"/>
                  <a:gd name="T8" fmla="*/ 650 w 650"/>
                  <a:gd name="T9" fmla="*/ 597 h 742"/>
                </a:gdLst>
                <a:ahLst/>
                <a:cxnLst>
                  <a:cxn ang="0">
                    <a:pos x="T0" y="T1"/>
                  </a:cxn>
                  <a:cxn ang="0">
                    <a:pos x="T2" y="T3"/>
                  </a:cxn>
                  <a:cxn ang="0">
                    <a:pos x="T4" y="T5"/>
                  </a:cxn>
                  <a:cxn ang="0">
                    <a:pos x="T6" y="T7"/>
                  </a:cxn>
                  <a:cxn ang="0">
                    <a:pos x="T8" y="T9"/>
                  </a:cxn>
                </a:cxnLst>
                <a:rect l="0" t="0" r="r" b="b"/>
                <a:pathLst>
                  <a:path w="650" h="742">
                    <a:moveTo>
                      <a:pt x="650" y="597"/>
                    </a:moveTo>
                    <a:cubicBezTo>
                      <a:pt x="189" y="742"/>
                      <a:pt x="189" y="742"/>
                      <a:pt x="189" y="742"/>
                    </a:cubicBezTo>
                    <a:cubicBezTo>
                      <a:pt x="0" y="145"/>
                      <a:pt x="0" y="145"/>
                      <a:pt x="0" y="145"/>
                    </a:cubicBezTo>
                    <a:cubicBezTo>
                      <a:pt x="178" y="120"/>
                      <a:pt x="332" y="72"/>
                      <a:pt x="461" y="0"/>
                    </a:cubicBezTo>
                    <a:cubicBezTo>
                      <a:pt x="485" y="203"/>
                      <a:pt x="547" y="403"/>
                      <a:pt x="650" y="5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32" name="íšľïḍè">
                <a:extLst>
                  <a:ext uri="{FF2B5EF4-FFF2-40B4-BE49-F238E27FC236}">
                    <a16:creationId xmlns:a16="http://schemas.microsoft.com/office/drawing/2014/main" id="{1A7FE8A5-DCE3-4661-BD9C-136A4512FC11}"/>
                  </a:ext>
                </a:extLst>
              </p:cNvPr>
              <p:cNvSpPr/>
              <p:nvPr/>
            </p:nvSpPr>
            <p:spPr bwMode="auto">
              <a:xfrm>
                <a:off x="7429501" y="4032251"/>
                <a:ext cx="1031875" cy="482600"/>
              </a:xfrm>
              <a:custGeom>
                <a:avLst/>
                <a:gdLst>
                  <a:gd name="T0" fmla="*/ 72 w 764"/>
                  <a:gd name="T1" fmla="*/ 119 h 358"/>
                  <a:gd name="T2" fmla="*/ 18 w 764"/>
                  <a:gd name="T3" fmla="*/ 292 h 358"/>
                  <a:gd name="T4" fmla="*/ 203 w 764"/>
                  <a:gd name="T5" fmla="*/ 358 h 358"/>
                  <a:gd name="T6" fmla="*/ 436 w 764"/>
                  <a:gd name="T7" fmla="*/ 310 h 358"/>
                  <a:gd name="T8" fmla="*/ 669 w 764"/>
                  <a:gd name="T9" fmla="*/ 78 h 358"/>
                  <a:gd name="T10" fmla="*/ 394 w 764"/>
                  <a:gd name="T11" fmla="*/ 185 h 358"/>
                  <a:gd name="T12" fmla="*/ 251 w 764"/>
                  <a:gd name="T13" fmla="*/ 185 h 358"/>
                  <a:gd name="T14" fmla="*/ 173 w 764"/>
                  <a:gd name="T15" fmla="*/ 131 h 358"/>
                  <a:gd name="T16" fmla="*/ 72 w 764"/>
                  <a:gd name="T17" fmla="*/ 119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4" h="358">
                    <a:moveTo>
                      <a:pt x="72" y="119"/>
                    </a:moveTo>
                    <a:cubicBezTo>
                      <a:pt x="72" y="119"/>
                      <a:pt x="0" y="251"/>
                      <a:pt x="18" y="292"/>
                    </a:cubicBezTo>
                    <a:cubicBezTo>
                      <a:pt x="36" y="334"/>
                      <a:pt x="185" y="358"/>
                      <a:pt x="203" y="358"/>
                    </a:cubicBezTo>
                    <a:cubicBezTo>
                      <a:pt x="221" y="358"/>
                      <a:pt x="436" y="310"/>
                      <a:pt x="436" y="310"/>
                    </a:cubicBezTo>
                    <a:cubicBezTo>
                      <a:pt x="436" y="310"/>
                      <a:pt x="764" y="155"/>
                      <a:pt x="669" y="78"/>
                    </a:cubicBezTo>
                    <a:cubicBezTo>
                      <a:pt x="573" y="0"/>
                      <a:pt x="394" y="185"/>
                      <a:pt x="394" y="185"/>
                    </a:cubicBezTo>
                    <a:cubicBezTo>
                      <a:pt x="251" y="185"/>
                      <a:pt x="251" y="185"/>
                      <a:pt x="251" y="185"/>
                    </a:cubicBezTo>
                    <a:cubicBezTo>
                      <a:pt x="173" y="131"/>
                      <a:pt x="173" y="131"/>
                      <a:pt x="173" y="131"/>
                    </a:cubicBezTo>
                    <a:lnTo>
                      <a:pt x="72" y="119"/>
                    </a:lnTo>
                    <a:close/>
                  </a:path>
                </a:pathLst>
              </a:custGeom>
              <a:solidFill>
                <a:srgbClr val="FF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33" name="ï$ļíḋé">
                <a:extLst>
                  <a:ext uri="{FF2B5EF4-FFF2-40B4-BE49-F238E27FC236}">
                    <a16:creationId xmlns:a16="http://schemas.microsoft.com/office/drawing/2014/main" id="{98819CAD-6F68-40A7-88A9-9AACF15F8B08}"/>
                  </a:ext>
                </a:extLst>
              </p:cNvPr>
              <p:cNvSpPr/>
              <p:nvPr/>
            </p:nvSpPr>
            <p:spPr bwMode="auto">
              <a:xfrm>
                <a:off x="2936876" y="1905001"/>
                <a:ext cx="1054100" cy="4699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34" name="iṥlîḍe">
                <a:extLst>
                  <a:ext uri="{FF2B5EF4-FFF2-40B4-BE49-F238E27FC236}">
                    <a16:creationId xmlns:a16="http://schemas.microsoft.com/office/drawing/2014/main" id="{7B2F44E1-96C7-4975-9DD3-06747ED9F354}"/>
                  </a:ext>
                </a:extLst>
              </p:cNvPr>
              <p:cNvSpPr/>
              <p:nvPr/>
            </p:nvSpPr>
            <p:spPr bwMode="auto">
              <a:xfrm>
                <a:off x="6586538" y="3432176"/>
                <a:ext cx="182563" cy="161925"/>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35" name="íṣ1iḑe">
                <a:extLst>
                  <a:ext uri="{FF2B5EF4-FFF2-40B4-BE49-F238E27FC236}">
                    <a16:creationId xmlns:a16="http://schemas.microsoft.com/office/drawing/2014/main" id="{47BBAA21-E702-4CDE-8265-7C142600EB09}"/>
                  </a:ext>
                </a:extLst>
              </p:cNvPr>
              <p:cNvSpPr/>
              <p:nvPr/>
            </p:nvSpPr>
            <p:spPr bwMode="auto">
              <a:xfrm>
                <a:off x="6218238" y="3432176"/>
                <a:ext cx="184150" cy="161925"/>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36" name="ísļíḋe">
                <a:extLst>
                  <a:ext uri="{FF2B5EF4-FFF2-40B4-BE49-F238E27FC236}">
                    <a16:creationId xmlns:a16="http://schemas.microsoft.com/office/drawing/2014/main" id="{AFCE28F3-8030-4D7E-84A6-4F112F94F653}"/>
                  </a:ext>
                </a:extLst>
              </p:cNvPr>
              <p:cNvSpPr/>
              <p:nvPr/>
            </p:nvSpPr>
            <p:spPr bwMode="auto">
              <a:xfrm>
                <a:off x="6953251" y="3076576"/>
                <a:ext cx="184150" cy="182563"/>
              </a:xfrm>
              <a:prstGeom prst="rect">
                <a:avLst/>
              </a:prstGeom>
              <a:solidFill>
                <a:srgbClr val="4285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37" name="íṩḻïḍè">
                <a:extLst>
                  <a:ext uri="{FF2B5EF4-FFF2-40B4-BE49-F238E27FC236}">
                    <a16:creationId xmlns:a16="http://schemas.microsoft.com/office/drawing/2014/main" id="{6B01B931-2255-4ED9-AA37-432AACD4C931}"/>
                  </a:ext>
                </a:extLst>
              </p:cNvPr>
              <p:cNvSpPr/>
              <p:nvPr/>
            </p:nvSpPr>
            <p:spPr bwMode="auto">
              <a:xfrm>
                <a:off x="6769101" y="3259138"/>
                <a:ext cx="184150" cy="173038"/>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38" name="iṧḻîḍè">
                <a:extLst>
                  <a:ext uri="{FF2B5EF4-FFF2-40B4-BE49-F238E27FC236}">
                    <a16:creationId xmlns:a16="http://schemas.microsoft.com/office/drawing/2014/main" id="{9F1E56A3-A82E-4AA8-9E91-928A8BB0978C}"/>
                  </a:ext>
                </a:extLst>
              </p:cNvPr>
              <p:cNvSpPr/>
              <p:nvPr/>
            </p:nvSpPr>
            <p:spPr bwMode="auto">
              <a:xfrm>
                <a:off x="6402388" y="3259138"/>
                <a:ext cx="184150" cy="173038"/>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39" name="iṩliḋè">
                <a:extLst>
                  <a:ext uri="{FF2B5EF4-FFF2-40B4-BE49-F238E27FC236}">
                    <a16:creationId xmlns:a16="http://schemas.microsoft.com/office/drawing/2014/main" id="{A1445437-2511-4981-BB77-D83687B5737B}"/>
                  </a:ext>
                </a:extLst>
              </p:cNvPr>
              <p:cNvSpPr/>
              <p:nvPr/>
            </p:nvSpPr>
            <p:spPr bwMode="auto">
              <a:xfrm>
                <a:off x="4224338" y="3582988"/>
                <a:ext cx="182563" cy="161925"/>
              </a:xfrm>
              <a:prstGeom prst="rect">
                <a:avLst/>
              </a:prstGeom>
              <a:solidFill>
                <a:srgbClr val="4285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40" name="îṣ1ïdê">
                <a:extLst>
                  <a:ext uri="{FF2B5EF4-FFF2-40B4-BE49-F238E27FC236}">
                    <a16:creationId xmlns:a16="http://schemas.microsoft.com/office/drawing/2014/main" id="{ACC8149B-8DA9-459F-90B3-69ECBB7501B8}"/>
                  </a:ext>
                </a:extLst>
              </p:cNvPr>
              <p:cNvSpPr/>
              <p:nvPr/>
            </p:nvSpPr>
            <p:spPr bwMode="auto">
              <a:xfrm>
                <a:off x="5878513" y="3411538"/>
                <a:ext cx="182563" cy="171450"/>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41" name="îslíḍè">
                <a:extLst>
                  <a:ext uri="{FF2B5EF4-FFF2-40B4-BE49-F238E27FC236}">
                    <a16:creationId xmlns:a16="http://schemas.microsoft.com/office/drawing/2014/main" id="{6F72109F-CA97-4578-B062-7E74C9604579}"/>
                  </a:ext>
                </a:extLst>
              </p:cNvPr>
              <p:cNvSpPr/>
              <p:nvPr/>
            </p:nvSpPr>
            <p:spPr bwMode="auto">
              <a:xfrm>
                <a:off x="4775201" y="3411538"/>
                <a:ext cx="184150" cy="171450"/>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42" name="ïṩḻídé">
                <a:extLst>
                  <a:ext uri="{FF2B5EF4-FFF2-40B4-BE49-F238E27FC236}">
                    <a16:creationId xmlns:a16="http://schemas.microsoft.com/office/drawing/2014/main" id="{63985C2D-09B6-427F-819D-E58E65A739F2}"/>
                  </a:ext>
                </a:extLst>
              </p:cNvPr>
              <p:cNvSpPr/>
              <p:nvPr/>
            </p:nvSpPr>
            <p:spPr bwMode="auto">
              <a:xfrm>
                <a:off x="4591051" y="3227388"/>
                <a:ext cx="184150" cy="184150"/>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43" name="îṡ1ïḑé">
                <a:extLst>
                  <a:ext uri="{FF2B5EF4-FFF2-40B4-BE49-F238E27FC236}">
                    <a16:creationId xmlns:a16="http://schemas.microsoft.com/office/drawing/2014/main" id="{CBAE7207-570C-45FA-98C5-C722E1D81555}"/>
                  </a:ext>
                </a:extLst>
              </p:cNvPr>
              <p:cNvSpPr/>
              <p:nvPr/>
            </p:nvSpPr>
            <p:spPr bwMode="auto">
              <a:xfrm>
                <a:off x="5510213" y="3411538"/>
                <a:ext cx="184150" cy="171450"/>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44" name="íṧ1îde">
                <a:extLst>
                  <a:ext uri="{FF2B5EF4-FFF2-40B4-BE49-F238E27FC236}">
                    <a16:creationId xmlns:a16="http://schemas.microsoft.com/office/drawing/2014/main" id="{E6A3C97C-9D84-435B-8CDB-DF5D25CA0CDF}"/>
                  </a:ext>
                </a:extLst>
              </p:cNvPr>
              <p:cNvSpPr/>
              <p:nvPr/>
            </p:nvSpPr>
            <p:spPr bwMode="auto">
              <a:xfrm>
                <a:off x="5326063" y="3227388"/>
                <a:ext cx="184150" cy="184150"/>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45" name="ï$ḻiďé">
                <a:extLst>
                  <a:ext uri="{FF2B5EF4-FFF2-40B4-BE49-F238E27FC236}">
                    <a16:creationId xmlns:a16="http://schemas.microsoft.com/office/drawing/2014/main" id="{850FE721-8991-4D4C-873C-B6F1BD04FC2A}"/>
                  </a:ext>
                </a:extLst>
              </p:cNvPr>
              <p:cNvSpPr/>
              <p:nvPr/>
            </p:nvSpPr>
            <p:spPr bwMode="auto">
              <a:xfrm>
                <a:off x="5143501" y="3411538"/>
                <a:ext cx="182563" cy="171450"/>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46" name="iṡľïḋè">
                <a:extLst>
                  <a:ext uri="{FF2B5EF4-FFF2-40B4-BE49-F238E27FC236}">
                    <a16:creationId xmlns:a16="http://schemas.microsoft.com/office/drawing/2014/main" id="{3F4EF33B-D93E-4531-8953-1DF9DEE000AD}"/>
                  </a:ext>
                </a:extLst>
              </p:cNvPr>
              <p:cNvSpPr/>
              <p:nvPr/>
            </p:nvSpPr>
            <p:spPr bwMode="auto">
              <a:xfrm>
                <a:off x="4406901" y="3411538"/>
                <a:ext cx="184150" cy="171450"/>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47" name="iṧľîḓe">
                <a:extLst>
                  <a:ext uri="{FF2B5EF4-FFF2-40B4-BE49-F238E27FC236}">
                    <a16:creationId xmlns:a16="http://schemas.microsoft.com/office/drawing/2014/main" id="{9AD3FC4A-89E2-4E3A-BDA4-6B837101BE98}"/>
                  </a:ext>
                </a:extLst>
              </p:cNvPr>
              <p:cNvSpPr/>
              <p:nvPr/>
            </p:nvSpPr>
            <p:spPr bwMode="auto">
              <a:xfrm>
                <a:off x="5694363" y="3227388"/>
                <a:ext cx="184150" cy="184150"/>
              </a:xfrm>
              <a:prstGeom prst="rect">
                <a:avLst/>
              </a:prstGeom>
              <a:solidFill>
                <a:srgbClr val="4285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48" name="îṧľîḑê">
                <a:extLst>
                  <a:ext uri="{FF2B5EF4-FFF2-40B4-BE49-F238E27FC236}">
                    <a16:creationId xmlns:a16="http://schemas.microsoft.com/office/drawing/2014/main" id="{6C221415-3F09-46F5-A970-3668893F0ADD}"/>
                  </a:ext>
                </a:extLst>
              </p:cNvPr>
              <p:cNvSpPr/>
              <p:nvPr/>
            </p:nvSpPr>
            <p:spPr bwMode="auto">
              <a:xfrm>
                <a:off x="6429376" y="2746376"/>
                <a:ext cx="198438" cy="196850"/>
              </a:xfrm>
              <a:custGeom>
                <a:avLst/>
                <a:gdLst>
                  <a:gd name="T0" fmla="*/ 60 w 125"/>
                  <a:gd name="T1" fmla="*/ 124 h 124"/>
                  <a:gd name="T2" fmla="*/ 0 w 125"/>
                  <a:gd name="T3" fmla="*/ 60 h 124"/>
                  <a:gd name="T4" fmla="*/ 65 w 125"/>
                  <a:gd name="T5" fmla="*/ 0 h 124"/>
                  <a:gd name="T6" fmla="*/ 125 w 125"/>
                  <a:gd name="T7" fmla="*/ 65 h 124"/>
                  <a:gd name="T8" fmla="*/ 60 w 125"/>
                  <a:gd name="T9" fmla="*/ 124 h 124"/>
                  <a:gd name="T10" fmla="*/ 10 w 125"/>
                  <a:gd name="T11" fmla="*/ 61 h 124"/>
                  <a:gd name="T12" fmla="*/ 60 w 125"/>
                  <a:gd name="T13" fmla="*/ 115 h 124"/>
                  <a:gd name="T14" fmla="*/ 115 w 125"/>
                  <a:gd name="T15" fmla="*/ 64 h 124"/>
                  <a:gd name="T16" fmla="*/ 65 w 125"/>
                  <a:gd name="T17" fmla="*/ 10 h 124"/>
                  <a:gd name="T18" fmla="*/ 10 w 125"/>
                  <a:gd name="T19"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4">
                    <a:moveTo>
                      <a:pt x="60" y="124"/>
                    </a:moveTo>
                    <a:lnTo>
                      <a:pt x="0" y="60"/>
                    </a:lnTo>
                    <a:lnTo>
                      <a:pt x="65" y="0"/>
                    </a:lnTo>
                    <a:lnTo>
                      <a:pt x="125" y="65"/>
                    </a:lnTo>
                    <a:lnTo>
                      <a:pt x="60" y="124"/>
                    </a:lnTo>
                    <a:close/>
                    <a:moveTo>
                      <a:pt x="10" y="61"/>
                    </a:moveTo>
                    <a:lnTo>
                      <a:pt x="60" y="115"/>
                    </a:lnTo>
                    <a:lnTo>
                      <a:pt x="115" y="64"/>
                    </a:lnTo>
                    <a:lnTo>
                      <a:pt x="65" y="10"/>
                    </a:lnTo>
                    <a:lnTo>
                      <a:pt x="10" y="61"/>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49" name="íŝ1íḑè">
                <a:extLst>
                  <a:ext uri="{FF2B5EF4-FFF2-40B4-BE49-F238E27FC236}">
                    <a16:creationId xmlns:a16="http://schemas.microsoft.com/office/drawing/2014/main" id="{7201C94E-3841-43A2-A69A-103AAD4BCBBE}"/>
                  </a:ext>
                </a:extLst>
              </p:cNvPr>
              <p:cNvSpPr/>
              <p:nvPr/>
            </p:nvSpPr>
            <p:spPr bwMode="auto">
              <a:xfrm>
                <a:off x="5092701" y="2384426"/>
                <a:ext cx="141288" cy="139700"/>
              </a:xfrm>
              <a:custGeom>
                <a:avLst/>
                <a:gdLst>
                  <a:gd name="T0" fmla="*/ 89 w 89"/>
                  <a:gd name="T1" fmla="*/ 88 h 88"/>
                  <a:gd name="T2" fmla="*/ 0 w 89"/>
                  <a:gd name="T3" fmla="*/ 88 h 88"/>
                  <a:gd name="T4" fmla="*/ 0 w 89"/>
                  <a:gd name="T5" fmla="*/ 0 h 88"/>
                  <a:gd name="T6" fmla="*/ 89 w 89"/>
                  <a:gd name="T7" fmla="*/ 0 h 88"/>
                  <a:gd name="T8" fmla="*/ 89 w 89"/>
                  <a:gd name="T9" fmla="*/ 88 h 88"/>
                  <a:gd name="T10" fmla="*/ 7 w 89"/>
                  <a:gd name="T11" fmla="*/ 81 h 88"/>
                  <a:gd name="T12" fmla="*/ 82 w 89"/>
                  <a:gd name="T13" fmla="*/ 81 h 88"/>
                  <a:gd name="T14" fmla="*/ 82 w 89"/>
                  <a:gd name="T15" fmla="*/ 7 h 88"/>
                  <a:gd name="T16" fmla="*/ 7 w 89"/>
                  <a:gd name="T17" fmla="*/ 7 h 88"/>
                  <a:gd name="T18" fmla="*/ 7 w 89"/>
                  <a:gd name="T19" fmla="*/ 8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89" y="88"/>
                    </a:moveTo>
                    <a:lnTo>
                      <a:pt x="0" y="88"/>
                    </a:lnTo>
                    <a:lnTo>
                      <a:pt x="0" y="0"/>
                    </a:lnTo>
                    <a:lnTo>
                      <a:pt x="89" y="0"/>
                    </a:lnTo>
                    <a:lnTo>
                      <a:pt x="89" y="88"/>
                    </a:lnTo>
                    <a:close/>
                    <a:moveTo>
                      <a:pt x="7" y="81"/>
                    </a:moveTo>
                    <a:lnTo>
                      <a:pt x="82" y="81"/>
                    </a:lnTo>
                    <a:lnTo>
                      <a:pt x="82" y="7"/>
                    </a:lnTo>
                    <a:lnTo>
                      <a:pt x="7" y="7"/>
                    </a:lnTo>
                    <a:lnTo>
                      <a:pt x="7" y="81"/>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50" name="ïš1iḋe">
                <a:extLst>
                  <a:ext uri="{FF2B5EF4-FFF2-40B4-BE49-F238E27FC236}">
                    <a16:creationId xmlns:a16="http://schemas.microsoft.com/office/drawing/2014/main" id="{92EF8AD3-A352-4B0F-B6AF-C5A2D27614D2}"/>
                  </a:ext>
                </a:extLst>
              </p:cNvPr>
              <p:cNvSpPr/>
              <p:nvPr/>
            </p:nvSpPr>
            <p:spPr bwMode="auto">
              <a:xfrm>
                <a:off x="7693026" y="2114551"/>
                <a:ext cx="139700" cy="139700"/>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6 w 88"/>
                  <a:gd name="T11" fmla="*/ 81 h 88"/>
                  <a:gd name="T12" fmla="*/ 81 w 88"/>
                  <a:gd name="T13" fmla="*/ 81 h 88"/>
                  <a:gd name="T14" fmla="*/ 81 w 88"/>
                  <a:gd name="T15" fmla="*/ 7 h 88"/>
                  <a:gd name="T16" fmla="*/ 6 w 88"/>
                  <a:gd name="T17" fmla="*/ 7 h 88"/>
                  <a:gd name="T18" fmla="*/ 6 w 88"/>
                  <a:gd name="T19" fmla="*/ 8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88" y="88"/>
                    </a:moveTo>
                    <a:lnTo>
                      <a:pt x="0" y="88"/>
                    </a:lnTo>
                    <a:lnTo>
                      <a:pt x="0" y="0"/>
                    </a:lnTo>
                    <a:lnTo>
                      <a:pt x="88" y="0"/>
                    </a:lnTo>
                    <a:lnTo>
                      <a:pt x="88" y="88"/>
                    </a:lnTo>
                    <a:close/>
                    <a:moveTo>
                      <a:pt x="6" y="81"/>
                    </a:moveTo>
                    <a:lnTo>
                      <a:pt x="81" y="81"/>
                    </a:lnTo>
                    <a:lnTo>
                      <a:pt x="81" y="7"/>
                    </a:lnTo>
                    <a:lnTo>
                      <a:pt x="6" y="7"/>
                    </a:lnTo>
                    <a:lnTo>
                      <a:pt x="6" y="81"/>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51" name="íṣļiḋé">
                <a:extLst>
                  <a:ext uri="{FF2B5EF4-FFF2-40B4-BE49-F238E27FC236}">
                    <a16:creationId xmlns:a16="http://schemas.microsoft.com/office/drawing/2014/main" id="{64A5D7BB-DB20-4E64-A403-1D929D82C6BD}"/>
                  </a:ext>
                </a:extLst>
              </p:cNvPr>
              <p:cNvSpPr/>
              <p:nvPr/>
            </p:nvSpPr>
            <p:spPr bwMode="auto">
              <a:xfrm>
                <a:off x="4230688" y="2643188"/>
                <a:ext cx="206375" cy="1038225"/>
              </a:xfrm>
              <a:custGeom>
                <a:avLst/>
                <a:gdLst>
                  <a:gd name="T0" fmla="*/ 57 w 153"/>
                  <a:gd name="T1" fmla="*/ 770 h 770"/>
                  <a:gd name="T2" fmla="*/ 51 w 153"/>
                  <a:gd name="T3" fmla="*/ 764 h 770"/>
                  <a:gd name="T4" fmla="*/ 113 w 153"/>
                  <a:gd name="T5" fmla="*/ 654 h 770"/>
                  <a:gd name="T6" fmla="*/ 75 w 153"/>
                  <a:gd name="T7" fmla="*/ 377 h 770"/>
                  <a:gd name="T8" fmla="*/ 10 w 153"/>
                  <a:gd name="T9" fmla="*/ 103 h 770"/>
                  <a:gd name="T10" fmla="*/ 49 w 153"/>
                  <a:gd name="T11" fmla="*/ 0 h 770"/>
                  <a:gd name="T12" fmla="*/ 56 w 153"/>
                  <a:gd name="T13" fmla="*/ 5 h 770"/>
                  <a:gd name="T14" fmla="*/ 18 w 153"/>
                  <a:gd name="T15" fmla="*/ 105 h 770"/>
                  <a:gd name="T16" fmla="*/ 82 w 153"/>
                  <a:gd name="T17" fmla="*/ 372 h 770"/>
                  <a:gd name="T18" fmla="*/ 121 w 153"/>
                  <a:gd name="T19" fmla="*/ 657 h 770"/>
                  <a:gd name="T20" fmla="*/ 57 w 153"/>
                  <a:gd name="T21" fmla="*/ 77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770">
                    <a:moveTo>
                      <a:pt x="57" y="770"/>
                    </a:moveTo>
                    <a:cubicBezTo>
                      <a:pt x="51" y="764"/>
                      <a:pt x="51" y="764"/>
                      <a:pt x="51" y="764"/>
                    </a:cubicBezTo>
                    <a:cubicBezTo>
                      <a:pt x="79" y="732"/>
                      <a:pt x="100" y="694"/>
                      <a:pt x="113" y="654"/>
                    </a:cubicBezTo>
                    <a:cubicBezTo>
                      <a:pt x="134" y="591"/>
                      <a:pt x="144" y="492"/>
                      <a:pt x="75" y="377"/>
                    </a:cubicBezTo>
                    <a:cubicBezTo>
                      <a:pt x="3" y="258"/>
                      <a:pt x="0" y="162"/>
                      <a:pt x="10" y="103"/>
                    </a:cubicBezTo>
                    <a:cubicBezTo>
                      <a:pt x="21" y="38"/>
                      <a:pt x="48" y="1"/>
                      <a:pt x="49" y="0"/>
                    </a:cubicBezTo>
                    <a:cubicBezTo>
                      <a:pt x="56" y="5"/>
                      <a:pt x="56" y="5"/>
                      <a:pt x="56" y="5"/>
                    </a:cubicBezTo>
                    <a:cubicBezTo>
                      <a:pt x="56" y="5"/>
                      <a:pt x="28" y="42"/>
                      <a:pt x="18" y="105"/>
                    </a:cubicBezTo>
                    <a:cubicBezTo>
                      <a:pt x="9" y="163"/>
                      <a:pt x="12" y="257"/>
                      <a:pt x="82" y="372"/>
                    </a:cubicBezTo>
                    <a:cubicBezTo>
                      <a:pt x="153" y="491"/>
                      <a:pt x="143" y="592"/>
                      <a:pt x="121" y="657"/>
                    </a:cubicBezTo>
                    <a:cubicBezTo>
                      <a:pt x="98" y="727"/>
                      <a:pt x="58" y="768"/>
                      <a:pt x="57" y="770"/>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52" name="íṧ1îḓê">
                <a:extLst>
                  <a:ext uri="{FF2B5EF4-FFF2-40B4-BE49-F238E27FC236}">
                    <a16:creationId xmlns:a16="http://schemas.microsoft.com/office/drawing/2014/main" id="{75E19EB3-902D-4673-B920-3DCB1B61955D}"/>
                  </a:ext>
                </a:extLst>
              </p:cNvPr>
              <p:cNvSpPr/>
              <p:nvPr/>
            </p:nvSpPr>
            <p:spPr bwMode="auto">
              <a:xfrm>
                <a:off x="5689601" y="2276476"/>
                <a:ext cx="206375" cy="1038225"/>
              </a:xfrm>
              <a:custGeom>
                <a:avLst/>
                <a:gdLst>
                  <a:gd name="T0" fmla="*/ 57 w 153"/>
                  <a:gd name="T1" fmla="*/ 770 h 770"/>
                  <a:gd name="T2" fmla="*/ 51 w 153"/>
                  <a:gd name="T3" fmla="*/ 764 h 770"/>
                  <a:gd name="T4" fmla="*/ 113 w 153"/>
                  <a:gd name="T5" fmla="*/ 654 h 770"/>
                  <a:gd name="T6" fmla="*/ 75 w 153"/>
                  <a:gd name="T7" fmla="*/ 377 h 770"/>
                  <a:gd name="T8" fmla="*/ 10 w 153"/>
                  <a:gd name="T9" fmla="*/ 103 h 770"/>
                  <a:gd name="T10" fmla="*/ 49 w 153"/>
                  <a:gd name="T11" fmla="*/ 0 h 770"/>
                  <a:gd name="T12" fmla="*/ 56 w 153"/>
                  <a:gd name="T13" fmla="*/ 5 h 770"/>
                  <a:gd name="T14" fmla="*/ 18 w 153"/>
                  <a:gd name="T15" fmla="*/ 105 h 770"/>
                  <a:gd name="T16" fmla="*/ 82 w 153"/>
                  <a:gd name="T17" fmla="*/ 372 h 770"/>
                  <a:gd name="T18" fmla="*/ 121 w 153"/>
                  <a:gd name="T19" fmla="*/ 657 h 770"/>
                  <a:gd name="T20" fmla="*/ 57 w 153"/>
                  <a:gd name="T21" fmla="*/ 77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770">
                    <a:moveTo>
                      <a:pt x="57" y="770"/>
                    </a:moveTo>
                    <a:cubicBezTo>
                      <a:pt x="51" y="764"/>
                      <a:pt x="51" y="764"/>
                      <a:pt x="51" y="764"/>
                    </a:cubicBezTo>
                    <a:cubicBezTo>
                      <a:pt x="79" y="732"/>
                      <a:pt x="100" y="694"/>
                      <a:pt x="113" y="654"/>
                    </a:cubicBezTo>
                    <a:cubicBezTo>
                      <a:pt x="134" y="591"/>
                      <a:pt x="144" y="492"/>
                      <a:pt x="75" y="377"/>
                    </a:cubicBezTo>
                    <a:cubicBezTo>
                      <a:pt x="3" y="258"/>
                      <a:pt x="0" y="162"/>
                      <a:pt x="10" y="103"/>
                    </a:cubicBezTo>
                    <a:cubicBezTo>
                      <a:pt x="21" y="38"/>
                      <a:pt x="48" y="1"/>
                      <a:pt x="49" y="0"/>
                    </a:cubicBezTo>
                    <a:cubicBezTo>
                      <a:pt x="56" y="5"/>
                      <a:pt x="56" y="5"/>
                      <a:pt x="56" y="5"/>
                    </a:cubicBezTo>
                    <a:cubicBezTo>
                      <a:pt x="56" y="5"/>
                      <a:pt x="28" y="42"/>
                      <a:pt x="18" y="105"/>
                    </a:cubicBezTo>
                    <a:cubicBezTo>
                      <a:pt x="9" y="163"/>
                      <a:pt x="12" y="257"/>
                      <a:pt x="82" y="372"/>
                    </a:cubicBezTo>
                    <a:cubicBezTo>
                      <a:pt x="153" y="491"/>
                      <a:pt x="143" y="592"/>
                      <a:pt x="121" y="657"/>
                    </a:cubicBezTo>
                    <a:cubicBezTo>
                      <a:pt x="98" y="727"/>
                      <a:pt x="58" y="768"/>
                      <a:pt x="57" y="770"/>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53" name="iŝ1iḋè">
                <a:extLst>
                  <a:ext uri="{FF2B5EF4-FFF2-40B4-BE49-F238E27FC236}">
                    <a16:creationId xmlns:a16="http://schemas.microsoft.com/office/drawing/2014/main" id="{ED796A71-A6FB-4AD9-B0B0-D5071EDA3B04}"/>
                  </a:ext>
                </a:extLst>
              </p:cNvPr>
              <p:cNvSpPr/>
              <p:nvPr/>
            </p:nvSpPr>
            <p:spPr bwMode="auto">
              <a:xfrm>
                <a:off x="6959601" y="2135188"/>
                <a:ext cx="207963" cy="1039813"/>
              </a:xfrm>
              <a:custGeom>
                <a:avLst/>
                <a:gdLst>
                  <a:gd name="T0" fmla="*/ 57 w 153"/>
                  <a:gd name="T1" fmla="*/ 770 h 770"/>
                  <a:gd name="T2" fmla="*/ 51 w 153"/>
                  <a:gd name="T3" fmla="*/ 764 h 770"/>
                  <a:gd name="T4" fmla="*/ 113 w 153"/>
                  <a:gd name="T5" fmla="*/ 654 h 770"/>
                  <a:gd name="T6" fmla="*/ 75 w 153"/>
                  <a:gd name="T7" fmla="*/ 377 h 770"/>
                  <a:gd name="T8" fmla="*/ 10 w 153"/>
                  <a:gd name="T9" fmla="*/ 103 h 770"/>
                  <a:gd name="T10" fmla="*/ 49 w 153"/>
                  <a:gd name="T11" fmla="*/ 0 h 770"/>
                  <a:gd name="T12" fmla="*/ 56 w 153"/>
                  <a:gd name="T13" fmla="*/ 5 h 770"/>
                  <a:gd name="T14" fmla="*/ 18 w 153"/>
                  <a:gd name="T15" fmla="*/ 105 h 770"/>
                  <a:gd name="T16" fmla="*/ 82 w 153"/>
                  <a:gd name="T17" fmla="*/ 372 h 770"/>
                  <a:gd name="T18" fmla="*/ 121 w 153"/>
                  <a:gd name="T19" fmla="*/ 657 h 770"/>
                  <a:gd name="T20" fmla="*/ 57 w 153"/>
                  <a:gd name="T21" fmla="*/ 77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770">
                    <a:moveTo>
                      <a:pt x="57" y="770"/>
                    </a:moveTo>
                    <a:cubicBezTo>
                      <a:pt x="51" y="764"/>
                      <a:pt x="51" y="764"/>
                      <a:pt x="51" y="764"/>
                    </a:cubicBezTo>
                    <a:cubicBezTo>
                      <a:pt x="79" y="732"/>
                      <a:pt x="100" y="694"/>
                      <a:pt x="113" y="654"/>
                    </a:cubicBezTo>
                    <a:cubicBezTo>
                      <a:pt x="134" y="591"/>
                      <a:pt x="144" y="492"/>
                      <a:pt x="75" y="377"/>
                    </a:cubicBezTo>
                    <a:cubicBezTo>
                      <a:pt x="3" y="258"/>
                      <a:pt x="0" y="162"/>
                      <a:pt x="10" y="103"/>
                    </a:cubicBezTo>
                    <a:cubicBezTo>
                      <a:pt x="21" y="38"/>
                      <a:pt x="48" y="1"/>
                      <a:pt x="49" y="0"/>
                    </a:cubicBezTo>
                    <a:cubicBezTo>
                      <a:pt x="56" y="5"/>
                      <a:pt x="56" y="5"/>
                      <a:pt x="56" y="5"/>
                    </a:cubicBezTo>
                    <a:cubicBezTo>
                      <a:pt x="56" y="5"/>
                      <a:pt x="28" y="42"/>
                      <a:pt x="18" y="105"/>
                    </a:cubicBezTo>
                    <a:cubicBezTo>
                      <a:pt x="9" y="163"/>
                      <a:pt x="12" y="257"/>
                      <a:pt x="82" y="372"/>
                    </a:cubicBezTo>
                    <a:cubicBezTo>
                      <a:pt x="153" y="491"/>
                      <a:pt x="143" y="592"/>
                      <a:pt x="121" y="657"/>
                    </a:cubicBezTo>
                    <a:cubicBezTo>
                      <a:pt x="98" y="727"/>
                      <a:pt x="58" y="768"/>
                      <a:pt x="57" y="770"/>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54" name="îṩļïďe">
                <a:extLst>
                  <a:ext uri="{FF2B5EF4-FFF2-40B4-BE49-F238E27FC236}">
                    <a16:creationId xmlns:a16="http://schemas.microsoft.com/office/drawing/2014/main" id="{AE46209E-9275-4FE9-A7AD-86E9D80F5081}"/>
                  </a:ext>
                </a:extLst>
              </p:cNvPr>
              <p:cNvSpPr/>
              <p:nvPr/>
            </p:nvSpPr>
            <p:spPr bwMode="auto">
              <a:xfrm>
                <a:off x="3209926" y="2054226"/>
                <a:ext cx="508000" cy="9525"/>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55" name="îŝḻidè">
                <a:extLst>
                  <a:ext uri="{FF2B5EF4-FFF2-40B4-BE49-F238E27FC236}">
                    <a16:creationId xmlns:a16="http://schemas.microsoft.com/office/drawing/2014/main" id="{F9F7199F-E107-4855-AB02-FADB2904A9BB}"/>
                  </a:ext>
                </a:extLst>
              </p:cNvPr>
              <p:cNvSpPr/>
              <p:nvPr/>
            </p:nvSpPr>
            <p:spPr bwMode="auto">
              <a:xfrm>
                <a:off x="3209926" y="2135188"/>
                <a:ext cx="508000" cy="9525"/>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56" name="íşľíḋe">
                <a:extLst>
                  <a:ext uri="{FF2B5EF4-FFF2-40B4-BE49-F238E27FC236}">
                    <a16:creationId xmlns:a16="http://schemas.microsoft.com/office/drawing/2014/main" id="{AB6E8B08-B7CD-4659-ACD7-F846257C395B}"/>
                  </a:ext>
                </a:extLst>
              </p:cNvPr>
              <p:cNvSpPr/>
              <p:nvPr/>
            </p:nvSpPr>
            <p:spPr bwMode="auto">
              <a:xfrm>
                <a:off x="3209926" y="2216151"/>
                <a:ext cx="508000" cy="9525"/>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57" name="îśļïdê">
                <a:extLst>
                  <a:ext uri="{FF2B5EF4-FFF2-40B4-BE49-F238E27FC236}">
                    <a16:creationId xmlns:a16="http://schemas.microsoft.com/office/drawing/2014/main" id="{6C867B06-068E-4BD0-A0EF-D7BAA323281A}"/>
                  </a:ext>
                </a:extLst>
              </p:cNvPr>
              <p:cNvSpPr/>
              <p:nvPr/>
            </p:nvSpPr>
            <p:spPr bwMode="auto">
              <a:xfrm>
                <a:off x="6059488" y="1281113"/>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58" name="ïṣḻiḋê">
                <a:extLst>
                  <a:ext uri="{FF2B5EF4-FFF2-40B4-BE49-F238E27FC236}">
                    <a16:creationId xmlns:a16="http://schemas.microsoft.com/office/drawing/2014/main" id="{3F9BC976-5BC2-482B-BEA3-70C02F10B0B0}"/>
                  </a:ext>
                </a:extLst>
              </p:cNvPr>
              <p:cNvSpPr/>
              <p:nvPr/>
            </p:nvSpPr>
            <p:spPr bwMode="auto">
              <a:xfrm>
                <a:off x="6059488" y="1362076"/>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59" name="iṧļîḍê">
                <a:extLst>
                  <a:ext uri="{FF2B5EF4-FFF2-40B4-BE49-F238E27FC236}">
                    <a16:creationId xmlns:a16="http://schemas.microsoft.com/office/drawing/2014/main" id="{CA3DCD16-9353-4892-9234-9C648D2085DA}"/>
                  </a:ext>
                </a:extLst>
              </p:cNvPr>
              <p:cNvSpPr/>
              <p:nvPr/>
            </p:nvSpPr>
            <p:spPr bwMode="auto">
              <a:xfrm>
                <a:off x="6059488" y="1443038"/>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60" name="îṩḷíḑè">
                <a:extLst>
                  <a:ext uri="{FF2B5EF4-FFF2-40B4-BE49-F238E27FC236}">
                    <a16:creationId xmlns:a16="http://schemas.microsoft.com/office/drawing/2014/main" id="{6565736E-A238-4292-AC2F-ED2F7B65166A}"/>
                  </a:ext>
                </a:extLst>
              </p:cNvPr>
              <p:cNvSpPr/>
              <p:nvPr/>
            </p:nvSpPr>
            <p:spPr bwMode="auto">
              <a:xfrm>
                <a:off x="7253288" y="3073401"/>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61" name="îśļîḍê">
                <a:extLst>
                  <a:ext uri="{FF2B5EF4-FFF2-40B4-BE49-F238E27FC236}">
                    <a16:creationId xmlns:a16="http://schemas.microsoft.com/office/drawing/2014/main" id="{7AB63148-954D-4385-8FAF-065DE4FF5F83}"/>
                  </a:ext>
                </a:extLst>
              </p:cNvPr>
              <p:cNvSpPr/>
              <p:nvPr/>
            </p:nvSpPr>
            <p:spPr bwMode="auto">
              <a:xfrm>
                <a:off x="7253288" y="3154363"/>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62" name="íšļiḑê">
                <a:extLst>
                  <a:ext uri="{FF2B5EF4-FFF2-40B4-BE49-F238E27FC236}">
                    <a16:creationId xmlns:a16="http://schemas.microsoft.com/office/drawing/2014/main" id="{C3C96C5C-346D-4D2F-8F60-115A147F21A1}"/>
                  </a:ext>
                </a:extLst>
              </p:cNvPr>
              <p:cNvSpPr/>
              <p:nvPr/>
            </p:nvSpPr>
            <p:spPr bwMode="auto">
              <a:xfrm>
                <a:off x="7253288" y="3235326"/>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63" name="îšlïḋè">
                <a:extLst>
                  <a:ext uri="{FF2B5EF4-FFF2-40B4-BE49-F238E27FC236}">
                    <a16:creationId xmlns:a16="http://schemas.microsoft.com/office/drawing/2014/main" id="{7C93374C-2C7D-4AFF-9BCC-6BFA5132B916}"/>
                  </a:ext>
                </a:extLst>
              </p:cNvPr>
              <p:cNvSpPr/>
              <p:nvPr/>
            </p:nvSpPr>
            <p:spPr bwMode="auto">
              <a:xfrm>
                <a:off x="4059238" y="3883026"/>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64" name="iṡľiďè">
                <a:extLst>
                  <a:ext uri="{FF2B5EF4-FFF2-40B4-BE49-F238E27FC236}">
                    <a16:creationId xmlns:a16="http://schemas.microsoft.com/office/drawing/2014/main" id="{8CE18F4E-C45F-4DD6-A7C5-94AB7FA05C65}"/>
                  </a:ext>
                </a:extLst>
              </p:cNvPr>
              <p:cNvSpPr/>
              <p:nvPr/>
            </p:nvSpPr>
            <p:spPr bwMode="auto">
              <a:xfrm>
                <a:off x="4059238" y="3963988"/>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65" name="îṣļîḓé">
                <a:extLst>
                  <a:ext uri="{FF2B5EF4-FFF2-40B4-BE49-F238E27FC236}">
                    <a16:creationId xmlns:a16="http://schemas.microsoft.com/office/drawing/2014/main" id="{75EE35EB-B6F0-493E-9574-83F7ECB1ED6D}"/>
                  </a:ext>
                </a:extLst>
              </p:cNvPr>
              <p:cNvSpPr/>
              <p:nvPr/>
            </p:nvSpPr>
            <p:spPr bwMode="auto">
              <a:xfrm>
                <a:off x="4059238" y="4044951"/>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66" name="íSļidê">
                <a:extLst>
                  <a:ext uri="{FF2B5EF4-FFF2-40B4-BE49-F238E27FC236}">
                    <a16:creationId xmlns:a16="http://schemas.microsoft.com/office/drawing/2014/main" id="{44649C7A-9FFA-4AC2-8162-8DD45EF0EF58}"/>
                  </a:ext>
                </a:extLst>
              </p:cNvPr>
              <p:cNvSpPr/>
              <p:nvPr/>
            </p:nvSpPr>
            <p:spPr bwMode="auto">
              <a:xfrm>
                <a:off x="3676651" y="1328738"/>
                <a:ext cx="2608263" cy="517525"/>
              </a:xfrm>
              <a:custGeom>
                <a:avLst/>
                <a:gdLst>
                  <a:gd name="T0" fmla="*/ 0 w 1930"/>
                  <a:gd name="T1" fmla="*/ 330 h 383"/>
                  <a:gd name="T2" fmla="*/ 292 w 1930"/>
                  <a:gd name="T3" fmla="*/ 44 h 383"/>
                  <a:gd name="T4" fmla="*/ 619 w 1930"/>
                  <a:gd name="T5" fmla="*/ 35 h 383"/>
                  <a:gd name="T6" fmla="*/ 875 w 1930"/>
                  <a:gd name="T7" fmla="*/ 135 h 383"/>
                  <a:gd name="T8" fmla="*/ 1705 w 1930"/>
                  <a:gd name="T9" fmla="*/ 341 h 383"/>
                  <a:gd name="T10" fmla="*/ 1923 w 1930"/>
                  <a:gd name="T11" fmla="*/ 188 h 383"/>
                  <a:gd name="T12" fmla="*/ 1930 w 1930"/>
                  <a:gd name="T13" fmla="*/ 192 h 383"/>
                  <a:gd name="T14" fmla="*/ 1708 w 1930"/>
                  <a:gd name="T15" fmla="*/ 349 h 383"/>
                  <a:gd name="T16" fmla="*/ 1383 w 1930"/>
                  <a:gd name="T17" fmla="*/ 352 h 383"/>
                  <a:gd name="T18" fmla="*/ 871 w 1930"/>
                  <a:gd name="T19" fmla="*/ 142 h 383"/>
                  <a:gd name="T20" fmla="*/ 618 w 1930"/>
                  <a:gd name="T21" fmla="*/ 43 h 383"/>
                  <a:gd name="T22" fmla="*/ 8 w 1930"/>
                  <a:gd name="T23" fmla="*/ 333 h 383"/>
                  <a:gd name="T24" fmla="*/ 0 w 1930"/>
                  <a:gd name="T25" fmla="*/ 33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0" h="383">
                    <a:moveTo>
                      <a:pt x="0" y="330"/>
                    </a:moveTo>
                    <a:cubicBezTo>
                      <a:pt x="65" y="184"/>
                      <a:pt x="164" y="88"/>
                      <a:pt x="292" y="44"/>
                    </a:cubicBezTo>
                    <a:cubicBezTo>
                      <a:pt x="387" y="12"/>
                      <a:pt x="497" y="9"/>
                      <a:pt x="619" y="35"/>
                    </a:cubicBezTo>
                    <a:cubicBezTo>
                      <a:pt x="709" y="55"/>
                      <a:pt x="795" y="88"/>
                      <a:pt x="875" y="135"/>
                    </a:cubicBezTo>
                    <a:cubicBezTo>
                      <a:pt x="1299" y="381"/>
                      <a:pt x="1560" y="383"/>
                      <a:pt x="1705" y="341"/>
                    </a:cubicBezTo>
                    <a:cubicBezTo>
                      <a:pt x="1865" y="296"/>
                      <a:pt x="1923" y="189"/>
                      <a:pt x="1923" y="188"/>
                    </a:cubicBezTo>
                    <a:cubicBezTo>
                      <a:pt x="1930" y="192"/>
                      <a:pt x="1930" y="192"/>
                      <a:pt x="1930" y="192"/>
                    </a:cubicBezTo>
                    <a:cubicBezTo>
                      <a:pt x="1930" y="193"/>
                      <a:pt x="1870" y="302"/>
                      <a:pt x="1708" y="349"/>
                    </a:cubicBezTo>
                    <a:cubicBezTo>
                      <a:pt x="1614" y="376"/>
                      <a:pt x="1505" y="377"/>
                      <a:pt x="1383" y="352"/>
                    </a:cubicBezTo>
                    <a:cubicBezTo>
                      <a:pt x="1231" y="322"/>
                      <a:pt x="1059" y="251"/>
                      <a:pt x="871" y="142"/>
                    </a:cubicBezTo>
                    <a:cubicBezTo>
                      <a:pt x="792" y="96"/>
                      <a:pt x="707" y="63"/>
                      <a:pt x="618" y="43"/>
                    </a:cubicBezTo>
                    <a:cubicBezTo>
                      <a:pt x="417" y="0"/>
                      <a:pt x="149" y="16"/>
                      <a:pt x="8" y="333"/>
                    </a:cubicBezTo>
                    <a:lnTo>
                      <a:pt x="0" y="330"/>
                    </a:ln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67" name="iSliďè">
                <a:extLst>
                  <a:ext uri="{FF2B5EF4-FFF2-40B4-BE49-F238E27FC236}">
                    <a16:creationId xmlns:a16="http://schemas.microsoft.com/office/drawing/2014/main" id="{67C71D5D-6FB5-42E2-B967-ED04AA1E2371}"/>
                  </a:ext>
                </a:extLst>
              </p:cNvPr>
              <p:cNvSpPr/>
              <p:nvPr/>
            </p:nvSpPr>
            <p:spPr bwMode="auto">
              <a:xfrm>
                <a:off x="4121151" y="2260601"/>
                <a:ext cx="388938" cy="388938"/>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68" name="íslîdè">
                <a:extLst>
                  <a:ext uri="{FF2B5EF4-FFF2-40B4-BE49-F238E27FC236}">
                    <a16:creationId xmlns:a16="http://schemas.microsoft.com/office/drawing/2014/main" id="{C804696A-01B1-4A27-924A-2133719F9615}"/>
                  </a:ext>
                </a:extLst>
              </p:cNvPr>
              <p:cNvSpPr/>
              <p:nvPr/>
            </p:nvSpPr>
            <p:spPr bwMode="auto">
              <a:xfrm>
                <a:off x="5591176" y="1920876"/>
                <a:ext cx="388938" cy="388938"/>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69" name="îṣlíḋè">
                <a:extLst>
                  <a:ext uri="{FF2B5EF4-FFF2-40B4-BE49-F238E27FC236}">
                    <a16:creationId xmlns:a16="http://schemas.microsoft.com/office/drawing/2014/main" id="{00617106-C325-4021-B5C9-712950C55D20}"/>
                  </a:ext>
                </a:extLst>
              </p:cNvPr>
              <p:cNvSpPr/>
              <p:nvPr/>
            </p:nvSpPr>
            <p:spPr bwMode="auto">
              <a:xfrm>
                <a:off x="6861176" y="1747838"/>
                <a:ext cx="388938" cy="388938"/>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70" name="iŝlíďê">
                <a:extLst>
                  <a:ext uri="{FF2B5EF4-FFF2-40B4-BE49-F238E27FC236}">
                    <a16:creationId xmlns:a16="http://schemas.microsoft.com/office/drawing/2014/main" id="{E510DBCD-78DB-477C-B8BC-97D9A54B07EC}"/>
                  </a:ext>
                </a:extLst>
              </p:cNvPr>
              <p:cNvSpPr/>
              <p:nvPr/>
            </p:nvSpPr>
            <p:spPr bwMode="auto">
              <a:xfrm>
                <a:off x="2932113" y="1765301"/>
                <a:ext cx="1204913" cy="614363"/>
              </a:xfrm>
              <a:custGeom>
                <a:avLst/>
                <a:gdLst>
                  <a:gd name="T0" fmla="*/ 759 w 759"/>
                  <a:gd name="T1" fmla="*/ 387 h 387"/>
                  <a:gd name="T2" fmla="*/ 0 w 759"/>
                  <a:gd name="T3" fmla="*/ 387 h 387"/>
                  <a:gd name="T4" fmla="*/ 0 w 759"/>
                  <a:gd name="T5" fmla="*/ 0 h 387"/>
                  <a:gd name="T6" fmla="*/ 759 w 759"/>
                  <a:gd name="T7" fmla="*/ 0 h 387"/>
                  <a:gd name="T8" fmla="*/ 759 w 759"/>
                  <a:gd name="T9" fmla="*/ 387 h 387"/>
                  <a:gd name="T10" fmla="*/ 7 w 759"/>
                  <a:gd name="T11" fmla="*/ 380 h 387"/>
                  <a:gd name="T12" fmla="*/ 752 w 759"/>
                  <a:gd name="T13" fmla="*/ 380 h 387"/>
                  <a:gd name="T14" fmla="*/ 752 w 759"/>
                  <a:gd name="T15" fmla="*/ 6 h 387"/>
                  <a:gd name="T16" fmla="*/ 7 w 759"/>
                  <a:gd name="T17" fmla="*/ 6 h 387"/>
                  <a:gd name="T18" fmla="*/ 7 w 759"/>
                  <a:gd name="T19" fmla="*/ 38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387">
                    <a:moveTo>
                      <a:pt x="759" y="387"/>
                    </a:moveTo>
                    <a:lnTo>
                      <a:pt x="0" y="387"/>
                    </a:lnTo>
                    <a:lnTo>
                      <a:pt x="0" y="0"/>
                    </a:lnTo>
                    <a:lnTo>
                      <a:pt x="759" y="0"/>
                    </a:lnTo>
                    <a:lnTo>
                      <a:pt x="759" y="387"/>
                    </a:lnTo>
                    <a:close/>
                    <a:moveTo>
                      <a:pt x="7" y="380"/>
                    </a:moveTo>
                    <a:lnTo>
                      <a:pt x="752" y="380"/>
                    </a:lnTo>
                    <a:lnTo>
                      <a:pt x="752" y="6"/>
                    </a:lnTo>
                    <a:lnTo>
                      <a:pt x="7" y="6"/>
                    </a:lnTo>
                    <a:lnTo>
                      <a:pt x="7" y="380"/>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71" name="iŝlïḓè">
                <a:extLst>
                  <a:ext uri="{FF2B5EF4-FFF2-40B4-BE49-F238E27FC236}">
                    <a16:creationId xmlns:a16="http://schemas.microsoft.com/office/drawing/2014/main" id="{CFC4B464-0C4D-4374-9ABD-73918BF31BD0}"/>
                  </a:ext>
                </a:extLst>
              </p:cNvPr>
              <p:cNvSpPr/>
              <p:nvPr/>
            </p:nvSpPr>
            <p:spPr bwMode="auto">
              <a:xfrm>
                <a:off x="4456113" y="1500188"/>
                <a:ext cx="1054100" cy="4699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72" name="íṥḷíḓe">
                <a:extLst>
                  <a:ext uri="{FF2B5EF4-FFF2-40B4-BE49-F238E27FC236}">
                    <a16:creationId xmlns:a16="http://schemas.microsoft.com/office/drawing/2014/main" id="{CEC06D63-3B8E-4D34-AD83-001CF06403D3}"/>
                  </a:ext>
                </a:extLst>
              </p:cNvPr>
              <p:cNvSpPr/>
              <p:nvPr/>
            </p:nvSpPr>
            <p:spPr bwMode="auto">
              <a:xfrm>
                <a:off x="4729163" y="1649413"/>
                <a:ext cx="508000" cy="9525"/>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73" name="isľïḓê">
                <a:extLst>
                  <a:ext uri="{FF2B5EF4-FFF2-40B4-BE49-F238E27FC236}">
                    <a16:creationId xmlns:a16="http://schemas.microsoft.com/office/drawing/2014/main" id="{05A74F94-88EC-4A76-AE6A-D2450686F38F}"/>
                  </a:ext>
                </a:extLst>
              </p:cNvPr>
              <p:cNvSpPr/>
              <p:nvPr/>
            </p:nvSpPr>
            <p:spPr bwMode="auto">
              <a:xfrm>
                <a:off x="4729163" y="1730376"/>
                <a:ext cx="508000" cy="9525"/>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74" name="iSļide">
                <a:extLst>
                  <a:ext uri="{FF2B5EF4-FFF2-40B4-BE49-F238E27FC236}">
                    <a16:creationId xmlns:a16="http://schemas.microsoft.com/office/drawing/2014/main" id="{BE38A264-A5B9-4DD2-860E-0F3E8F160E73}"/>
                  </a:ext>
                </a:extLst>
              </p:cNvPr>
              <p:cNvSpPr/>
              <p:nvPr/>
            </p:nvSpPr>
            <p:spPr bwMode="auto">
              <a:xfrm>
                <a:off x="4713288" y="1793876"/>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75" name="íşḷídè">
                <a:extLst>
                  <a:ext uri="{FF2B5EF4-FFF2-40B4-BE49-F238E27FC236}">
                    <a16:creationId xmlns:a16="http://schemas.microsoft.com/office/drawing/2014/main" id="{B585CF91-CEDF-46DC-8B25-71EC2AA7BB11}"/>
                  </a:ext>
                </a:extLst>
              </p:cNvPr>
              <p:cNvSpPr/>
              <p:nvPr/>
            </p:nvSpPr>
            <p:spPr bwMode="auto">
              <a:xfrm>
                <a:off x="4451351" y="1360488"/>
                <a:ext cx="1204913" cy="614363"/>
              </a:xfrm>
              <a:custGeom>
                <a:avLst/>
                <a:gdLst>
                  <a:gd name="T0" fmla="*/ 759 w 759"/>
                  <a:gd name="T1" fmla="*/ 387 h 387"/>
                  <a:gd name="T2" fmla="*/ 0 w 759"/>
                  <a:gd name="T3" fmla="*/ 387 h 387"/>
                  <a:gd name="T4" fmla="*/ 0 w 759"/>
                  <a:gd name="T5" fmla="*/ 0 h 387"/>
                  <a:gd name="T6" fmla="*/ 759 w 759"/>
                  <a:gd name="T7" fmla="*/ 0 h 387"/>
                  <a:gd name="T8" fmla="*/ 759 w 759"/>
                  <a:gd name="T9" fmla="*/ 387 h 387"/>
                  <a:gd name="T10" fmla="*/ 7 w 759"/>
                  <a:gd name="T11" fmla="*/ 380 h 387"/>
                  <a:gd name="T12" fmla="*/ 752 w 759"/>
                  <a:gd name="T13" fmla="*/ 380 h 387"/>
                  <a:gd name="T14" fmla="*/ 752 w 759"/>
                  <a:gd name="T15" fmla="*/ 6 h 387"/>
                  <a:gd name="T16" fmla="*/ 7 w 759"/>
                  <a:gd name="T17" fmla="*/ 6 h 387"/>
                  <a:gd name="T18" fmla="*/ 7 w 759"/>
                  <a:gd name="T19" fmla="*/ 38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387">
                    <a:moveTo>
                      <a:pt x="759" y="387"/>
                    </a:moveTo>
                    <a:lnTo>
                      <a:pt x="0" y="387"/>
                    </a:lnTo>
                    <a:lnTo>
                      <a:pt x="0" y="0"/>
                    </a:lnTo>
                    <a:lnTo>
                      <a:pt x="759" y="0"/>
                    </a:lnTo>
                    <a:lnTo>
                      <a:pt x="759" y="387"/>
                    </a:lnTo>
                    <a:close/>
                    <a:moveTo>
                      <a:pt x="7" y="380"/>
                    </a:moveTo>
                    <a:lnTo>
                      <a:pt x="752" y="380"/>
                    </a:lnTo>
                    <a:lnTo>
                      <a:pt x="752" y="6"/>
                    </a:lnTo>
                    <a:lnTo>
                      <a:pt x="7" y="6"/>
                    </a:lnTo>
                    <a:lnTo>
                      <a:pt x="7" y="380"/>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76" name="îš1íďe">
                <a:extLst>
                  <a:ext uri="{FF2B5EF4-FFF2-40B4-BE49-F238E27FC236}">
                    <a16:creationId xmlns:a16="http://schemas.microsoft.com/office/drawing/2014/main" id="{63871BBE-1D47-4BA4-BAE9-5A6D3EEF560E}"/>
                  </a:ext>
                </a:extLst>
              </p:cNvPr>
              <p:cNvSpPr/>
              <p:nvPr/>
            </p:nvSpPr>
            <p:spPr bwMode="auto">
              <a:xfrm>
                <a:off x="7175501" y="1316038"/>
                <a:ext cx="1054100" cy="4699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77" name="iṥľïḍè">
                <a:extLst>
                  <a:ext uri="{FF2B5EF4-FFF2-40B4-BE49-F238E27FC236}">
                    <a16:creationId xmlns:a16="http://schemas.microsoft.com/office/drawing/2014/main" id="{E94F5CD9-9BDB-4704-990A-8E2BD186602F}"/>
                  </a:ext>
                </a:extLst>
              </p:cNvPr>
              <p:cNvSpPr/>
              <p:nvPr/>
            </p:nvSpPr>
            <p:spPr bwMode="auto">
              <a:xfrm>
                <a:off x="7448551" y="1465263"/>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78" name="îsḻiḋe">
                <a:extLst>
                  <a:ext uri="{FF2B5EF4-FFF2-40B4-BE49-F238E27FC236}">
                    <a16:creationId xmlns:a16="http://schemas.microsoft.com/office/drawing/2014/main" id="{6EB715A5-352E-4245-9C6B-679189820F7A}"/>
                  </a:ext>
                </a:extLst>
              </p:cNvPr>
              <p:cNvSpPr/>
              <p:nvPr/>
            </p:nvSpPr>
            <p:spPr bwMode="auto">
              <a:xfrm>
                <a:off x="7448551" y="1546226"/>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79" name="ïsḻíḋê">
                <a:extLst>
                  <a:ext uri="{FF2B5EF4-FFF2-40B4-BE49-F238E27FC236}">
                    <a16:creationId xmlns:a16="http://schemas.microsoft.com/office/drawing/2014/main" id="{4598C504-DD0F-418E-9407-75947FAAD928}"/>
                  </a:ext>
                </a:extLst>
              </p:cNvPr>
              <p:cNvSpPr/>
              <p:nvPr/>
            </p:nvSpPr>
            <p:spPr bwMode="auto">
              <a:xfrm>
                <a:off x="7448551" y="1627188"/>
                <a:ext cx="508000"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n-ea"/>
                </a:endParaRPr>
              </a:p>
            </p:txBody>
          </p:sp>
          <p:sp>
            <p:nvSpPr>
              <p:cNvPr id="1780" name="iSḷiḍé">
                <a:extLst>
                  <a:ext uri="{FF2B5EF4-FFF2-40B4-BE49-F238E27FC236}">
                    <a16:creationId xmlns:a16="http://schemas.microsoft.com/office/drawing/2014/main" id="{532582F0-1735-4030-A556-D1575D5F1068}"/>
                  </a:ext>
                </a:extLst>
              </p:cNvPr>
              <p:cNvSpPr/>
              <p:nvPr/>
            </p:nvSpPr>
            <p:spPr bwMode="auto">
              <a:xfrm>
                <a:off x="7169151" y="1176338"/>
                <a:ext cx="1206500" cy="615950"/>
              </a:xfrm>
              <a:custGeom>
                <a:avLst/>
                <a:gdLst>
                  <a:gd name="T0" fmla="*/ 760 w 760"/>
                  <a:gd name="T1" fmla="*/ 388 h 388"/>
                  <a:gd name="T2" fmla="*/ 0 w 760"/>
                  <a:gd name="T3" fmla="*/ 388 h 388"/>
                  <a:gd name="T4" fmla="*/ 0 w 760"/>
                  <a:gd name="T5" fmla="*/ 0 h 388"/>
                  <a:gd name="T6" fmla="*/ 760 w 760"/>
                  <a:gd name="T7" fmla="*/ 0 h 388"/>
                  <a:gd name="T8" fmla="*/ 760 w 760"/>
                  <a:gd name="T9" fmla="*/ 388 h 388"/>
                  <a:gd name="T10" fmla="*/ 7 w 760"/>
                  <a:gd name="T11" fmla="*/ 381 h 388"/>
                  <a:gd name="T12" fmla="*/ 753 w 760"/>
                  <a:gd name="T13" fmla="*/ 381 h 388"/>
                  <a:gd name="T14" fmla="*/ 753 w 760"/>
                  <a:gd name="T15" fmla="*/ 7 h 388"/>
                  <a:gd name="T16" fmla="*/ 7 w 760"/>
                  <a:gd name="T17" fmla="*/ 7 h 388"/>
                  <a:gd name="T18" fmla="*/ 7 w 760"/>
                  <a:gd name="T19" fmla="*/ 38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0" h="388">
                    <a:moveTo>
                      <a:pt x="760" y="388"/>
                    </a:moveTo>
                    <a:lnTo>
                      <a:pt x="0" y="388"/>
                    </a:lnTo>
                    <a:lnTo>
                      <a:pt x="0" y="0"/>
                    </a:lnTo>
                    <a:lnTo>
                      <a:pt x="760" y="0"/>
                    </a:lnTo>
                    <a:lnTo>
                      <a:pt x="760" y="388"/>
                    </a:lnTo>
                    <a:close/>
                    <a:moveTo>
                      <a:pt x="7" y="381"/>
                    </a:moveTo>
                    <a:lnTo>
                      <a:pt x="753" y="381"/>
                    </a:lnTo>
                    <a:lnTo>
                      <a:pt x="753" y="7"/>
                    </a:lnTo>
                    <a:lnTo>
                      <a:pt x="7" y="7"/>
                    </a:lnTo>
                    <a:lnTo>
                      <a:pt x="7" y="381"/>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grpSp>
        <p:sp>
          <p:nvSpPr>
            <p:cNvPr id="1715" name="TextBox 125">
              <a:extLst>
                <a:ext uri="{FF2B5EF4-FFF2-40B4-BE49-F238E27FC236}">
                  <a16:creationId xmlns:a16="http://schemas.microsoft.com/office/drawing/2014/main" id="{4509469D-F519-4EB9-9799-084BAECBE27C}"/>
                </a:ext>
              </a:extLst>
            </p:cNvPr>
            <p:cNvSpPr txBox="1"/>
            <p:nvPr/>
          </p:nvSpPr>
          <p:spPr>
            <a:xfrm>
              <a:off x="7124610" y="3982001"/>
              <a:ext cx="489875" cy="1015663"/>
            </a:xfrm>
            <a:prstGeom prst="rect">
              <a:avLst/>
            </a:prstGeom>
            <a:noFill/>
          </p:spPr>
          <p:txBody>
            <a:bodyPr wrap="square" rtlCol="0" anchor="ctr">
              <a:spAutoFit/>
            </a:bodyPr>
            <a:lstStyle/>
            <a:p>
              <a:pPr algn="ctr"/>
              <a:r>
                <a:rPr lang="en-US" altLang="zh-CN" sz="6000" dirty="0">
                  <a:ln w="19050">
                    <a:noFill/>
                  </a:ln>
                  <a:solidFill>
                    <a:schemeClr val="accent1"/>
                  </a:solidFill>
                  <a:latin typeface="+mn-ea"/>
                  <a:cs typeface="Arial" panose="020B0604020202020204" pitchFamily="34" charset="0"/>
                </a:rPr>
                <a:t>“</a:t>
              </a:r>
              <a:endParaRPr lang="zh-CN" altLang="en-US" sz="6000" dirty="0">
                <a:ln w="19050">
                  <a:noFill/>
                </a:ln>
                <a:solidFill>
                  <a:schemeClr val="accent1"/>
                </a:solidFill>
                <a:latin typeface="+mn-ea"/>
                <a:cs typeface="Arial" panose="020B0604020202020204" pitchFamily="34" charset="0"/>
              </a:endParaRPr>
            </a:p>
          </p:txBody>
        </p:sp>
        <p:sp>
          <p:nvSpPr>
            <p:cNvPr id="1716" name="TextBox 126">
              <a:extLst>
                <a:ext uri="{FF2B5EF4-FFF2-40B4-BE49-F238E27FC236}">
                  <a16:creationId xmlns:a16="http://schemas.microsoft.com/office/drawing/2014/main" id="{91E3702A-3E05-46FF-A82F-B00CB27E1CCE}"/>
                </a:ext>
              </a:extLst>
            </p:cNvPr>
            <p:cNvSpPr txBox="1"/>
            <p:nvPr/>
          </p:nvSpPr>
          <p:spPr>
            <a:xfrm rot="10800000">
              <a:off x="8937904" y="5494886"/>
              <a:ext cx="489874" cy="1015663"/>
            </a:xfrm>
            <a:prstGeom prst="rect">
              <a:avLst/>
            </a:prstGeom>
            <a:noFill/>
          </p:spPr>
          <p:txBody>
            <a:bodyPr wrap="square" rtlCol="0" anchor="ctr">
              <a:spAutoFit/>
            </a:bodyPr>
            <a:lstStyle/>
            <a:p>
              <a:pPr algn="ctr"/>
              <a:r>
                <a:rPr lang="en-US" altLang="zh-CN" sz="6000" dirty="0">
                  <a:ln w="19050">
                    <a:noFill/>
                  </a:ln>
                  <a:solidFill>
                    <a:schemeClr val="accent1"/>
                  </a:solidFill>
                  <a:latin typeface="+mn-ea"/>
                  <a:cs typeface="Arial" panose="020B0604020202020204" pitchFamily="34" charset="0"/>
                </a:rPr>
                <a:t>“</a:t>
              </a:r>
              <a:endParaRPr lang="zh-CN" altLang="en-US" sz="6000" dirty="0">
                <a:ln w="19050">
                  <a:noFill/>
                </a:ln>
                <a:solidFill>
                  <a:schemeClr val="accent1"/>
                </a:solidFill>
                <a:latin typeface="+mn-ea"/>
                <a:cs typeface="Arial" panose="020B0604020202020204" pitchFamily="34" charset="0"/>
              </a:endParaRPr>
            </a:p>
          </p:txBody>
        </p:sp>
      </p:grpSp>
      <p:grpSp>
        <p:nvGrpSpPr>
          <p:cNvPr id="1781" name="组合 1780">
            <a:extLst>
              <a:ext uri="{FF2B5EF4-FFF2-40B4-BE49-F238E27FC236}">
                <a16:creationId xmlns:a16="http://schemas.microsoft.com/office/drawing/2014/main" id="{92508733-40E2-4240-AE42-4A11D72FC6D2}"/>
              </a:ext>
            </a:extLst>
          </p:cNvPr>
          <p:cNvGrpSpPr/>
          <p:nvPr/>
        </p:nvGrpSpPr>
        <p:grpSpPr>
          <a:xfrm>
            <a:off x="4904936" y="915540"/>
            <a:ext cx="2383314" cy="5560592"/>
            <a:chOff x="5841099" y="923446"/>
            <a:chExt cx="2383314" cy="5560592"/>
          </a:xfrm>
        </p:grpSpPr>
        <p:sp>
          <p:nvSpPr>
            <p:cNvPr id="1783" name="矩形 1782">
              <a:extLst>
                <a:ext uri="{FF2B5EF4-FFF2-40B4-BE49-F238E27FC236}">
                  <a16:creationId xmlns:a16="http://schemas.microsoft.com/office/drawing/2014/main" id="{2BF34696-37E2-43AC-890F-3A34C476A7A7}"/>
                </a:ext>
              </a:extLst>
            </p:cNvPr>
            <p:cNvSpPr/>
            <p:nvPr/>
          </p:nvSpPr>
          <p:spPr>
            <a:xfrm>
              <a:off x="6140459" y="4277750"/>
              <a:ext cx="1756415" cy="1942737"/>
            </a:xfrm>
            <a:prstGeom prst="rect">
              <a:avLst/>
            </a:prstGeom>
            <a:solidFill>
              <a:schemeClr val="accent6">
                <a:lumMod val="95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我们选择了自己有竞争力（水源地保护行业领先），有特色的，跟本地结合也比较紧密，市场行业情况也好</a:t>
              </a:r>
              <a:r>
                <a:rPr lang="zh-CN" altLang="en-US" sz="1200" kern="100" dirty="0">
                  <a:solidFill>
                    <a:srgbClr val="000000"/>
                  </a:solidFill>
                  <a:latin typeface="+mn-ea"/>
                  <a:cs typeface="Times New Roman" panose="02020603050405020304" pitchFamily="18" charset="0"/>
                </a:rPr>
                <a:t>”</a:t>
              </a:r>
            </a:p>
            <a:p>
              <a:endParaRPr lang="zh-CN" altLang="en-US" sz="1200" kern="100" dirty="0">
                <a:solidFill>
                  <a:srgbClr val="000000"/>
                </a:solidFill>
                <a:latin typeface="+mn-ea"/>
                <a:cs typeface="Times New Roman" panose="02020603050405020304" pitchFamily="18" charset="0"/>
              </a:endParaRPr>
            </a:p>
          </p:txBody>
        </p:sp>
        <p:sp>
          <p:nvSpPr>
            <p:cNvPr id="1784" name="TextBox 126">
              <a:extLst>
                <a:ext uri="{FF2B5EF4-FFF2-40B4-BE49-F238E27FC236}">
                  <a16:creationId xmlns:a16="http://schemas.microsoft.com/office/drawing/2014/main" id="{1A2E2DDB-521E-4C5F-B9E0-EAB6795CCE41}"/>
                </a:ext>
              </a:extLst>
            </p:cNvPr>
            <p:cNvSpPr txBox="1"/>
            <p:nvPr/>
          </p:nvSpPr>
          <p:spPr>
            <a:xfrm rot="10800000">
              <a:off x="7734539" y="5468375"/>
              <a:ext cx="489874" cy="1015663"/>
            </a:xfrm>
            <a:prstGeom prst="rect">
              <a:avLst/>
            </a:prstGeom>
            <a:noFill/>
          </p:spPr>
          <p:txBody>
            <a:bodyPr wrap="square" rtlCol="0" anchor="ctr">
              <a:spAutoFit/>
            </a:bodyPr>
            <a:lstStyle/>
            <a:p>
              <a:pPr algn="ctr"/>
              <a:r>
                <a:rPr lang="en-US" altLang="zh-CN" sz="6000" dirty="0">
                  <a:ln w="19050">
                    <a:noFill/>
                  </a:ln>
                  <a:solidFill>
                    <a:schemeClr val="accent1"/>
                  </a:solidFill>
                  <a:latin typeface="+mn-ea"/>
                  <a:cs typeface="Arial" panose="020B0604020202020204" pitchFamily="34" charset="0"/>
                </a:rPr>
                <a:t>“</a:t>
              </a:r>
              <a:endParaRPr lang="zh-CN" altLang="en-US" sz="6000" dirty="0">
                <a:ln w="19050">
                  <a:noFill/>
                </a:ln>
                <a:solidFill>
                  <a:schemeClr val="accent1"/>
                </a:solidFill>
                <a:latin typeface="+mn-ea"/>
                <a:cs typeface="Arial" panose="020B0604020202020204" pitchFamily="34" charset="0"/>
              </a:endParaRPr>
            </a:p>
          </p:txBody>
        </p:sp>
        <p:sp>
          <p:nvSpPr>
            <p:cNvPr id="1785" name="îṡḻïdê">
              <a:extLst>
                <a:ext uri="{FF2B5EF4-FFF2-40B4-BE49-F238E27FC236}">
                  <a16:creationId xmlns:a16="http://schemas.microsoft.com/office/drawing/2014/main" id="{D12675F3-59C6-4880-9F1F-0EDA909EF449}"/>
                </a:ext>
              </a:extLst>
            </p:cNvPr>
            <p:cNvSpPr txBox="1"/>
            <p:nvPr/>
          </p:nvSpPr>
          <p:spPr bwMode="auto">
            <a:xfrm>
              <a:off x="6140459" y="2330262"/>
              <a:ext cx="1756415" cy="6086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200" b="1" dirty="0">
                  <a:solidFill>
                    <a:srgbClr val="2D97C8"/>
                  </a:solidFill>
                  <a:latin typeface="+mn-ea"/>
                </a:rPr>
                <a:t>有趣有料的自然教育</a:t>
              </a:r>
            </a:p>
            <a:p>
              <a:pPr algn="ctr">
                <a:spcBef>
                  <a:spcPct val="0"/>
                </a:spcBef>
              </a:pPr>
              <a:r>
                <a:rPr lang="zh-CN" altLang="en-US" sz="1200" b="1" dirty="0">
                  <a:solidFill>
                    <a:srgbClr val="2D97C8"/>
                  </a:solidFill>
                  <a:latin typeface="+mn-ea"/>
                </a:rPr>
                <a:t>（建立中）</a:t>
              </a:r>
            </a:p>
          </p:txBody>
        </p:sp>
        <p:sp>
          <p:nvSpPr>
            <p:cNvPr id="1786" name="ïśļïḍè">
              <a:extLst>
                <a:ext uri="{FF2B5EF4-FFF2-40B4-BE49-F238E27FC236}">
                  <a16:creationId xmlns:a16="http://schemas.microsoft.com/office/drawing/2014/main" id="{D9947AB3-C6D7-4420-BC72-60B2F02C9314}"/>
                </a:ext>
              </a:extLst>
            </p:cNvPr>
            <p:cNvSpPr/>
            <p:nvPr/>
          </p:nvSpPr>
          <p:spPr bwMode="auto">
            <a:xfrm>
              <a:off x="6140459" y="2926160"/>
              <a:ext cx="1756415" cy="111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100" dirty="0">
                  <a:latin typeface="+mn-ea"/>
                </a:rPr>
                <a:t>基于核心内容，针对不同群体有相应的课程，并且有区隔度、有内容且有趣的课程；其他互动性活动有待开发</a:t>
              </a:r>
            </a:p>
          </p:txBody>
        </p:sp>
        <p:grpSp>
          <p:nvGrpSpPr>
            <p:cNvPr id="1787" name="组合 1786">
              <a:extLst>
                <a:ext uri="{FF2B5EF4-FFF2-40B4-BE49-F238E27FC236}">
                  <a16:creationId xmlns:a16="http://schemas.microsoft.com/office/drawing/2014/main" id="{E9FBBF16-4C5B-4277-B4C1-2F1717F0DFBE}"/>
                </a:ext>
              </a:extLst>
            </p:cNvPr>
            <p:cNvGrpSpPr/>
            <p:nvPr/>
          </p:nvGrpSpPr>
          <p:grpSpPr>
            <a:xfrm>
              <a:off x="6402357" y="923446"/>
              <a:ext cx="1154084" cy="1325139"/>
              <a:chOff x="6402357" y="923446"/>
              <a:chExt cx="1154084" cy="1325139"/>
            </a:xfrm>
          </p:grpSpPr>
          <p:sp>
            <p:nvSpPr>
              <p:cNvPr id="1788" name="iŝḻîḓé">
                <a:extLst>
                  <a:ext uri="{FF2B5EF4-FFF2-40B4-BE49-F238E27FC236}">
                    <a16:creationId xmlns:a16="http://schemas.microsoft.com/office/drawing/2014/main" id="{EB6102FF-A363-452C-84CC-2195DF4FABBC}"/>
                  </a:ext>
                </a:extLst>
              </p:cNvPr>
              <p:cNvSpPr/>
              <p:nvPr/>
            </p:nvSpPr>
            <p:spPr>
              <a:xfrm>
                <a:off x="6402357" y="1074799"/>
                <a:ext cx="1154084" cy="1173786"/>
              </a:xfrm>
              <a:prstGeom prst="roundRect">
                <a:avLst>
                  <a:gd name="adj" fmla="val 8264"/>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89" name="iSḷiḓé">
                <a:extLst>
                  <a:ext uri="{FF2B5EF4-FFF2-40B4-BE49-F238E27FC236}">
                    <a16:creationId xmlns:a16="http://schemas.microsoft.com/office/drawing/2014/main" id="{B6AB0B21-3C52-4C59-BDC6-70D153515C59}"/>
                  </a:ext>
                </a:extLst>
              </p:cNvPr>
              <p:cNvSpPr/>
              <p:nvPr/>
            </p:nvSpPr>
            <p:spPr>
              <a:xfrm>
                <a:off x="6828166" y="923446"/>
                <a:ext cx="381000" cy="381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lnSpc>
                    <a:spcPct val="120000"/>
                  </a:lnSpc>
                </a:pPr>
                <a:r>
                  <a:rPr lang="en-US" altLang="zh-CN" sz="1400" b="1" dirty="0">
                    <a:solidFill>
                      <a:schemeClr val="tx1"/>
                    </a:solidFill>
                    <a:latin typeface="+mn-ea"/>
                  </a:rPr>
                  <a:t>3</a:t>
                </a:r>
              </a:p>
            </p:txBody>
          </p:sp>
          <p:grpSp>
            <p:nvGrpSpPr>
              <p:cNvPr id="1790" name="5a4bd0b1-5697-4e2b-a49d-73d02f84f40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95254FD-FEBB-4652-B20C-F028F5C8786F}"/>
                  </a:ext>
                </a:extLst>
              </p:cNvPr>
              <p:cNvGrpSpPr>
                <a:grpSpLocks noChangeAspect="1"/>
              </p:cNvGrpSpPr>
              <p:nvPr>
                <p:custDataLst>
                  <p:tags r:id="rId3"/>
                </p:custDataLst>
              </p:nvPr>
            </p:nvGrpSpPr>
            <p:grpSpPr bwMode="auto">
              <a:xfrm>
                <a:off x="6491103" y="1323984"/>
                <a:ext cx="997977" cy="808383"/>
                <a:chOff x="1347" y="139"/>
                <a:chExt cx="4990" cy="4042"/>
              </a:xfrm>
            </p:grpSpPr>
            <p:sp>
              <p:nvSpPr>
                <p:cNvPr id="1791" name="íṧļîḓê">
                  <a:extLst>
                    <a:ext uri="{FF2B5EF4-FFF2-40B4-BE49-F238E27FC236}">
                      <a16:creationId xmlns:a16="http://schemas.microsoft.com/office/drawing/2014/main" id="{A68CF84C-F09D-4242-86BC-AC98E4D4EA0F}"/>
                    </a:ext>
                  </a:extLst>
                </p:cNvPr>
                <p:cNvSpPr/>
                <p:nvPr/>
              </p:nvSpPr>
              <p:spPr bwMode="auto">
                <a:xfrm>
                  <a:off x="1950" y="374"/>
                  <a:ext cx="905" cy="300"/>
                </a:xfrm>
                <a:custGeom>
                  <a:avLst/>
                  <a:gdLst>
                    <a:gd name="T0" fmla="*/ 317 w 436"/>
                    <a:gd name="T1" fmla="*/ 145 h 145"/>
                    <a:gd name="T2" fmla="*/ 0 w 436"/>
                    <a:gd name="T3" fmla="*/ 145 h 145"/>
                    <a:gd name="T4" fmla="*/ 116 w 436"/>
                    <a:gd name="T5" fmla="*/ 101 h 145"/>
                    <a:gd name="T6" fmla="*/ 137 w 436"/>
                    <a:gd name="T7" fmla="*/ 49 h 145"/>
                    <a:gd name="T8" fmla="*/ 183 w 436"/>
                    <a:gd name="T9" fmla="*/ 73 h 145"/>
                    <a:gd name="T10" fmla="*/ 237 w 436"/>
                    <a:gd name="T11" fmla="*/ 6 h 145"/>
                    <a:gd name="T12" fmla="*/ 286 w 436"/>
                    <a:gd name="T13" fmla="*/ 75 h 145"/>
                    <a:gd name="T14" fmla="*/ 353 w 436"/>
                    <a:gd name="T15" fmla="*/ 96 h 145"/>
                    <a:gd name="T16" fmla="*/ 436 w 436"/>
                    <a:gd name="T17" fmla="*/ 145 h 145"/>
                    <a:gd name="T18" fmla="*/ 317 w 436"/>
                    <a:gd name="T1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145">
                      <a:moveTo>
                        <a:pt x="317" y="145"/>
                      </a:moveTo>
                      <a:cubicBezTo>
                        <a:pt x="0" y="145"/>
                        <a:pt x="0" y="145"/>
                        <a:pt x="0" y="145"/>
                      </a:cubicBezTo>
                      <a:cubicBezTo>
                        <a:pt x="0" y="145"/>
                        <a:pt x="26" y="57"/>
                        <a:pt x="116" y="101"/>
                      </a:cubicBezTo>
                      <a:cubicBezTo>
                        <a:pt x="116" y="101"/>
                        <a:pt x="100" y="57"/>
                        <a:pt x="137" y="49"/>
                      </a:cubicBezTo>
                      <a:cubicBezTo>
                        <a:pt x="173" y="42"/>
                        <a:pt x="183" y="73"/>
                        <a:pt x="183" y="73"/>
                      </a:cubicBezTo>
                      <a:cubicBezTo>
                        <a:pt x="183" y="73"/>
                        <a:pt x="191" y="0"/>
                        <a:pt x="237" y="6"/>
                      </a:cubicBezTo>
                      <a:cubicBezTo>
                        <a:pt x="284" y="11"/>
                        <a:pt x="286" y="75"/>
                        <a:pt x="286" y="75"/>
                      </a:cubicBezTo>
                      <a:cubicBezTo>
                        <a:pt x="286" y="75"/>
                        <a:pt x="335" y="34"/>
                        <a:pt x="353" y="96"/>
                      </a:cubicBezTo>
                      <a:cubicBezTo>
                        <a:pt x="353" y="96"/>
                        <a:pt x="426" y="86"/>
                        <a:pt x="436" y="145"/>
                      </a:cubicBezTo>
                      <a:lnTo>
                        <a:pt x="317" y="1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92" name="ïṥḷiḓê">
                  <a:extLst>
                    <a:ext uri="{FF2B5EF4-FFF2-40B4-BE49-F238E27FC236}">
                      <a16:creationId xmlns:a16="http://schemas.microsoft.com/office/drawing/2014/main" id="{5EFAFDAD-9369-4609-8D0A-928614808BFE}"/>
                    </a:ext>
                  </a:extLst>
                </p:cNvPr>
                <p:cNvSpPr/>
                <p:nvPr/>
              </p:nvSpPr>
              <p:spPr bwMode="auto">
                <a:xfrm>
                  <a:off x="5174" y="1116"/>
                  <a:ext cx="906" cy="301"/>
                </a:xfrm>
                <a:custGeom>
                  <a:avLst/>
                  <a:gdLst>
                    <a:gd name="T0" fmla="*/ 317 w 436"/>
                    <a:gd name="T1" fmla="*/ 145 h 145"/>
                    <a:gd name="T2" fmla="*/ 0 w 436"/>
                    <a:gd name="T3" fmla="*/ 145 h 145"/>
                    <a:gd name="T4" fmla="*/ 116 w 436"/>
                    <a:gd name="T5" fmla="*/ 101 h 145"/>
                    <a:gd name="T6" fmla="*/ 136 w 436"/>
                    <a:gd name="T7" fmla="*/ 49 h 145"/>
                    <a:gd name="T8" fmla="*/ 183 w 436"/>
                    <a:gd name="T9" fmla="*/ 72 h 145"/>
                    <a:gd name="T10" fmla="*/ 237 w 436"/>
                    <a:gd name="T11" fmla="*/ 5 h 145"/>
                    <a:gd name="T12" fmla="*/ 286 w 436"/>
                    <a:gd name="T13" fmla="*/ 75 h 145"/>
                    <a:gd name="T14" fmla="*/ 353 w 436"/>
                    <a:gd name="T15" fmla="*/ 96 h 145"/>
                    <a:gd name="T16" fmla="*/ 436 w 436"/>
                    <a:gd name="T17" fmla="*/ 145 h 145"/>
                    <a:gd name="T18" fmla="*/ 317 w 436"/>
                    <a:gd name="T1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145">
                      <a:moveTo>
                        <a:pt x="317" y="145"/>
                      </a:moveTo>
                      <a:cubicBezTo>
                        <a:pt x="0" y="145"/>
                        <a:pt x="0" y="145"/>
                        <a:pt x="0" y="145"/>
                      </a:cubicBezTo>
                      <a:cubicBezTo>
                        <a:pt x="0" y="145"/>
                        <a:pt x="25" y="57"/>
                        <a:pt x="116" y="101"/>
                      </a:cubicBezTo>
                      <a:cubicBezTo>
                        <a:pt x="116" y="101"/>
                        <a:pt x="100" y="57"/>
                        <a:pt x="136" y="49"/>
                      </a:cubicBezTo>
                      <a:cubicBezTo>
                        <a:pt x="173" y="41"/>
                        <a:pt x="183" y="72"/>
                        <a:pt x="183" y="72"/>
                      </a:cubicBezTo>
                      <a:cubicBezTo>
                        <a:pt x="183" y="72"/>
                        <a:pt x="191" y="0"/>
                        <a:pt x="237" y="5"/>
                      </a:cubicBezTo>
                      <a:cubicBezTo>
                        <a:pt x="284" y="11"/>
                        <a:pt x="286" y="75"/>
                        <a:pt x="286" y="75"/>
                      </a:cubicBezTo>
                      <a:cubicBezTo>
                        <a:pt x="286" y="75"/>
                        <a:pt x="335" y="34"/>
                        <a:pt x="353" y="96"/>
                      </a:cubicBezTo>
                      <a:cubicBezTo>
                        <a:pt x="353" y="96"/>
                        <a:pt x="426" y="85"/>
                        <a:pt x="436" y="145"/>
                      </a:cubicBezTo>
                      <a:lnTo>
                        <a:pt x="317" y="1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93" name="ïś1iḍê">
                  <a:extLst>
                    <a:ext uri="{FF2B5EF4-FFF2-40B4-BE49-F238E27FC236}">
                      <a16:creationId xmlns:a16="http://schemas.microsoft.com/office/drawing/2014/main" id="{B8A48C2E-E657-4D50-A335-DA7266351164}"/>
                    </a:ext>
                  </a:extLst>
                </p:cNvPr>
                <p:cNvSpPr/>
                <p:nvPr/>
              </p:nvSpPr>
              <p:spPr bwMode="auto">
                <a:xfrm>
                  <a:off x="2020" y="139"/>
                  <a:ext cx="3607" cy="3602"/>
                </a:xfrm>
                <a:prstGeom prst="ellipse">
                  <a:avLst/>
                </a:prstGeom>
                <a:solidFill>
                  <a:srgbClr val="B6E4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94" name="íṩ1îḋe">
                  <a:extLst>
                    <a:ext uri="{FF2B5EF4-FFF2-40B4-BE49-F238E27FC236}">
                      <a16:creationId xmlns:a16="http://schemas.microsoft.com/office/drawing/2014/main" id="{534B2BB2-3AD6-4529-90AA-D534ADEA6C52}"/>
                    </a:ext>
                  </a:extLst>
                </p:cNvPr>
                <p:cNvSpPr/>
                <p:nvPr/>
              </p:nvSpPr>
              <p:spPr bwMode="auto">
                <a:xfrm>
                  <a:off x="4307" y="1415"/>
                  <a:ext cx="588" cy="859"/>
                </a:xfrm>
                <a:custGeom>
                  <a:avLst/>
                  <a:gdLst>
                    <a:gd name="T0" fmla="*/ 0 w 283"/>
                    <a:gd name="T1" fmla="*/ 95 h 414"/>
                    <a:gd name="T2" fmla="*/ 93 w 283"/>
                    <a:gd name="T3" fmla="*/ 13 h 414"/>
                    <a:gd name="T4" fmla="*/ 196 w 283"/>
                    <a:gd name="T5" fmla="*/ 191 h 414"/>
                    <a:gd name="T6" fmla="*/ 264 w 283"/>
                    <a:gd name="T7" fmla="*/ 187 h 414"/>
                    <a:gd name="T8" fmla="*/ 283 w 283"/>
                    <a:gd name="T9" fmla="*/ 414 h 414"/>
                    <a:gd name="T10" fmla="*/ 18 w 283"/>
                    <a:gd name="T11" fmla="*/ 239 h 414"/>
                    <a:gd name="T12" fmla="*/ 0 w 283"/>
                    <a:gd name="T13" fmla="*/ 95 h 414"/>
                  </a:gdLst>
                  <a:ahLst/>
                  <a:cxnLst>
                    <a:cxn ang="0">
                      <a:pos x="T0" y="T1"/>
                    </a:cxn>
                    <a:cxn ang="0">
                      <a:pos x="T2" y="T3"/>
                    </a:cxn>
                    <a:cxn ang="0">
                      <a:pos x="T4" y="T5"/>
                    </a:cxn>
                    <a:cxn ang="0">
                      <a:pos x="T6" y="T7"/>
                    </a:cxn>
                    <a:cxn ang="0">
                      <a:pos x="T8" y="T9"/>
                    </a:cxn>
                    <a:cxn ang="0">
                      <a:pos x="T10" y="T11"/>
                    </a:cxn>
                    <a:cxn ang="0">
                      <a:pos x="T12" y="T13"/>
                    </a:cxn>
                  </a:cxnLst>
                  <a:rect l="0" t="0" r="r" b="b"/>
                  <a:pathLst>
                    <a:path w="283" h="414">
                      <a:moveTo>
                        <a:pt x="0" y="95"/>
                      </a:moveTo>
                      <a:cubicBezTo>
                        <a:pt x="0" y="95"/>
                        <a:pt x="72" y="0"/>
                        <a:pt x="93" y="13"/>
                      </a:cubicBezTo>
                      <a:cubicBezTo>
                        <a:pt x="114" y="26"/>
                        <a:pt x="180" y="198"/>
                        <a:pt x="196" y="191"/>
                      </a:cubicBezTo>
                      <a:cubicBezTo>
                        <a:pt x="211" y="185"/>
                        <a:pt x="255" y="155"/>
                        <a:pt x="264" y="187"/>
                      </a:cubicBezTo>
                      <a:cubicBezTo>
                        <a:pt x="273" y="219"/>
                        <a:pt x="283" y="414"/>
                        <a:pt x="283" y="414"/>
                      </a:cubicBezTo>
                      <a:cubicBezTo>
                        <a:pt x="18" y="239"/>
                        <a:pt x="18" y="239"/>
                        <a:pt x="18" y="239"/>
                      </a:cubicBezTo>
                      <a:lnTo>
                        <a:pt x="0" y="95"/>
                      </a:lnTo>
                      <a:close/>
                    </a:path>
                  </a:pathLst>
                </a:custGeom>
                <a:solidFill>
                  <a:srgbClr val="77BE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95" name="ïşļïḓê">
                  <a:extLst>
                    <a:ext uri="{FF2B5EF4-FFF2-40B4-BE49-F238E27FC236}">
                      <a16:creationId xmlns:a16="http://schemas.microsoft.com/office/drawing/2014/main" id="{C493C03D-5BF4-4A20-9D57-5A2BC90962D3}"/>
                    </a:ext>
                  </a:extLst>
                </p:cNvPr>
                <p:cNvSpPr/>
                <p:nvPr/>
              </p:nvSpPr>
              <p:spPr bwMode="auto">
                <a:xfrm>
                  <a:off x="2743" y="1160"/>
                  <a:ext cx="1145" cy="1114"/>
                </a:xfrm>
                <a:custGeom>
                  <a:avLst/>
                  <a:gdLst>
                    <a:gd name="T0" fmla="*/ 496 w 551"/>
                    <a:gd name="T1" fmla="*/ 214 h 537"/>
                    <a:gd name="T2" fmla="*/ 280 w 551"/>
                    <a:gd name="T3" fmla="*/ 6 h 537"/>
                    <a:gd name="T4" fmla="*/ 162 w 551"/>
                    <a:gd name="T5" fmla="*/ 268 h 537"/>
                    <a:gd name="T6" fmla="*/ 106 w 551"/>
                    <a:gd name="T7" fmla="*/ 223 h 537"/>
                    <a:gd name="T8" fmla="*/ 0 w 551"/>
                    <a:gd name="T9" fmla="*/ 537 h 537"/>
                    <a:gd name="T10" fmla="*/ 551 w 551"/>
                    <a:gd name="T11" fmla="*/ 327 h 537"/>
                    <a:gd name="T12" fmla="*/ 496 w 551"/>
                    <a:gd name="T13" fmla="*/ 214 h 537"/>
                  </a:gdLst>
                  <a:ahLst/>
                  <a:cxnLst>
                    <a:cxn ang="0">
                      <a:pos x="T0" y="T1"/>
                    </a:cxn>
                    <a:cxn ang="0">
                      <a:pos x="T2" y="T3"/>
                    </a:cxn>
                    <a:cxn ang="0">
                      <a:pos x="T4" y="T5"/>
                    </a:cxn>
                    <a:cxn ang="0">
                      <a:pos x="T6" y="T7"/>
                    </a:cxn>
                    <a:cxn ang="0">
                      <a:pos x="T8" y="T9"/>
                    </a:cxn>
                    <a:cxn ang="0">
                      <a:pos x="T10" y="T11"/>
                    </a:cxn>
                    <a:cxn ang="0">
                      <a:pos x="T12" y="T13"/>
                    </a:cxn>
                  </a:cxnLst>
                  <a:rect l="0" t="0" r="r" b="b"/>
                  <a:pathLst>
                    <a:path w="551" h="537">
                      <a:moveTo>
                        <a:pt x="496" y="214"/>
                      </a:moveTo>
                      <a:cubicBezTo>
                        <a:pt x="485" y="207"/>
                        <a:pt x="321" y="0"/>
                        <a:pt x="280" y="6"/>
                      </a:cubicBezTo>
                      <a:cubicBezTo>
                        <a:pt x="240" y="11"/>
                        <a:pt x="175" y="257"/>
                        <a:pt x="162" y="268"/>
                      </a:cubicBezTo>
                      <a:cubicBezTo>
                        <a:pt x="150" y="280"/>
                        <a:pt x="128" y="227"/>
                        <a:pt x="106" y="223"/>
                      </a:cubicBezTo>
                      <a:cubicBezTo>
                        <a:pt x="83" y="220"/>
                        <a:pt x="0" y="537"/>
                        <a:pt x="0" y="537"/>
                      </a:cubicBezTo>
                      <a:cubicBezTo>
                        <a:pt x="551" y="327"/>
                        <a:pt x="551" y="327"/>
                        <a:pt x="551" y="327"/>
                      </a:cubicBezTo>
                      <a:lnTo>
                        <a:pt x="496" y="214"/>
                      </a:lnTo>
                      <a:close/>
                    </a:path>
                  </a:pathLst>
                </a:custGeom>
                <a:solidFill>
                  <a:srgbClr val="77BE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96" name="ïşḷïḍé">
                  <a:extLst>
                    <a:ext uri="{FF2B5EF4-FFF2-40B4-BE49-F238E27FC236}">
                      <a16:creationId xmlns:a16="http://schemas.microsoft.com/office/drawing/2014/main" id="{1F520C55-7976-4912-9E84-1DB4858E10D6}"/>
                    </a:ext>
                  </a:extLst>
                </p:cNvPr>
                <p:cNvSpPr/>
                <p:nvPr/>
              </p:nvSpPr>
              <p:spPr bwMode="auto">
                <a:xfrm>
                  <a:off x="3341" y="1089"/>
                  <a:ext cx="1226" cy="810"/>
                </a:xfrm>
                <a:custGeom>
                  <a:avLst/>
                  <a:gdLst>
                    <a:gd name="T0" fmla="*/ 0 w 590"/>
                    <a:gd name="T1" fmla="*/ 328 h 390"/>
                    <a:gd name="T2" fmla="*/ 232 w 590"/>
                    <a:gd name="T3" fmla="*/ 8 h 390"/>
                    <a:gd name="T4" fmla="*/ 348 w 590"/>
                    <a:gd name="T5" fmla="*/ 126 h 390"/>
                    <a:gd name="T6" fmla="*/ 398 w 590"/>
                    <a:gd name="T7" fmla="*/ 95 h 390"/>
                    <a:gd name="T8" fmla="*/ 590 w 590"/>
                    <a:gd name="T9" fmla="*/ 390 h 390"/>
                    <a:gd name="T10" fmla="*/ 0 w 590"/>
                    <a:gd name="T11" fmla="*/ 328 h 390"/>
                  </a:gdLst>
                  <a:ahLst/>
                  <a:cxnLst>
                    <a:cxn ang="0">
                      <a:pos x="T0" y="T1"/>
                    </a:cxn>
                    <a:cxn ang="0">
                      <a:pos x="T2" y="T3"/>
                    </a:cxn>
                    <a:cxn ang="0">
                      <a:pos x="T4" y="T5"/>
                    </a:cxn>
                    <a:cxn ang="0">
                      <a:pos x="T6" y="T7"/>
                    </a:cxn>
                    <a:cxn ang="0">
                      <a:pos x="T8" y="T9"/>
                    </a:cxn>
                    <a:cxn ang="0">
                      <a:pos x="T10" y="T11"/>
                    </a:cxn>
                  </a:cxnLst>
                  <a:rect l="0" t="0" r="r" b="b"/>
                  <a:pathLst>
                    <a:path w="590" h="390">
                      <a:moveTo>
                        <a:pt x="0" y="328"/>
                      </a:moveTo>
                      <a:cubicBezTo>
                        <a:pt x="0" y="328"/>
                        <a:pt x="199" y="15"/>
                        <a:pt x="232" y="8"/>
                      </a:cubicBezTo>
                      <a:cubicBezTo>
                        <a:pt x="265" y="0"/>
                        <a:pt x="330" y="136"/>
                        <a:pt x="348" y="126"/>
                      </a:cubicBezTo>
                      <a:cubicBezTo>
                        <a:pt x="365" y="116"/>
                        <a:pt x="375" y="80"/>
                        <a:pt x="398" y="95"/>
                      </a:cubicBezTo>
                      <a:cubicBezTo>
                        <a:pt x="421" y="111"/>
                        <a:pt x="590" y="390"/>
                        <a:pt x="590" y="390"/>
                      </a:cubicBezTo>
                      <a:lnTo>
                        <a:pt x="0" y="328"/>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97" name="ís1iḋé">
                  <a:extLst>
                    <a:ext uri="{FF2B5EF4-FFF2-40B4-BE49-F238E27FC236}">
                      <a16:creationId xmlns:a16="http://schemas.microsoft.com/office/drawing/2014/main" id="{D1C610D5-4ED0-4010-A41E-C73C4B8AE6C7}"/>
                    </a:ext>
                  </a:extLst>
                </p:cNvPr>
                <p:cNvSpPr/>
                <p:nvPr/>
              </p:nvSpPr>
              <p:spPr bwMode="auto">
                <a:xfrm>
                  <a:off x="1374" y="3376"/>
                  <a:ext cx="4936" cy="772"/>
                </a:xfrm>
                <a:custGeom>
                  <a:avLst/>
                  <a:gdLst>
                    <a:gd name="T0" fmla="*/ 2226 w 2376"/>
                    <a:gd name="T1" fmla="*/ 0 h 372"/>
                    <a:gd name="T2" fmla="*/ 1188 w 2376"/>
                    <a:gd name="T3" fmla="*/ 0 h 372"/>
                    <a:gd name="T4" fmla="*/ 150 w 2376"/>
                    <a:gd name="T5" fmla="*/ 0 h 372"/>
                    <a:gd name="T6" fmla="*/ 0 w 2376"/>
                    <a:gd name="T7" fmla="*/ 183 h 372"/>
                    <a:gd name="T8" fmla="*/ 1039 w 2376"/>
                    <a:gd name="T9" fmla="*/ 319 h 372"/>
                    <a:gd name="T10" fmla="*/ 1071 w 2376"/>
                    <a:gd name="T11" fmla="*/ 372 h 372"/>
                    <a:gd name="T12" fmla="*/ 1188 w 2376"/>
                    <a:gd name="T13" fmla="*/ 372 h 372"/>
                    <a:gd name="T14" fmla="*/ 1305 w 2376"/>
                    <a:gd name="T15" fmla="*/ 372 h 372"/>
                    <a:gd name="T16" fmla="*/ 1337 w 2376"/>
                    <a:gd name="T17" fmla="*/ 319 h 372"/>
                    <a:gd name="T18" fmla="*/ 2376 w 2376"/>
                    <a:gd name="T19" fmla="*/ 183 h 372"/>
                    <a:gd name="T20" fmla="*/ 2226 w 2376"/>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6" h="372">
                      <a:moveTo>
                        <a:pt x="2226" y="0"/>
                      </a:moveTo>
                      <a:cubicBezTo>
                        <a:pt x="1188" y="0"/>
                        <a:pt x="1188" y="0"/>
                        <a:pt x="1188" y="0"/>
                      </a:cubicBezTo>
                      <a:cubicBezTo>
                        <a:pt x="150" y="0"/>
                        <a:pt x="150" y="0"/>
                        <a:pt x="150" y="0"/>
                      </a:cubicBezTo>
                      <a:cubicBezTo>
                        <a:pt x="0" y="183"/>
                        <a:pt x="0" y="183"/>
                        <a:pt x="0" y="183"/>
                      </a:cubicBezTo>
                      <a:cubicBezTo>
                        <a:pt x="930" y="47"/>
                        <a:pt x="1039" y="319"/>
                        <a:pt x="1039" y="319"/>
                      </a:cubicBezTo>
                      <a:cubicBezTo>
                        <a:pt x="1071" y="372"/>
                        <a:pt x="1071" y="372"/>
                        <a:pt x="1071" y="372"/>
                      </a:cubicBezTo>
                      <a:cubicBezTo>
                        <a:pt x="1188" y="372"/>
                        <a:pt x="1188" y="372"/>
                        <a:pt x="1188" y="372"/>
                      </a:cubicBezTo>
                      <a:cubicBezTo>
                        <a:pt x="1305" y="372"/>
                        <a:pt x="1305" y="372"/>
                        <a:pt x="1305" y="372"/>
                      </a:cubicBezTo>
                      <a:cubicBezTo>
                        <a:pt x="1337" y="319"/>
                        <a:pt x="1337" y="319"/>
                        <a:pt x="1337" y="319"/>
                      </a:cubicBezTo>
                      <a:cubicBezTo>
                        <a:pt x="1337" y="319"/>
                        <a:pt x="1446" y="47"/>
                        <a:pt x="2376" y="183"/>
                      </a:cubicBezTo>
                      <a:lnTo>
                        <a:pt x="2226" y="0"/>
                      </a:lnTo>
                      <a:close/>
                    </a:path>
                  </a:pathLst>
                </a:custGeom>
                <a:solidFill>
                  <a:srgbClr val="B215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98" name="íśľïḋé">
                  <a:extLst>
                    <a:ext uri="{FF2B5EF4-FFF2-40B4-BE49-F238E27FC236}">
                      <a16:creationId xmlns:a16="http://schemas.microsoft.com/office/drawing/2014/main" id="{8D17874D-1E33-48C5-8B64-883362D946E4}"/>
                    </a:ext>
                  </a:extLst>
                </p:cNvPr>
                <p:cNvSpPr/>
                <p:nvPr/>
              </p:nvSpPr>
              <p:spPr bwMode="auto">
                <a:xfrm>
                  <a:off x="1889" y="2455"/>
                  <a:ext cx="1953" cy="1097"/>
                </a:xfrm>
                <a:custGeom>
                  <a:avLst/>
                  <a:gdLst>
                    <a:gd name="T0" fmla="*/ 0 w 940"/>
                    <a:gd name="T1" fmla="*/ 162 h 529"/>
                    <a:gd name="T2" fmla="*/ 373 w 940"/>
                    <a:gd name="T3" fmla="*/ 0 h 529"/>
                    <a:gd name="T4" fmla="*/ 940 w 940"/>
                    <a:gd name="T5" fmla="*/ 286 h 529"/>
                    <a:gd name="T6" fmla="*/ 940 w 940"/>
                    <a:gd name="T7" fmla="*/ 529 h 529"/>
                    <a:gd name="T8" fmla="*/ 0 w 940"/>
                    <a:gd name="T9" fmla="*/ 162 h 529"/>
                  </a:gdLst>
                  <a:ahLst/>
                  <a:cxnLst>
                    <a:cxn ang="0">
                      <a:pos x="T0" y="T1"/>
                    </a:cxn>
                    <a:cxn ang="0">
                      <a:pos x="T2" y="T3"/>
                    </a:cxn>
                    <a:cxn ang="0">
                      <a:pos x="T4" y="T5"/>
                    </a:cxn>
                    <a:cxn ang="0">
                      <a:pos x="T6" y="T7"/>
                    </a:cxn>
                    <a:cxn ang="0">
                      <a:pos x="T8" y="T9"/>
                    </a:cxn>
                  </a:cxnLst>
                  <a:rect l="0" t="0" r="r" b="b"/>
                  <a:pathLst>
                    <a:path w="940" h="529">
                      <a:moveTo>
                        <a:pt x="0" y="162"/>
                      </a:moveTo>
                      <a:cubicBezTo>
                        <a:pt x="373" y="0"/>
                        <a:pt x="373" y="0"/>
                        <a:pt x="373" y="0"/>
                      </a:cubicBezTo>
                      <a:cubicBezTo>
                        <a:pt x="373" y="0"/>
                        <a:pt x="862" y="34"/>
                        <a:pt x="940" y="286"/>
                      </a:cubicBezTo>
                      <a:cubicBezTo>
                        <a:pt x="940" y="529"/>
                        <a:pt x="940" y="529"/>
                        <a:pt x="940" y="529"/>
                      </a:cubicBezTo>
                      <a:cubicBezTo>
                        <a:pt x="940" y="529"/>
                        <a:pt x="663" y="167"/>
                        <a:pt x="0" y="162"/>
                      </a:cubicBezTo>
                      <a:close/>
                    </a:path>
                  </a:pathLst>
                </a:custGeom>
                <a:solidFill>
                  <a:srgbClr val="79AC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799" name="ïsľîḑé">
                  <a:extLst>
                    <a:ext uri="{FF2B5EF4-FFF2-40B4-BE49-F238E27FC236}">
                      <a16:creationId xmlns:a16="http://schemas.microsoft.com/office/drawing/2014/main" id="{EB103A22-ADEF-4F66-A3DA-148880566EDA}"/>
                    </a:ext>
                  </a:extLst>
                </p:cNvPr>
                <p:cNvSpPr/>
                <p:nvPr/>
              </p:nvSpPr>
              <p:spPr bwMode="auto">
                <a:xfrm>
                  <a:off x="2610" y="2836"/>
                  <a:ext cx="1095" cy="401"/>
                </a:xfrm>
                <a:custGeom>
                  <a:avLst/>
                  <a:gdLst>
                    <a:gd name="T0" fmla="*/ 397 w 527"/>
                    <a:gd name="T1" fmla="*/ 0 h 193"/>
                    <a:gd name="T2" fmla="*/ 352 w 527"/>
                    <a:gd name="T3" fmla="*/ 33 h 193"/>
                    <a:gd name="T4" fmla="*/ 0 w 527"/>
                    <a:gd name="T5" fmla="*/ 0 h 193"/>
                    <a:gd name="T6" fmla="*/ 442 w 527"/>
                    <a:gd name="T7" fmla="*/ 193 h 193"/>
                    <a:gd name="T8" fmla="*/ 527 w 527"/>
                    <a:gd name="T9" fmla="*/ 100 h 193"/>
                    <a:gd name="T10" fmla="*/ 397 w 527"/>
                    <a:gd name="T11" fmla="*/ 0 h 193"/>
                  </a:gdLst>
                  <a:ahLst/>
                  <a:cxnLst>
                    <a:cxn ang="0">
                      <a:pos x="T0" y="T1"/>
                    </a:cxn>
                    <a:cxn ang="0">
                      <a:pos x="T2" y="T3"/>
                    </a:cxn>
                    <a:cxn ang="0">
                      <a:pos x="T4" y="T5"/>
                    </a:cxn>
                    <a:cxn ang="0">
                      <a:pos x="T6" y="T7"/>
                    </a:cxn>
                    <a:cxn ang="0">
                      <a:pos x="T8" y="T9"/>
                    </a:cxn>
                    <a:cxn ang="0">
                      <a:pos x="T10" y="T11"/>
                    </a:cxn>
                  </a:cxnLst>
                  <a:rect l="0" t="0" r="r" b="b"/>
                  <a:pathLst>
                    <a:path w="527" h="193">
                      <a:moveTo>
                        <a:pt x="397" y="0"/>
                      </a:moveTo>
                      <a:cubicBezTo>
                        <a:pt x="397" y="0"/>
                        <a:pt x="370" y="31"/>
                        <a:pt x="352" y="33"/>
                      </a:cubicBezTo>
                      <a:cubicBezTo>
                        <a:pt x="334" y="35"/>
                        <a:pt x="67" y="11"/>
                        <a:pt x="0" y="0"/>
                      </a:cubicBezTo>
                      <a:cubicBezTo>
                        <a:pt x="442" y="193"/>
                        <a:pt x="442" y="193"/>
                        <a:pt x="442" y="193"/>
                      </a:cubicBezTo>
                      <a:cubicBezTo>
                        <a:pt x="442" y="193"/>
                        <a:pt x="485" y="166"/>
                        <a:pt x="527" y="100"/>
                      </a:cubicBezTo>
                      <a:cubicBezTo>
                        <a:pt x="527" y="100"/>
                        <a:pt x="474" y="12"/>
                        <a:pt x="397" y="0"/>
                      </a:cubicBezTo>
                      <a:close/>
                    </a:path>
                  </a:pathLst>
                </a:custGeom>
                <a:solidFill>
                  <a:srgbClr val="B4D2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00" name="îṧľîďê">
                  <a:extLst>
                    <a:ext uri="{FF2B5EF4-FFF2-40B4-BE49-F238E27FC236}">
                      <a16:creationId xmlns:a16="http://schemas.microsoft.com/office/drawing/2014/main" id="{4F2F0B6A-DDAB-4322-BC0A-CCDEDB3A6CCB}"/>
                    </a:ext>
                  </a:extLst>
                </p:cNvPr>
                <p:cNvSpPr/>
                <p:nvPr/>
              </p:nvSpPr>
              <p:spPr bwMode="auto">
                <a:xfrm>
                  <a:off x="2851" y="2876"/>
                  <a:ext cx="802" cy="313"/>
                </a:xfrm>
                <a:custGeom>
                  <a:avLst/>
                  <a:gdLst>
                    <a:gd name="T0" fmla="*/ 309 w 386"/>
                    <a:gd name="T1" fmla="*/ 0 h 151"/>
                    <a:gd name="T2" fmla="*/ 252 w 386"/>
                    <a:gd name="T3" fmla="*/ 41 h 151"/>
                    <a:gd name="T4" fmla="*/ 0 w 386"/>
                    <a:gd name="T5" fmla="*/ 9 h 151"/>
                    <a:gd name="T6" fmla="*/ 296 w 386"/>
                    <a:gd name="T7" fmla="*/ 151 h 151"/>
                    <a:gd name="T8" fmla="*/ 386 w 386"/>
                    <a:gd name="T9" fmla="*/ 59 h 151"/>
                    <a:gd name="T10" fmla="*/ 309 w 386"/>
                    <a:gd name="T11" fmla="*/ 0 h 151"/>
                  </a:gdLst>
                  <a:ahLst/>
                  <a:cxnLst>
                    <a:cxn ang="0">
                      <a:pos x="T0" y="T1"/>
                    </a:cxn>
                    <a:cxn ang="0">
                      <a:pos x="T2" y="T3"/>
                    </a:cxn>
                    <a:cxn ang="0">
                      <a:pos x="T4" y="T5"/>
                    </a:cxn>
                    <a:cxn ang="0">
                      <a:pos x="T6" y="T7"/>
                    </a:cxn>
                    <a:cxn ang="0">
                      <a:pos x="T8" y="T9"/>
                    </a:cxn>
                    <a:cxn ang="0">
                      <a:pos x="T10" y="T11"/>
                    </a:cxn>
                  </a:cxnLst>
                  <a:rect l="0" t="0" r="r" b="b"/>
                  <a:pathLst>
                    <a:path w="386" h="151">
                      <a:moveTo>
                        <a:pt x="309" y="0"/>
                      </a:moveTo>
                      <a:cubicBezTo>
                        <a:pt x="309" y="0"/>
                        <a:pt x="270" y="39"/>
                        <a:pt x="252" y="41"/>
                      </a:cubicBezTo>
                      <a:cubicBezTo>
                        <a:pt x="235" y="43"/>
                        <a:pt x="14" y="13"/>
                        <a:pt x="0" y="9"/>
                      </a:cubicBezTo>
                      <a:cubicBezTo>
                        <a:pt x="296" y="151"/>
                        <a:pt x="296" y="151"/>
                        <a:pt x="296" y="151"/>
                      </a:cubicBezTo>
                      <a:cubicBezTo>
                        <a:pt x="296" y="151"/>
                        <a:pt x="331" y="145"/>
                        <a:pt x="386" y="59"/>
                      </a:cubicBezTo>
                      <a:cubicBezTo>
                        <a:pt x="386" y="59"/>
                        <a:pt x="356" y="12"/>
                        <a:pt x="309" y="0"/>
                      </a:cubicBezTo>
                      <a:close/>
                    </a:path>
                  </a:pathLst>
                </a:custGeom>
                <a:solidFill>
                  <a:srgbClr val="FFE1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01" name="ísḷiḍê">
                  <a:extLst>
                    <a:ext uri="{FF2B5EF4-FFF2-40B4-BE49-F238E27FC236}">
                      <a16:creationId xmlns:a16="http://schemas.microsoft.com/office/drawing/2014/main" id="{DE5C5696-561F-4F5B-928C-7C3CD229D711}"/>
                    </a:ext>
                  </a:extLst>
                </p:cNvPr>
                <p:cNvSpPr/>
                <p:nvPr/>
              </p:nvSpPr>
              <p:spPr bwMode="auto">
                <a:xfrm>
                  <a:off x="1640" y="2855"/>
                  <a:ext cx="2202" cy="801"/>
                </a:xfrm>
                <a:custGeom>
                  <a:avLst/>
                  <a:gdLst>
                    <a:gd name="T0" fmla="*/ 0 w 1060"/>
                    <a:gd name="T1" fmla="*/ 116 h 386"/>
                    <a:gd name="T2" fmla="*/ 172 w 1060"/>
                    <a:gd name="T3" fmla="*/ 0 h 386"/>
                    <a:gd name="T4" fmla="*/ 1060 w 1060"/>
                    <a:gd name="T5" fmla="*/ 386 h 386"/>
                    <a:gd name="T6" fmla="*/ 0 w 1060"/>
                    <a:gd name="T7" fmla="*/ 116 h 386"/>
                  </a:gdLst>
                  <a:ahLst/>
                  <a:cxnLst>
                    <a:cxn ang="0">
                      <a:pos x="T0" y="T1"/>
                    </a:cxn>
                    <a:cxn ang="0">
                      <a:pos x="T2" y="T3"/>
                    </a:cxn>
                    <a:cxn ang="0">
                      <a:pos x="T4" y="T5"/>
                    </a:cxn>
                    <a:cxn ang="0">
                      <a:pos x="T6" y="T7"/>
                    </a:cxn>
                  </a:cxnLst>
                  <a:rect l="0" t="0" r="r" b="b"/>
                  <a:pathLst>
                    <a:path w="1060" h="386">
                      <a:moveTo>
                        <a:pt x="0" y="116"/>
                      </a:moveTo>
                      <a:cubicBezTo>
                        <a:pt x="172" y="0"/>
                        <a:pt x="172" y="0"/>
                        <a:pt x="172" y="0"/>
                      </a:cubicBezTo>
                      <a:cubicBezTo>
                        <a:pt x="172" y="0"/>
                        <a:pt x="851" y="0"/>
                        <a:pt x="1060" y="386"/>
                      </a:cubicBezTo>
                      <a:lnTo>
                        <a:pt x="0" y="11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02" name="iSḻíďè">
                  <a:extLst>
                    <a:ext uri="{FF2B5EF4-FFF2-40B4-BE49-F238E27FC236}">
                      <a16:creationId xmlns:a16="http://schemas.microsoft.com/office/drawing/2014/main" id="{01D73FD2-818C-425C-A470-729FE3F89A3E}"/>
                    </a:ext>
                  </a:extLst>
                </p:cNvPr>
                <p:cNvSpPr/>
                <p:nvPr/>
              </p:nvSpPr>
              <p:spPr bwMode="auto">
                <a:xfrm>
                  <a:off x="3003" y="2895"/>
                  <a:ext cx="623" cy="267"/>
                </a:xfrm>
                <a:custGeom>
                  <a:avLst/>
                  <a:gdLst>
                    <a:gd name="T0" fmla="*/ 250 w 300"/>
                    <a:gd name="T1" fmla="*/ 99 h 129"/>
                    <a:gd name="T2" fmla="*/ 300 w 300"/>
                    <a:gd name="T3" fmla="*/ 39 h 129"/>
                    <a:gd name="T4" fmla="*/ 250 w 300"/>
                    <a:gd name="T5" fmla="*/ 0 h 129"/>
                    <a:gd name="T6" fmla="*/ 179 w 300"/>
                    <a:gd name="T7" fmla="*/ 50 h 129"/>
                    <a:gd name="T8" fmla="*/ 0 w 300"/>
                    <a:gd name="T9" fmla="*/ 25 h 129"/>
                    <a:gd name="T10" fmla="*/ 105 w 300"/>
                    <a:gd name="T11" fmla="*/ 93 h 129"/>
                    <a:gd name="T12" fmla="*/ 172 w 300"/>
                    <a:gd name="T13" fmla="*/ 129 h 129"/>
                    <a:gd name="T14" fmla="*/ 250 w 300"/>
                    <a:gd name="T15" fmla="*/ 9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129">
                      <a:moveTo>
                        <a:pt x="250" y="99"/>
                      </a:moveTo>
                      <a:cubicBezTo>
                        <a:pt x="270" y="77"/>
                        <a:pt x="300" y="39"/>
                        <a:pt x="300" y="39"/>
                      </a:cubicBezTo>
                      <a:cubicBezTo>
                        <a:pt x="250" y="0"/>
                        <a:pt x="250" y="0"/>
                        <a:pt x="250" y="0"/>
                      </a:cubicBezTo>
                      <a:cubicBezTo>
                        <a:pt x="250" y="0"/>
                        <a:pt x="208" y="44"/>
                        <a:pt x="179" y="50"/>
                      </a:cubicBezTo>
                      <a:cubicBezTo>
                        <a:pt x="151" y="56"/>
                        <a:pt x="0" y="25"/>
                        <a:pt x="0" y="25"/>
                      </a:cubicBezTo>
                      <a:cubicBezTo>
                        <a:pt x="105" y="93"/>
                        <a:pt x="105" y="93"/>
                        <a:pt x="105" y="93"/>
                      </a:cubicBezTo>
                      <a:cubicBezTo>
                        <a:pt x="129" y="105"/>
                        <a:pt x="151" y="117"/>
                        <a:pt x="172" y="129"/>
                      </a:cubicBezTo>
                      <a:cubicBezTo>
                        <a:pt x="191" y="126"/>
                        <a:pt x="235" y="117"/>
                        <a:pt x="250" y="99"/>
                      </a:cubicBezTo>
                      <a:close/>
                    </a:path>
                  </a:pathLst>
                </a:custGeom>
                <a:solidFill>
                  <a:srgbClr val="53C9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03" name="ï$líḋe">
                  <a:extLst>
                    <a:ext uri="{FF2B5EF4-FFF2-40B4-BE49-F238E27FC236}">
                      <a16:creationId xmlns:a16="http://schemas.microsoft.com/office/drawing/2014/main" id="{3C1D66DA-814E-49B5-AF2C-4628946996C9}"/>
                    </a:ext>
                  </a:extLst>
                </p:cNvPr>
                <p:cNvSpPr/>
                <p:nvPr/>
              </p:nvSpPr>
              <p:spPr bwMode="auto">
                <a:xfrm>
                  <a:off x="1488" y="2847"/>
                  <a:ext cx="2354" cy="1212"/>
                </a:xfrm>
                <a:custGeom>
                  <a:avLst/>
                  <a:gdLst>
                    <a:gd name="T0" fmla="*/ 1133 w 1133"/>
                    <a:gd name="T1" fmla="*/ 584 h 584"/>
                    <a:gd name="T2" fmla="*/ 1133 w 1133"/>
                    <a:gd name="T3" fmla="*/ 390 h 584"/>
                    <a:gd name="T4" fmla="*/ 73 w 1133"/>
                    <a:gd name="T5" fmla="*/ 120 h 584"/>
                    <a:gd name="T6" fmla="*/ 0 w 1133"/>
                    <a:gd name="T7" fmla="*/ 390 h 584"/>
                    <a:gd name="T8" fmla="*/ 1133 w 1133"/>
                    <a:gd name="T9" fmla="*/ 584 h 584"/>
                  </a:gdLst>
                  <a:ahLst/>
                  <a:cxnLst>
                    <a:cxn ang="0">
                      <a:pos x="T0" y="T1"/>
                    </a:cxn>
                    <a:cxn ang="0">
                      <a:pos x="T2" y="T3"/>
                    </a:cxn>
                    <a:cxn ang="0">
                      <a:pos x="T4" y="T5"/>
                    </a:cxn>
                    <a:cxn ang="0">
                      <a:pos x="T6" y="T7"/>
                    </a:cxn>
                    <a:cxn ang="0">
                      <a:pos x="T8" y="T9"/>
                    </a:cxn>
                  </a:cxnLst>
                  <a:rect l="0" t="0" r="r" b="b"/>
                  <a:pathLst>
                    <a:path w="1133" h="584">
                      <a:moveTo>
                        <a:pt x="1133" y="584"/>
                      </a:moveTo>
                      <a:cubicBezTo>
                        <a:pt x="1133" y="390"/>
                        <a:pt x="1133" y="390"/>
                        <a:pt x="1133" y="390"/>
                      </a:cubicBezTo>
                      <a:cubicBezTo>
                        <a:pt x="1133" y="390"/>
                        <a:pt x="861" y="0"/>
                        <a:pt x="73" y="120"/>
                      </a:cubicBezTo>
                      <a:cubicBezTo>
                        <a:pt x="0" y="390"/>
                        <a:pt x="0" y="390"/>
                        <a:pt x="0" y="390"/>
                      </a:cubicBezTo>
                      <a:cubicBezTo>
                        <a:pt x="0" y="390"/>
                        <a:pt x="673" y="228"/>
                        <a:pt x="1133" y="584"/>
                      </a:cubicBez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04" name="îşḷiďé">
                  <a:extLst>
                    <a:ext uri="{FF2B5EF4-FFF2-40B4-BE49-F238E27FC236}">
                      <a16:creationId xmlns:a16="http://schemas.microsoft.com/office/drawing/2014/main" id="{D9D0D811-13CB-42BD-8587-77B4B68186B3}"/>
                    </a:ext>
                  </a:extLst>
                </p:cNvPr>
                <p:cNvSpPr/>
                <p:nvPr/>
              </p:nvSpPr>
              <p:spPr bwMode="auto">
                <a:xfrm>
                  <a:off x="1812" y="2658"/>
                  <a:ext cx="2030" cy="998"/>
                </a:xfrm>
                <a:custGeom>
                  <a:avLst/>
                  <a:gdLst>
                    <a:gd name="T0" fmla="*/ 977 w 977"/>
                    <a:gd name="T1" fmla="*/ 481 h 481"/>
                    <a:gd name="T2" fmla="*/ 0 w 977"/>
                    <a:gd name="T3" fmla="*/ 142 h 481"/>
                    <a:gd name="T4" fmla="*/ 37 w 977"/>
                    <a:gd name="T5" fmla="*/ 64 h 481"/>
                    <a:gd name="T6" fmla="*/ 977 w 977"/>
                    <a:gd name="T7" fmla="*/ 431 h 481"/>
                    <a:gd name="T8" fmla="*/ 977 w 977"/>
                    <a:gd name="T9" fmla="*/ 481 h 481"/>
                  </a:gdLst>
                  <a:ahLst/>
                  <a:cxnLst>
                    <a:cxn ang="0">
                      <a:pos x="T0" y="T1"/>
                    </a:cxn>
                    <a:cxn ang="0">
                      <a:pos x="T2" y="T3"/>
                    </a:cxn>
                    <a:cxn ang="0">
                      <a:pos x="T4" y="T5"/>
                    </a:cxn>
                    <a:cxn ang="0">
                      <a:pos x="T6" y="T7"/>
                    </a:cxn>
                    <a:cxn ang="0">
                      <a:pos x="T8" y="T9"/>
                    </a:cxn>
                  </a:cxnLst>
                  <a:rect l="0" t="0" r="r" b="b"/>
                  <a:pathLst>
                    <a:path w="977" h="481">
                      <a:moveTo>
                        <a:pt x="977" y="481"/>
                      </a:moveTo>
                      <a:cubicBezTo>
                        <a:pt x="977" y="481"/>
                        <a:pt x="721" y="64"/>
                        <a:pt x="0" y="142"/>
                      </a:cubicBezTo>
                      <a:cubicBezTo>
                        <a:pt x="37" y="64"/>
                        <a:pt x="37" y="64"/>
                        <a:pt x="37" y="64"/>
                      </a:cubicBezTo>
                      <a:cubicBezTo>
                        <a:pt x="37" y="64"/>
                        <a:pt x="648" y="0"/>
                        <a:pt x="977" y="431"/>
                      </a:cubicBezTo>
                      <a:lnTo>
                        <a:pt x="977" y="481"/>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05" name="í$liḋé">
                  <a:extLst>
                    <a:ext uri="{FF2B5EF4-FFF2-40B4-BE49-F238E27FC236}">
                      <a16:creationId xmlns:a16="http://schemas.microsoft.com/office/drawing/2014/main" id="{164D4EF0-A593-46EE-8F22-C112425FC421}"/>
                    </a:ext>
                  </a:extLst>
                </p:cNvPr>
                <p:cNvSpPr/>
                <p:nvPr/>
              </p:nvSpPr>
              <p:spPr bwMode="auto">
                <a:xfrm>
                  <a:off x="3842" y="2455"/>
                  <a:ext cx="1953" cy="1097"/>
                </a:xfrm>
                <a:custGeom>
                  <a:avLst/>
                  <a:gdLst>
                    <a:gd name="T0" fmla="*/ 940 w 940"/>
                    <a:gd name="T1" fmla="*/ 162 h 529"/>
                    <a:gd name="T2" fmla="*/ 567 w 940"/>
                    <a:gd name="T3" fmla="*/ 0 h 529"/>
                    <a:gd name="T4" fmla="*/ 0 w 940"/>
                    <a:gd name="T5" fmla="*/ 286 h 529"/>
                    <a:gd name="T6" fmla="*/ 0 w 940"/>
                    <a:gd name="T7" fmla="*/ 529 h 529"/>
                    <a:gd name="T8" fmla="*/ 940 w 940"/>
                    <a:gd name="T9" fmla="*/ 162 h 529"/>
                  </a:gdLst>
                  <a:ahLst/>
                  <a:cxnLst>
                    <a:cxn ang="0">
                      <a:pos x="T0" y="T1"/>
                    </a:cxn>
                    <a:cxn ang="0">
                      <a:pos x="T2" y="T3"/>
                    </a:cxn>
                    <a:cxn ang="0">
                      <a:pos x="T4" y="T5"/>
                    </a:cxn>
                    <a:cxn ang="0">
                      <a:pos x="T6" y="T7"/>
                    </a:cxn>
                    <a:cxn ang="0">
                      <a:pos x="T8" y="T9"/>
                    </a:cxn>
                  </a:cxnLst>
                  <a:rect l="0" t="0" r="r" b="b"/>
                  <a:pathLst>
                    <a:path w="940" h="529">
                      <a:moveTo>
                        <a:pt x="940" y="162"/>
                      </a:moveTo>
                      <a:cubicBezTo>
                        <a:pt x="567" y="0"/>
                        <a:pt x="567" y="0"/>
                        <a:pt x="567" y="0"/>
                      </a:cubicBezTo>
                      <a:cubicBezTo>
                        <a:pt x="567" y="0"/>
                        <a:pt x="78" y="34"/>
                        <a:pt x="0" y="286"/>
                      </a:cubicBezTo>
                      <a:cubicBezTo>
                        <a:pt x="0" y="529"/>
                        <a:pt x="0" y="529"/>
                        <a:pt x="0" y="529"/>
                      </a:cubicBezTo>
                      <a:cubicBezTo>
                        <a:pt x="0" y="529"/>
                        <a:pt x="277" y="167"/>
                        <a:pt x="940" y="162"/>
                      </a:cubicBezTo>
                      <a:close/>
                    </a:path>
                  </a:pathLst>
                </a:custGeom>
                <a:solidFill>
                  <a:srgbClr val="A0CC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06" name="iṧliḓe">
                  <a:extLst>
                    <a:ext uri="{FF2B5EF4-FFF2-40B4-BE49-F238E27FC236}">
                      <a16:creationId xmlns:a16="http://schemas.microsoft.com/office/drawing/2014/main" id="{604BB0ED-3EA2-486D-A2F7-4B6A392CC060}"/>
                    </a:ext>
                  </a:extLst>
                </p:cNvPr>
                <p:cNvSpPr/>
                <p:nvPr/>
              </p:nvSpPr>
              <p:spPr bwMode="auto">
                <a:xfrm>
                  <a:off x="3842" y="2855"/>
                  <a:ext cx="2202" cy="801"/>
                </a:xfrm>
                <a:custGeom>
                  <a:avLst/>
                  <a:gdLst>
                    <a:gd name="T0" fmla="*/ 1060 w 1060"/>
                    <a:gd name="T1" fmla="*/ 116 h 386"/>
                    <a:gd name="T2" fmla="*/ 888 w 1060"/>
                    <a:gd name="T3" fmla="*/ 0 h 386"/>
                    <a:gd name="T4" fmla="*/ 0 w 1060"/>
                    <a:gd name="T5" fmla="*/ 386 h 386"/>
                    <a:gd name="T6" fmla="*/ 1060 w 1060"/>
                    <a:gd name="T7" fmla="*/ 116 h 386"/>
                  </a:gdLst>
                  <a:ahLst/>
                  <a:cxnLst>
                    <a:cxn ang="0">
                      <a:pos x="T0" y="T1"/>
                    </a:cxn>
                    <a:cxn ang="0">
                      <a:pos x="T2" y="T3"/>
                    </a:cxn>
                    <a:cxn ang="0">
                      <a:pos x="T4" y="T5"/>
                    </a:cxn>
                    <a:cxn ang="0">
                      <a:pos x="T6" y="T7"/>
                    </a:cxn>
                  </a:cxnLst>
                  <a:rect l="0" t="0" r="r" b="b"/>
                  <a:pathLst>
                    <a:path w="1060" h="386">
                      <a:moveTo>
                        <a:pt x="1060" y="116"/>
                      </a:moveTo>
                      <a:cubicBezTo>
                        <a:pt x="888" y="0"/>
                        <a:pt x="888" y="0"/>
                        <a:pt x="888" y="0"/>
                      </a:cubicBezTo>
                      <a:cubicBezTo>
                        <a:pt x="888" y="0"/>
                        <a:pt x="209" y="0"/>
                        <a:pt x="0" y="386"/>
                      </a:cubicBezTo>
                      <a:lnTo>
                        <a:pt x="1060" y="11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07" name="ïṡḻîḓe">
                  <a:extLst>
                    <a:ext uri="{FF2B5EF4-FFF2-40B4-BE49-F238E27FC236}">
                      <a16:creationId xmlns:a16="http://schemas.microsoft.com/office/drawing/2014/main" id="{BD9A37BD-79FE-4E05-BF45-4B51626BA192}"/>
                    </a:ext>
                  </a:extLst>
                </p:cNvPr>
                <p:cNvSpPr/>
                <p:nvPr/>
              </p:nvSpPr>
              <p:spPr bwMode="auto">
                <a:xfrm>
                  <a:off x="3842" y="2847"/>
                  <a:ext cx="2354" cy="1212"/>
                </a:xfrm>
                <a:custGeom>
                  <a:avLst/>
                  <a:gdLst>
                    <a:gd name="T0" fmla="*/ 0 w 1133"/>
                    <a:gd name="T1" fmla="*/ 584 h 584"/>
                    <a:gd name="T2" fmla="*/ 0 w 1133"/>
                    <a:gd name="T3" fmla="*/ 390 h 584"/>
                    <a:gd name="T4" fmla="*/ 1060 w 1133"/>
                    <a:gd name="T5" fmla="*/ 120 h 584"/>
                    <a:gd name="T6" fmla="*/ 1133 w 1133"/>
                    <a:gd name="T7" fmla="*/ 390 h 584"/>
                    <a:gd name="T8" fmla="*/ 0 w 1133"/>
                    <a:gd name="T9" fmla="*/ 584 h 584"/>
                  </a:gdLst>
                  <a:ahLst/>
                  <a:cxnLst>
                    <a:cxn ang="0">
                      <a:pos x="T0" y="T1"/>
                    </a:cxn>
                    <a:cxn ang="0">
                      <a:pos x="T2" y="T3"/>
                    </a:cxn>
                    <a:cxn ang="0">
                      <a:pos x="T4" y="T5"/>
                    </a:cxn>
                    <a:cxn ang="0">
                      <a:pos x="T6" y="T7"/>
                    </a:cxn>
                    <a:cxn ang="0">
                      <a:pos x="T8" y="T9"/>
                    </a:cxn>
                  </a:cxnLst>
                  <a:rect l="0" t="0" r="r" b="b"/>
                  <a:pathLst>
                    <a:path w="1133" h="584">
                      <a:moveTo>
                        <a:pt x="0" y="584"/>
                      </a:moveTo>
                      <a:cubicBezTo>
                        <a:pt x="0" y="390"/>
                        <a:pt x="0" y="390"/>
                        <a:pt x="0" y="390"/>
                      </a:cubicBezTo>
                      <a:cubicBezTo>
                        <a:pt x="0" y="390"/>
                        <a:pt x="272" y="0"/>
                        <a:pt x="1060" y="120"/>
                      </a:cubicBezTo>
                      <a:cubicBezTo>
                        <a:pt x="1133" y="390"/>
                        <a:pt x="1133" y="390"/>
                        <a:pt x="1133" y="390"/>
                      </a:cubicBezTo>
                      <a:cubicBezTo>
                        <a:pt x="1133" y="390"/>
                        <a:pt x="460" y="228"/>
                        <a:pt x="0" y="584"/>
                      </a:cubicBez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08" name="îṡliďè">
                  <a:extLst>
                    <a:ext uri="{FF2B5EF4-FFF2-40B4-BE49-F238E27FC236}">
                      <a16:creationId xmlns:a16="http://schemas.microsoft.com/office/drawing/2014/main" id="{CB12BF9B-7078-42D2-BFF2-5FC650C19F40}"/>
                    </a:ext>
                  </a:extLst>
                </p:cNvPr>
                <p:cNvSpPr/>
                <p:nvPr/>
              </p:nvSpPr>
              <p:spPr bwMode="auto">
                <a:xfrm>
                  <a:off x="3842" y="2658"/>
                  <a:ext cx="2030" cy="998"/>
                </a:xfrm>
                <a:custGeom>
                  <a:avLst/>
                  <a:gdLst>
                    <a:gd name="T0" fmla="*/ 0 w 977"/>
                    <a:gd name="T1" fmla="*/ 481 h 481"/>
                    <a:gd name="T2" fmla="*/ 977 w 977"/>
                    <a:gd name="T3" fmla="*/ 142 h 481"/>
                    <a:gd name="T4" fmla="*/ 940 w 977"/>
                    <a:gd name="T5" fmla="*/ 64 h 481"/>
                    <a:gd name="T6" fmla="*/ 0 w 977"/>
                    <a:gd name="T7" fmla="*/ 431 h 481"/>
                    <a:gd name="T8" fmla="*/ 0 w 977"/>
                    <a:gd name="T9" fmla="*/ 481 h 481"/>
                  </a:gdLst>
                  <a:ahLst/>
                  <a:cxnLst>
                    <a:cxn ang="0">
                      <a:pos x="T0" y="T1"/>
                    </a:cxn>
                    <a:cxn ang="0">
                      <a:pos x="T2" y="T3"/>
                    </a:cxn>
                    <a:cxn ang="0">
                      <a:pos x="T4" y="T5"/>
                    </a:cxn>
                    <a:cxn ang="0">
                      <a:pos x="T6" y="T7"/>
                    </a:cxn>
                    <a:cxn ang="0">
                      <a:pos x="T8" y="T9"/>
                    </a:cxn>
                  </a:cxnLst>
                  <a:rect l="0" t="0" r="r" b="b"/>
                  <a:pathLst>
                    <a:path w="977" h="481">
                      <a:moveTo>
                        <a:pt x="0" y="481"/>
                      </a:moveTo>
                      <a:cubicBezTo>
                        <a:pt x="0" y="481"/>
                        <a:pt x="256" y="64"/>
                        <a:pt x="977" y="142"/>
                      </a:cubicBezTo>
                      <a:cubicBezTo>
                        <a:pt x="940" y="64"/>
                        <a:pt x="940" y="64"/>
                        <a:pt x="940" y="64"/>
                      </a:cubicBezTo>
                      <a:cubicBezTo>
                        <a:pt x="940" y="64"/>
                        <a:pt x="329" y="0"/>
                        <a:pt x="0" y="431"/>
                      </a:cubicBezTo>
                      <a:lnTo>
                        <a:pt x="0" y="481"/>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09" name="íśľíďê">
                  <a:extLst>
                    <a:ext uri="{FF2B5EF4-FFF2-40B4-BE49-F238E27FC236}">
                      <a16:creationId xmlns:a16="http://schemas.microsoft.com/office/drawing/2014/main" id="{ACF84BF0-F5E3-4416-8FA8-9AB465004572}"/>
                    </a:ext>
                  </a:extLst>
                </p:cNvPr>
                <p:cNvSpPr/>
                <p:nvPr/>
              </p:nvSpPr>
              <p:spPr bwMode="auto">
                <a:xfrm>
                  <a:off x="3543" y="3656"/>
                  <a:ext cx="598" cy="492"/>
                </a:xfrm>
                <a:custGeom>
                  <a:avLst/>
                  <a:gdLst>
                    <a:gd name="T0" fmla="*/ 276 w 288"/>
                    <a:gd name="T1" fmla="*/ 178 h 237"/>
                    <a:gd name="T2" fmla="*/ 144 w 288"/>
                    <a:gd name="T3" fmla="*/ 0 h 237"/>
                    <a:gd name="T4" fmla="*/ 12 w 288"/>
                    <a:gd name="T5" fmla="*/ 178 h 237"/>
                    <a:gd name="T6" fmla="*/ 27 w 288"/>
                    <a:gd name="T7" fmla="*/ 235 h 237"/>
                    <a:gd name="T8" fmla="*/ 144 w 288"/>
                    <a:gd name="T9" fmla="*/ 237 h 237"/>
                    <a:gd name="T10" fmla="*/ 261 w 288"/>
                    <a:gd name="T11" fmla="*/ 235 h 237"/>
                    <a:gd name="T12" fmla="*/ 276 w 288"/>
                    <a:gd name="T13" fmla="*/ 178 h 237"/>
                  </a:gdLst>
                  <a:ahLst/>
                  <a:cxnLst>
                    <a:cxn ang="0">
                      <a:pos x="T0" y="T1"/>
                    </a:cxn>
                    <a:cxn ang="0">
                      <a:pos x="T2" y="T3"/>
                    </a:cxn>
                    <a:cxn ang="0">
                      <a:pos x="T4" y="T5"/>
                    </a:cxn>
                    <a:cxn ang="0">
                      <a:pos x="T6" y="T7"/>
                    </a:cxn>
                    <a:cxn ang="0">
                      <a:pos x="T8" y="T9"/>
                    </a:cxn>
                    <a:cxn ang="0">
                      <a:pos x="T10" y="T11"/>
                    </a:cxn>
                    <a:cxn ang="0">
                      <a:pos x="T12" y="T13"/>
                    </a:cxn>
                  </a:cxnLst>
                  <a:rect l="0" t="0" r="r" b="b"/>
                  <a:pathLst>
                    <a:path w="288" h="237">
                      <a:moveTo>
                        <a:pt x="276" y="178"/>
                      </a:moveTo>
                      <a:cubicBezTo>
                        <a:pt x="265" y="126"/>
                        <a:pt x="242" y="0"/>
                        <a:pt x="144" y="0"/>
                      </a:cubicBezTo>
                      <a:cubicBezTo>
                        <a:pt x="46" y="0"/>
                        <a:pt x="23" y="126"/>
                        <a:pt x="12" y="178"/>
                      </a:cubicBezTo>
                      <a:cubicBezTo>
                        <a:pt x="0" y="231"/>
                        <a:pt x="27" y="235"/>
                        <a:pt x="27" y="235"/>
                      </a:cubicBezTo>
                      <a:cubicBezTo>
                        <a:pt x="144" y="237"/>
                        <a:pt x="144" y="237"/>
                        <a:pt x="144" y="237"/>
                      </a:cubicBezTo>
                      <a:cubicBezTo>
                        <a:pt x="261" y="235"/>
                        <a:pt x="261" y="235"/>
                        <a:pt x="261" y="235"/>
                      </a:cubicBezTo>
                      <a:cubicBezTo>
                        <a:pt x="261" y="235"/>
                        <a:pt x="288" y="231"/>
                        <a:pt x="276" y="178"/>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10" name="iś1iḓe">
                  <a:extLst>
                    <a:ext uri="{FF2B5EF4-FFF2-40B4-BE49-F238E27FC236}">
                      <a16:creationId xmlns:a16="http://schemas.microsoft.com/office/drawing/2014/main" id="{F97D496D-BA52-4C7E-AF1D-5EBAB3301255}"/>
                    </a:ext>
                  </a:extLst>
                </p:cNvPr>
                <p:cNvSpPr/>
                <p:nvPr/>
              </p:nvSpPr>
              <p:spPr bwMode="auto">
                <a:xfrm>
                  <a:off x="3545" y="3635"/>
                  <a:ext cx="594" cy="413"/>
                </a:xfrm>
                <a:custGeom>
                  <a:avLst/>
                  <a:gdLst>
                    <a:gd name="T0" fmla="*/ 11 w 286"/>
                    <a:gd name="T1" fmla="*/ 199 h 199"/>
                    <a:gd name="T2" fmla="*/ 9 w 286"/>
                    <a:gd name="T3" fmla="*/ 199 h 199"/>
                    <a:gd name="T4" fmla="*/ 0 w 286"/>
                    <a:gd name="T5" fmla="*/ 187 h 199"/>
                    <a:gd name="T6" fmla="*/ 143 w 286"/>
                    <a:gd name="T7" fmla="*/ 0 h 199"/>
                    <a:gd name="T8" fmla="*/ 286 w 286"/>
                    <a:gd name="T9" fmla="*/ 187 h 199"/>
                    <a:gd name="T10" fmla="*/ 277 w 286"/>
                    <a:gd name="T11" fmla="*/ 199 h 199"/>
                    <a:gd name="T12" fmla="*/ 265 w 286"/>
                    <a:gd name="T13" fmla="*/ 190 h 199"/>
                    <a:gd name="T14" fmla="*/ 143 w 286"/>
                    <a:gd name="T15" fmla="*/ 21 h 199"/>
                    <a:gd name="T16" fmla="*/ 21 w 286"/>
                    <a:gd name="T17" fmla="*/ 190 h 199"/>
                    <a:gd name="T18" fmla="*/ 11 w 286"/>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199">
                      <a:moveTo>
                        <a:pt x="11" y="199"/>
                      </a:moveTo>
                      <a:cubicBezTo>
                        <a:pt x="10" y="199"/>
                        <a:pt x="10" y="199"/>
                        <a:pt x="9" y="199"/>
                      </a:cubicBezTo>
                      <a:cubicBezTo>
                        <a:pt x="4" y="198"/>
                        <a:pt x="0" y="193"/>
                        <a:pt x="0" y="187"/>
                      </a:cubicBezTo>
                      <a:cubicBezTo>
                        <a:pt x="1" y="179"/>
                        <a:pt x="24" y="0"/>
                        <a:pt x="143" y="0"/>
                      </a:cubicBezTo>
                      <a:cubicBezTo>
                        <a:pt x="262" y="0"/>
                        <a:pt x="285" y="179"/>
                        <a:pt x="286" y="187"/>
                      </a:cubicBezTo>
                      <a:cubicBezTo>
                        <a:pt x="286" y="193"/>
                        <a:pt x="282" y="198"/>
                        <a:pt x="277" y="199"/>
                      </a:cubicBezTo>
                      <a:cubicBezTo>
                        <a:pt x="271" y="199"/>
                        <a:pt x="266" y="195"/>
                        <a:pt x="265" y="190"/>
                      </a:cubicBezTo>
                      <a:cubicBezTo>
                        <a:pt x="265" y="188"/>
                        <a:pt x="244" y="21"/>
                        <a:pt x="143" y="21"/>
                      </a:cubicBezTo>
                      <a:cubicBezTo>
                        <a:pt x="42" y="21"/>
                        <a:pt x="21" y="188"/>
                        <a:pt x="21" y="190"/>
                      </a:cubicBezTo>
                      <a:cubicBezTo>
                        <a:pt x="20" y="195"/>
                        <a:pt x="16" y="199"/>
                        <a:pt x="11" y="199"/>
                      </a:cubicBezTo>
                      <a:close/>
                    </a:path>
                  </a:pathLst>
                </a:custGeom>
                <a:solidFill>
                  <a:srgbClr val="F692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11" name="îsḷíḋe">
                  <a:extLst>
                    <a:ext uri="{FF2B5EF4-FFF2-40B4-BE49-F238E27FC236}">
                      <a16:creationId xmlns:a16="http://schemas.microsoft.com/office/drawing/2014/main" id="{0C54B188-045C-4C74-A0B0-C5269EAF4C8E}"/>
                    </a:ext>
                  </a:extLst>
                </p:cNvPr>
                <p:cNvSpPr/>
                <p:nvPr/>
              </p:nvSpPr>
              <p:spPr bwMode="auto">
                <a:xfrm>
                  <a:off x="1347" y="3548"/>
                  <a:ext cx="4990" cy="633"/>
                </a:xfrm>
                <a:custGeom>
                  <a:avLst/>
                  <a:gdLst>
                    <a:gd name="T0" fmla="*/ 1305 w 2402"/>
                    <a:gd name="T1" fmla="*/ 305 h 305"/>
                    <a:gd name="T2" fmla="*/ 1097 w 2402"/>
                    <a:gd name="T3" fmla="*/ 305 h 305"/>
                    <a:gd name="T4" fmla="*/ 1062 w 2402"/>
                    <a:gd name="T5" fmla="*/ 290 h 305"/>
                    <a:gd name="T6" fmla="*/ 1052 w 2402"/>
                    <a:gd name="T7" fmla="*/ 236 h 305"/>
                    <a:gd name="T8" fmla="*/ 824 w 2402"/>
                    <a:gd name="T9" fmla="*/ 115 h 305"/>
                    <a:gd name="T10" fmla="*/ 21 w 2402"/>
                    <a:gd name="T11" fmla="*/ 131 h 305"/>
                    <a:gd name="T12" fmla="*/ 2 w 2402"/>
                    <a:gd name="T13" fmla="*/ 119 h 305"/>
                    <a:gd name="T14" fmla="*/ 13 w 2402"/>
                    <a:gd name="T15" fmla="*/ 100 h 305"/>
                    <a:gd name="T16" fmla="*/ 836 w 2402"/>
                    <a:gd name="T17" fmla="*/ 86 h 305"/>
                    <a:gd name="T18" fmla="*/ 1080 w 2402"/>
                    <a:gd name="T19" fmla="*/ 220 h 305"/>
                    <a:gd name="T20" fmla="*/ 1086 w 2402"/>
                    <a:gd name="T21" fmla="*/ 226 h 305"/>
                    <a:gd name="T22" fmla="*/ 1084 w 2402"/>
                    <a:gd name="T23" fmla="*/ 234 h 305"/>
                    <a:gd name="T24" fmla="*/ 1087 w 2402"/>
                    <a:gd name="T25" fmla="*/ 270 h 305"/>
                    <a:gd name="T26" fmla="*/ 1097 w 2402"/>
                    <a:gd name="T27" fmla="*/ 274 h 305"/>
                    <a:gd name="T28" fmla="*/ 1305 w 2402"/>
                    <a:gd name="T29" fmla="*/ 274 h 305"/>
                    <a:gd name="T30" fmla="*/ 1315 w 2402"/>
                    <a:gd name="T31" fmla="*/ 270 h 305"/>
                    <a:gd name="T32" fmla="*/ 1318 w 2402"/>
                    <a:gd name="T33" fmla="*/ 234 h 305"/>
                    <a:gd name="T34" fmla="*/ 1316 w 2402"/>
                    <a:gd name="T35" fmla="*/ 226 h 305"/>
                    <a:gd name="T36" fmla="*/ 1322 w 2402"/>
                    <a:gd name="T37" fmla="*/ 220 h 305"/>
                    <a:gd name="T38" fmla="*/ 1566 w 2402"/>
                    <a:gd name="T39" fmla="*/ 86 h 305"/>
                    <a:gd name="T40" fmla="*/ 2389 w 2402"/>
                    <a:gd name="T41" fmla="*/ 100 h 305"/>
                    <a:gd name="T42" fmla="*/ 2400 w 2402"/>
                    <a:gd name="T43" fmla="*/ 119 h 305"/>
                    <a:gd name="T44" fmla="*/ 2381 w 2402"/>
                    <a:gd name="T45" fmla="*/ 131 h 305"/>
                    <a:gd name="T46" fmla="*/ 1578 w 2402"/>
                    <a:gd name="T47" fmla="*/ 115 h 305"/>
                    <a:gd name="T48" fmla="*/ 1350 w 2402"/>
                    <a:gd name="T49" fmla="*/ 236 h 305"/>
                    <a:gd name="T50" fmla="*/ 1340 w 2402"/>
                    <a:gd name="T51" fmla="*/ 290 h 305"/>
                    <a:gd name="T52" fmla="*/ 1305 w 2402"/>
                    <a:gd name="T53"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02" h="305">
                      <a:moveTo>
                        <a:pt x="1305" y="305"/>
                      </a:moveTo>
                      <a:cubicBezTo>
                        <a:pt x="1097" y="305"/>
                        <a:pt x="1097" y="305"/>
                        <a:pt x="1097" y="305"/>
                      </a:cubicBezTo>
                      <a:cubicBezTo>
                        <a:pt x="1078" y="305"/>
                        <a:pt x="1068" y="297"/>
                        <a:pt x="1062" y="290"/>
                      </a:cubicBezTo>
                      <a:cubicBezTo>
                        <a:pt x="1049" y="273"/>
                        <a:pt x="1050" y="249"/>
                        <a:pt x="1052" y="236"/>
                      </a:cubicBezTo>
                      <a:cubicBezTo>
                        <a:pt x="1033" y="218"/>
                        <a:pt x="961" y="158"/>
                        <a:pt x="824" y="115"/>
                      </a:cubicBezTo>
                      <a:cubicBezTo>
                        <a:pt x="674" y="68"/>
                        <a:pt x="413" y="33"/>
                        <a:pt x="21" y="131"/>
                      </a:cubicBezTo>
                      <a:cubicBezTo>
                        <a:pt x="12" y="133"/>
                        <a:pt x="4" y="128"/>
                        <a:pt x="2" y="119"/>
                      </a:cubicBezTo>
                      <a:cubicBezTo>
                        <a:pt x="0" y="111"/>
                        <a:pt x="5" y="102"/>
                        <a:pt x="13" y="100"/>
                      </a:cubicBezTo>
                      <a:cubicBezTo>
                        <a:pt x="414" y="0"/>
                        <a:pt x="682" y="37"/>
                        <a:pt x="836" y="86"/>
                      </a:cubicBezTo>
                      <a:cubicBezTo>
                        <a:pt x="1005" y="139"/>
                        <a:pt x="1077" y="216"/>
                        <a:pt x="1080" y="220"/>
                      </a:cubicBezTo>
                      <a:cubicBezTo>
                        <a:pt x="1086" y="226"/>
                        <a:pt x="1086" y="226"/>
                        <a:pt x="1086" y="226"/>
                      </a:cubicBezTo>
                      <a:cubicBezTo>
                        <a:pt x="1084" y="234"/>
                        <a:pt x="1084" y="234"/>
                        <a:pt x="1084" y="234"/>
                      </a:cubicBezTo>
                      <a:cubicBezTo>
                        <a:pt x="1082" y="242"/>
                        <a:pt x="1080" y="262"/>
                        <a:pt x="1087" y="270"/>
                      </a:cubicBezTo>
                      <a:cubicBezTo>
                        <a:pt x="1087" y="271"/>
                        <a:pt x="1089" y="274"/>
                        <a:pt x="1097" y="274"/>
                      </a:cubicBezTo>
                      <a:cubicBezTo>
                        <a:pt x="1305" y="274"/>
                        <a:pt x="1305" y="274"/>
                        <a:pt x="1305" y="274"/>
                      </a:cubicBezTo>
                      <a:cubicBezTo>
                        <a:pt x="1313" y="274"/>
                        <a:pt x="1315" y="271"/>
                        <a:pt x="1315" y="270"/>
                      </a:cubicBezTo>
                      <a:cubicBezTo>
                        <a:pt x="1322" y="262"/>
                        <a:pt x="1320" y="242"/>
                        <a:pt x="1318" y="234"/>
                      </a:cubicBezTo>
                      <a:cubicBezTo>
                        <a:pt x="1316" y="226"/>
                        <a:pt x="1316" y="226"/>
                        <a:pt x="1316" y="226"/>
                      </a:cubicBezTo>
                      <a:cubicBezTo>
                        <a:pt x="1322" y="220"/>
                        <a:pt x="1322" y="220"/>
                        <a:pt x="1322" y="220"/>
                      </a:cubicBezTo>
                      <a:cubicBezTo>
                        <a:pt x="1325" y="216"/>
                        <a:pt x="1397" y="139"/>
                        <a:pt x="1566" y="86"/>
                      </a:cubicBezTo>
                      <a:cubicBezTo>
                        <a:pt x="1720" y="37"/>
                        <a:pt x="1988" y="0"/>
                        <a:pt x="2389" y="100"/>
                      </a:cubicBezTo>
                      <a:cubicBezTo>
                        <a:pt x="2397" y="102"/>
                        <a:pt x="2402" y="111"/>
                        <a:pt x="2400" y="119"/>
                      </a:cubicBezTo>
                      <a:cubicBezTo>
                        <a:pt x="2398" y="128"/>
                        <a:pt x="2390" y="133"/>
                        <a:pt x="2381" y="131"/>
                      </a:cubicBezTo>
                      <a:cubicBezTo>
                        <a:pt x="1989" y="33"/>
                        <a:pt x="1728" y="68"/>
                        <a:pt x="1578" y="115"/>
                      </a:cubicBezTo>
                      <a:cubicBezTo>
                        <a:pt x="1441" y="158"/>
                        <a:pt x="1369" y="218"/>
                        <a:pt x="1350" y="236"/>
                      </a:cubicBezTo>
                      <a:cubicBezTo>
                        <a:pt x="1352" y="249"/>
                        <a:pt x="1353" y="273"/>
                        <a:pt x="1340" y="290"/>
                      </a:cubicBezTo>
                      <a:cubicBezTo>
                        <a:pt x="1334" y="297"/>
                        <a:pt x="1324" y="305"/>
                        <a:pt x="1305" y="305"/>
                      </a:cubicBezTo>
                      <a:close/>
                    </a:path>
                  </a:pathLst>
                </a:custGeom>
                <a:solidFill>
                  <a:srgbClr val="EF5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12" name="ïṥľïḍê">
                  <a:extLst>
                    <a:ext uri="{FF2B5EF4-FFF2-40B4-BE49-F238E27FC236}">
                      <a16:creationId xmlns:a16="http://schemas.microsoft.com/office/drawing/2014/main" id="{8F124769-5DB7-43E8-A672-09334B3B48C9}"/>
                    </a:ext>
                  </a:extLst>
                </p:cNvPr>
                <p:cNvSpPr/>
                <p:nvPr/>
              </p:nvSpPr>
              <p:spPr bwMode="auto">
                <a:xfrm>
                  <a:off x="1748" y="3197"/>
                  <a:ext cx="1839" cy="445"/>
                </a:xfrm>
                <a:custGeom>
                  <a:avLst/>
                  <a:gdLst>
                    <a:gd name="T0" fmla="*/ 0 w 885"/>
                    <a:gd name="T1" fmla="*/ 36 h 214"/>
                    <a:gd name="T2" fmla="*/ 39 w 885"/>
                    <a:gd name="T3" fmla="*/ 27 h 214"/>
                    <a:gd name="T4" fmla="*/ 85 w 885"/>
                    <a:gd name="T5" fmla="*/ 18 h 214"/>
                    <a:gd name="T6" fmla="*/ 144 w 885"/>
                    <a:gd name="T7" fmla="*/ 9 h 214"/>
                    <a:gd name="T8" fmla="*/ 216 w 885"/>
                    <a:gd name="T9" fmla="*/ 3 h 214"/>
                    <a:gd name="T10" fmla="*/ 295 w 885"/>
                    <a:gd name="T11" fmla="*/ 0 h 214"/>
                    <a:gd name="T12" fmla="*/ 381 w 885"/>
                    <a:gd name="T13" fmla="*/ 2 h 214"/>
                    <a:gd name="T14" fmla="*/ 402 w 885"/>
                    <a:gd name="T15" fmla="*/ 4 h 214"/>
                    <a:gd name="T16" fmla="*/ 424 w 885"/>
                    <a:gd name="T17" fmla="*/ 6 h 214"/>
                    <a:gd name="T18" fmla="*/ 468 w 885"/>
                    <a:gd name="T19" fmla="*/ 11 h 214"/>
                    <a:gd name="T20" fmla="*/ 512 w 885"/>
                    <a:gd name="T21" fmla="*/ 18 h 214"/>
                    <a:gd name="T22" fmla="*/ 555 w 885"/>
                    <a:gd name="T23" fmla="*/ 27 h 214"/>
                    <a:gd name="T24" fmla="*/ 637 w 885"/>
                    <a:gd name="T25" fmla="*/ 52 h 214"/>
                    <a:gd name="T26" fmla="*/ 676 w 885"/>
                    <a:gd name="T27" fmla="*/ 66 h 214"/>
                    <a:gd name="T28" fmla="*/ 694 w 885"/>
                    <a:gd name="T29" fmla="*/ 74 h 214"/>
                    <a:gd name="T30" fmla="*/ 711 w 885"/>
                    <a:gd name="T31" fmla="*/ 83 h 214"/>
                    <a:gd name="T32" fmla="*/ 744 w 885"/>
                    <a:gd name="T33" fmla="*/ 100 h 214"/>
                    <a:gd name="T34" fmla="*/ 774 w 885"/>
                    <a:gd name="T35" fmla="*/ 118 h 214"/>
                    <a:gd name="T36" fmla="*/ 800 w 885"/>
                    <a:gd name="T37" fmla="*/ 136 h 214"/>
                    <a:gd name="T38" fmla="*/ 823 w 885"/>
                    <a:gd name="T39" fmla="*/ 153 h 214"/>
                    <a:gd name="T40" fmla="*/ 842 w 885"/>
                    <a:gd name="T41" fmla="*/ 170 h 214"/>
                    <a:gd name="T42" fmla="*/ 858 w 885"/>
                    <a:gd name="T43" fmla="*/ 184 h 214"/>
                    <a:gd name="T44" fmla="*/ 878 w 885"/>
                    <a:gd name="T45" fmla="*/ 206 h 214"/>
                    <a:gd name="T46" fmla="*/ 885 w 885"/>
                    <a:gd name="T47" fmla="*/ 214 h 214"/>
                    <a:gd name="T48" fmla="*/ 855 w 885"/>
                    <a:gd name="T49" fmla="*/ 187 h 214"/>
                    <a:gd name="T50" fmla="*/ 838 w 885"/>
                    <a:gd name="T51" fmla="*/ 175 h 214"/>
                    <a:gd name="T52" fmla="*/ 818 w 885"/>
                    <a:gd name="T53" fmla="*/ 160 h 214"/>
                    <a:gd name="T54" fmla="*/ 794 w 885"/>
                    <a:gd name="T55" fmla="*/ 144 h 214"/>
                    <a:gd name="T56" fmla="*/ 768 w 885"/>
                    <a:gd name="T57" fmla="*/ 128 h 214"/>
                    <a:gd name="T58" fmla="*/ 738 w 885"/>
                    <a:gd name="T59" fmla="*/ 112 h 214"/>
                    <a:gd name="T60" fmla="*/ 722 w 885"/>
                    <a:gd name="T61" fmla="*/ 104 h 214"/>
                    <a:gd name="T62" fmla="*/ 705 w 885"/>
                    <a:gd name="T63" fmla="*/ 97 h 214"/>
                    <a:gd name="T64" fmla="*/ 687 w 885"/>
                    <a:gd name="T65" fmla="*/ 89 h 214"/>
                    <a:gd name="T66" fmla="*/ 669 w 885"/>
                    <a:gd name="T67" fmla="*/ 82 h 214"/>
                    <a:gd name="T68" fmla="*/ 660 w 885"/>
                    <a:gd name="T69" fmla="*/ 79 h 214"/>
                    <a:gd name="T70" fmla="*/ 651 w 885"/>
                    <a:gd name="T71" fmla="*/ 76 h 214"/>
                    <a:gd name="T72" fmla="*/ 631 w 885"/>
                    <a:gd name="T73" fmla="*/ 69 h 214"/>
                    <a:gd name="T74" fmla="*/ 551 w 885"/>
                    <a:gd name="T75" fmla="*/ 47 h 214"/>
                    <a:gd name="T76" fmla="*/ 508 w 885"/>
                    <a:gd name="T77" fmla="*/ 38 h 214"/>
                    <a:gd name="T78" fmla="*/ 465 w 885"/>
                    <a:gd name="T79" fmla="*/ 32 h 214"/>
                    <a:gd name="T80" fmla="*/ 422 w 885"/>
                    <a:gd name="T81" fmla="*/ 26 h 214"/>
                    <a:gd name="T82" fmla="*/ 401 w 885"/>
                    <a:gd name="T83" fmla="*/ 24 h 214"/>
                    <a:gd name="T84" fmla="*/ 379 w 885"/>
                    <a:gd name="T85" fmla="*/ 22 h 214"/>
                    <a:gd name="T86" fmla="*/ 337 w 885"/>
                    <a:gd name="T87" fmla="*/ 19 h 214"/>
                    <a:gd name="T88" fmla="*/ 295 w 885"/>
                    <a:gd name="T89" fmla="*/ 18 h 214"/>
                    <a:gd name="T90" fmla="*/ 216 w 885"/>
                    <a:gd name="T91" fmla="*/ 18 h 214"/>
                    <a:gd name="T92" fmla="*/ 146 w 885"/>
                    <a:gd name="T93" fmla="*/ 21 h 214"/>
                    <a:gd name="T94" fmla="*/ 86 w 885"/>
                    <a:gd name="T95" fmla="*/ 26 h 214"/>
                    <a:gd name="T96" fmla="*/ 40 w 885"/>
                    <a:gd name="T97" fmla="*/ 31 h 214"/>
                    <a:gd name="T98" fmla="*/ 10 w 885"/>
                    <a:gd name="T99" fmla="*/ 34 h 214"/>
                    <a:gd name="T100" fmla="*/ 0 w 885"/>
                    <a:gd name="T101" fmla="*/ 3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5" h="214">
                      <a:moveTo>
                        <a:pt x="0" y="36"/>
                      </a:moveTo>
                      <a:cubicBezTo>
                        <a:pt x="0" y="36"/>
                        <a:pt x="14" y="32"/>
                        <a:pt x="39" y="27"/>
                      </a:cubicBezTo>
                      <a:cubicBezTo>
                        <a:pt x="52" y="24"/>
                        <a:pt x="67" y="21"/>
                        <a:pt x="85" y="18"/>
                      </a:cubicBezTo>
                      <a:cubicBezTo>
                        <a:pt x="103" y="15"/>
                        <a:pt x="123" y="12"/>
                        <a:pt x="144" y="9"/>
                      </a:cubicBezTo>
                      <a:cubicBezTo>
                        <a:pt x="166" y="7"/>
                        <a:pt x="190" y="4"/>
                        <a:pt x="216" y="3"/>
                      </a:cubicBezTo>
                      <a:cubicBezTo>
                        <a:pt x="241" y="1"/>
                        <a:pt x="268" y="0"/>
                        <a:pt x="295" y="0"/>
                      </a:cubicBezTo>
                      <a:cubicBezTo>
                        <a:pt x="323" y="0"/>
                        <a:pt x="352" y="0"/>
                        <a:pt x="381" y="2"/>
                      </a:cubicBezTo>
                      <a:cubicBezTo>
                        <a:pt x="388" y="3"/>
                        <a:pt x="395" y="3"/>
                        <a:pt x="402" y="4"/>
                      </a:cubicBezTo>
                      <a:cubicBezTo>
                        <a:pt x="410" y="4"/>
                        <a:pt x="417" y="5"/>
                        <a:pt x="424" y="6"/>
                      </a:cubicBezTo>
                      <a:cubicBezTo>
                        <a:pt x="439" y="7"/>
                        <a:pt x="454" y="9"/>
                        <a:pt x="468" y="11"/>
                      </a:cubicBezTo>
                      <a:cubicBezTo>
                        <a:pt x="483" y="13"/>
                        <a:pt x="498" y="16"/>
                        <a:pt x="512" y="18"/>
                      </a:cubicBezTo>
                      <a:cubicBezTo>
                        <a:pt x="527" y="21"/>
                        <a:pt x="541" y="24"/>
                        <a:pt x="555" y="27"/>
                      </a:cubicBezTo>
                      <a:cubicBezTo>
                        <a:pt x="584" y="34"/>
                        <a:pt x="611" y="42"/>
                        <a:pt x="637" y="52"/>
                      </a:cubicBezTo>
                      <a:cubicBezTo>
                        <a:pt x="650" y="57"/>
                        <a:pt x="663" y="61"/>
                        <a:pt x="676" y="66"/>
                      </a:cubicBezTo>
                      <a:cubicBezTo>
                        <a:pt x="682" y="69"/>
                        <a:pt x="688" y="72"/>
                        <a:pt x="694" y="74"/>
                      </a:cubicBezTo>
                      <a:cubicBezTo>
                        <a:pt x="700" y="77"/>
                        <a:pt x="706" y="80"/>
                        <a:pt x="711" y="83"/>
                      </a:cubicBezTo>
                      <a:cubicBezTo>
                        <a:pt x="723" y="88"/>
                        <a:pt x="734" y="94"/>
                        <a:pt x="744" y="100"/>
                      </a:cubicBezTo>
                      <a:cubicBezTo>
                        <a:pt x="754" y="106"/>
                        <a:pt x="765" y="111"/>
                        <a:pt x="774" y="118"/>
                      </a:cubicBezTo>
                      <a:cubicBezTo>
                        <a:pt x="783" y="124"/>
                        <a:pt x="792" y="130"/>
                        <a:pt x="800" y="136"/>
                      </a:cubicBezTo>
                      <a:cubicBezTo>
                        <a:pt x="808" y="142"/>
                        <a:pt x="816" y="148"/>
                        <a:pt x="823" y="153"/>
                      </a:cubicBezTo>
                      <a:cubicBezTo>
                        <a:pt x="830" y="159"/>
                        <a:pt x="836" y="165"/>
                        <a:pt x="842" y="170"/>
                      </a:cubicBezTo>
                      <a:cubicBezTo>
                        <a:pt x="848" y="175"/>
                        <a:pt x="853" y="180"/>
                        <a:pt x="858" y="184"/>
                      </a:cubicBezTo>
                      <a:cubicBezTo>
                        <a:pt x="867" y="194"/>
                        <a:pt x="873" y="201"/>
                        <a:pt x="878" y="206"/>
                      </a:cubicBezTo>
                      <a:cubicBezTo>
                        <a:pt x="883" y="211"/>
                        <a:pt x="885" y="214"/>
                        <a:pt x="885" y="214"/>
                      </a:cubicBezTo>
                      <a:cubicBezTo>
                        <a:pt x="885" y="214"/>
                        <a:pt x="874" y="204"/>
                        <a:pt x="855" y="187"/>
                      </a:cubicBezTo>
                      <a:cubicBezTo>
                        <a:pt x="850" y="184"/>
                        <a:pt x="844" y="179"/>
                        <a:pt x="838" y="175"/>
                      </a:cubicBezTo>
                      <a:cubicBezTo>
                        <a:pt x="832" y="170"/>
                        <a:pt x="826" y="165"/>
                        <a:pt x="818" y="160"/>
                      </a:cubicBezTo>
                      <a:cubicBezTo>
                        <a:pt x="811" y="155"/>
                        <a:pt x="803" y="150"/>
                        <a:pt x="794" y="144"/>
                      </a:cubicBezTo>
                      <a:cubicBezTo>
                        <a:pt x="786" y="139"/>
                        <a:pt x="777" y="134"/>
                        <a:pt x="768" y="128"/>
                      </a:cubicBezTo>
                      <a:cubicBezTo>
                        <a:pt x="758" y="122"/>
                        <a:pt x="748" y="118"/>
                        <a:pt x="738" y="112"/>
                      </a:cubicBezTo>
                      <a:cubicBezTo>
                        <a:pt x="732" y="110"/>
                        <a:pt x="727" y="107"/>
                        <a:pt x="722" y="104"/>
                      </a:cubicBezTo>
                      <a:cubicBezTo>
                        <a:pt x="716" y="102"/>
                        <a:pt x="710" y="99"/>
                        <a:pt x="705" y="97"/>
                      </a:cubicBezTo>
                      <a:cubicBezTo>
                        <a:pt x="699" y="94"/>
                        <a:pt x="693" y="92"/>
                        <a:pt x="687" y="89"/>
                      </a:cubicBezTo>
                      <a:cubicBezTo>
                        <a:pt x="681" y="87"/>
                        <a:pt x="675" y="85"/>
                        <a:pt x="669" y="82"/>
                      </a:cubicBezTo>
                      <a:cubicBezTo>
                        <a:pt x="666" y="81"/>
                        <a:pt x="663" y="80"/>
                        <a:pt x="660" y="79"/>
                      </a:cubicBezTo>
                      <a:cubicBezTo>
                        <a:pt x="657" y="78"/>
                        <a:pt x="654" y="77"/>
                        <a:pt x="651" y="76"/>
                      </a:cubicBezTo>
                      <a:cubicBezTo>
                        <a:pt x="644" y="73"/>
                        <a:pt x="638" y="71"/>
                        <a:pt x="631" y="69"/>
                      </a:cubicBezTo>
                      <a:cubicBezTo>
                        <a:pt x="606" y="61"/>
                        <a:pt x="578" y="54"/>
                        <a:pt x="551" y="47"/>
                      </a:cubicBezTo>
                      <a:cubicBezTo>
                        <a:pt x="537" y="44"/>
                        <a:pt x="523" y="41"/>
                        <a:pt x="508" y="38"/>
                      </a:cubicBezTo>
                      <a:cubicBezTo>
                        <a:pt x="494" y="36"/>
                        <a:pt x="480" y="33"/>
                        <a:pt x="465" y="32"/>
                      </a:cubicBezTo>
                      <a:cubicBezTo>
                        <a:pt x="451" y="30"/>
                        <a:pt x="437" y="27"/>
                        <a:pt x="422" y="26"/>
                      </a:cubicBezTo>
                      <a:cubicBezTo>
                        <a:pt x="415" y="25"/>
                        <a:pt x="408" y="25"/>
                        <a:pt x="401" y="24"/>
                      </a:cubicBezTo>
                      <a:cubicBezTo>
                        <a:pt x="393" y="23"/>
                        <a:pt x="386" y="23"/>
                        <a:pt x="379" y="22"/>
                      </a:cubicBezTo>
                      <a:cubicBezTo>
                        <a:pt x="365" y="21"/>
                        <a:pt x="351" y="20"/>
                        <a:pt x="337" y="19"/>
                      </a:cubicBezTo>
                      <a:cubicBezTo>
                        <a:pt x="323" y="19"/>
                        <a:pt x="309" y="18"/>
                        <a:pt x="295" y="18"/>
                      </a:cubicBezTo>
                      <a:cubicBezTo>
                        <a:pt x="268" y="18"/>
                        <a:pt x="241" y="17"/>
                        <a:pt x="216" y="18"/>
                      </a:cubicBezTo>
                      <a:cubicBezTo>
                        <a:pt x="191" y="19"/>
                        <a:pt x="167" y="20"/>
                        <a:pt x="146" y="21"/>
                      </a:cubicBezTo>
                      <a:cubicBezTo>
                        <a:pt x="124" y="23"/>
                        <a:pt x="104" y="24"/>
                        <a:pt x="86" y="26"/>
                      </a:cubicBezTo>
                      <a:cubicBezTo>
                        <a:pt x="68" y="28"/>
                        <a:pt x="53" y="29"/>
                        <a:pt x="40" y="31"/>
                      </a:cubicBezTo>
                      <a:cubicBezTo>
                        <a:pt x="27" y="32"/>
                        <a:pt x="17" y="33"/>
                        <a:pt x="10" y="34"/>
                      </a:cubicBezTo>
                      <a:cubicBezTo>
                        <a:pt x="4" y="35"/>
                        <a:pt x="0" y="36"/>
                        <a:pt x="0" y="36"/>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13" name="iSlíḑé">
                  <a:extLst>
                    <a:ext uri="{FF2B5EF4-FFF2-40B4-BE49-F238E27FC236}">
                      <a16:creationId xmlns:a16="http://schemas.microsoft.com/office/drawing/2014/main" id="{D32E53FA-00B2-443C-A755-5C63FBCD0821}"/>
                    </a:ext>
                  </a:extLst>
                </p:cNvPr>
                <p:cNvSpPr/>
                <p:nvPr/>
              </p:nvSpPr>
              <p:spPr bwMode="auto">
                <a:xfrm>
                  <a:off x="1846" y="3345"/>
                  <a:ext cx="1529" cy="311"/>
                </a:xfrm>
                <a:custGeom>
                  <a:avLst/>
                  <a:gdLst>
                    <a:gd name="T0" fmla="*/ 0 w 736"/>
                    <a:gd name="T1" fmla="*/ 34 h 150"/>
                    <a:gd name="T2" fmla="*/ 32 w 736"/>
                    <a:gd name="T3" fmla="*/ 25 h 150"/>
                    <a:gd name="T4" fmla="*/ 69 w 736"/>
                    <a:gd name="T5" fmla="*/ 18 h 150"/>
                    <a:gd name="T6" fmla="*/ 118 w 736"/>
                    <a:gd name="T7" fmla="*/ 10 h 150"/>
                    <a:gd name="T8" fmla="*/ 176 w 736"/>
                    <a:gd name="T9" fmla="*/ 4 h 150"/>
                    <a:gd name="T10" fmla="*/ 241 w 736"/>
                    <a:gd name="T11" fmla="*/ 0 h 150"/>
                    <a:gd name="T12" fmla="*/ 276 w 736"/>
                    <a:gd name="T13" fmla="*/ 0 h 150"/>
                    <a:gd name="T14" fmla="*/ 293 w 736"/>
                    <a:gd name="T15" fmla="*/ 0 h 150"/>
                    <a:gd name="T16" fmla="*/ 311 w 736"/>
                    <a:gd name="T17" fmla="*/ 1 h 150"/>
                    <a:gd name="T18" fmla="*/ 383 w 736"/>
                    <a:gd name="T19" fmla="*/ 6 h 150"/>
                    <a:gd name="T20" fmla="*/ 419 w 736"/>
                    <a:gd name="T21" fmla="*/ 12 h 150"/>
                    <a:gd name="T22" fmla="*/ 455 w 736"/>
                    <a:gd name="T23" fmla="*/ 18 h 150"/>
                    <a:gd name="T24" fmla="*/ 489 w 736"/>
                    <a:gd name="T25" fmla="*/ 26 h 150"/>
                    <a:gd name="T26" fmla="*/ 506 w 736"/>
                    <a:gd name="T27" fmla="*/ 30 h 150"/>
                    <a:gd name="T28" fmla="*/ 523 w 736"/>
                    <a:gd name="T29" fmla="*/ 35 h 150"/>
                    <a:gd name="T30" fmla="*/ 539 w 736"/>
                    <a:gd name="T31" fmla="*/ 40 h 150"/>
                    <a:gd name="T32" fmla="*/ 554 w 736"/>
                    <a:gd name="T33" fmla="*/ 45 h 150"/>
                    <a:gd name="T34" fmla="*/ 570 w 736"/>
                    <a:gd name="T35" fmla="*/ 51 h 150"/>
                    <a:gd name="T36" fmla="*/ 584 w 736"/>
                    <a:gd name="T37" fmla="*/ 57 h 150"/>
                    <a:gd name="T38" fmla="*/ 599 w 736"/>
                    <a:gd name="T39" fmla="*/ 62 h 150"/>
                    <a:gd name="T40" fmla="*/ 612 w 736"/>
                    <a:gd name="T41" fmla="*/ 69 h 150"/>
                    <a:gd name="T42" fmla="*/ 638 w 736"/>
                    <a:gd name="T43" fmla="*/ 81 h 150"/>
                    <a:gd name="T44" fmla="*/ 660 w 736"/>
                    <a:gd name="T45" fmla="*/ 94 h 150"/>
                    <a:gd name="T46" fmla="*/ 680 w 736"/>
                    <a:gd name="T47" fmla="*/ 107 h 150"/>
                    <a:gd name="T48" fmla="*/ 711 w 736"/>
                    <a:gd name="T49" fmla="*/ 129 h 150"/>
                    <a:gd name="T50" fmla="*/ 736 w 736"/>
                    <a:gd name="T51" fmla="*/ 150 h 150"/>
                    <a:gd name="T52" fmla="*/ 709 w 736"/>
                    <a:gd name="T53" fmla="*/ 132 h 150"/>
                    <a:gd name="T54" fmla="*/ 694 w 736"/>
                    <a:gd name="T55" fmla="*/ 124 h 150"/>
                    <a:gd name="T56" fmla="*/ 676 w 736"/>
                    <a:gd name="T57" fmla="*/ 114 h 150"/>
                    <a:gd name="T58" fmla="*/ 656 w 736"/>
                    <a:gd name="T59" fmla="*/ 103 h 150"/>
                    <a:gd name="T60" fmla="*/ 632 w 736"/>
                    <a:gd name="T61" fmla="*/ 92 h 150"/>
                    <a:gd name="T62" fmla="*/ 607 w 736"/>
                    <a:gd name="T63" fmla="*/ 82 h 150"/>
                    <a:gd name="T64" fmla="*/ 593 w 736"/>
                    <a:gd name="T65" fmla="*/ 76 h 150"/>
                    <a:gd name="T66" fmla="*/ 579 w 736"/>
                    <a:gd name="T67" fmla="*/ 71 h 150"/>
                    <a:gd name="T68" fmla="*/ 564 w 736"/>
                    <a:gd name="T69" fmla="*/ 66 h 150"/>
                    <a:gd name="T70" fmla="*/ 549 w 736"/>
                    <a:gd name="T71" fmla="*/ 61 h 150"/>
                    <a:gd name="T72" fmla="*/ 534 w 736"/>
                    <a:gd name="T73" fmla="*/ 57 h 150"/>
                    <a:gd name="T74" fmla="*/ 518 w 736"/>
                    <a:gd name="T75" fmla="*/ 52 h 150"/>
                    <a:gd name="T76" fmla="*/ 501 w 736"/>
                    <a:gd name="T77" fmla="*/ 48 h 150"/>
                    <a:gd name="T78" fmla="*/ 485 w 736"/>
                    <a:gd name="T79" fmla="*/ 45 h 150"/>
                    <a:gd name="T80" fmla="*/ 451 w 736"/>
                    <a:gd name="T81" fmla="*/ 38 h 150"/>
                    <a:gd name="T82" fmla="*/ 416 w 736"/>
                    <a:gd name="T83" fmla="*/ 32 h 150"/>
                    <a:gd name="T84" fmla="*/ 381 w 736"/>
                    <a:gd name="T85" fmla="*/ 27 h 150"/>
                    <a:gd name="T86" fmla="*/ 310 w 736"/>
                    <a:gd name="T87" fmla="*/ 21 h 150"/>
                    <a:gd name="T88" fmla="*/ 241 w 736"/>
                    <a:gd name="T89" fmla="*/ 19 h 150"/>
                    <a:gd name="T90" fmla="*/ 177 w 736"/>
                    <a:gd name="T91" fmla="*/ 19 h 150"/>
                    <a:gd name="T92" fmla="*/ 147 w 736"/>
                    <a:gd name="T93" fmla="*/ 21 h 150"/>
                    <a:gd name="T94" fmla="*/ 119 w 736"/>
                    <a:gd name="T95" fmla="*/ 22 h 150"/>
                    <a:gd name="T96" fmla="*/ 70 w 736"/>
                    <a:gd name="T97" fmla="*/ 26 h 150"/>
                    <a:gd name="T98" fmla="*/ 33 w 736"/>
                    <a:gd name="T99" fmla="*/ 30 h 150"/>
                    <a:gd name="T100" fmla="*/ 8 w 736"/>
                    <a:gd name="T101" fmla="*/ 32 h 150"/>
                    <a:gd name="T102" fmla="*/ 0 w 736"/>
                    <a:gd name="T103"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6" h="150">
                      <a:moveTo>
                        <a:pt x="0" y="34"/>
                      </a:moveTo>
                      <a:cubicBezTo>
                        <a:pt x="0" y="34"/>
                        <a:pt x="11" y="30"/>
                        <a:pt x="32" y="25"/>
                      </a:cubicBezTo>
                      <a:cubicBezTo>
                        <a:pt x="42" y="23"/>
                        <a:pt x="55" y="20"/>
                        <a:pt x="69" y="18"/>
                      </a:cubicBezTo>
                      <a:cubicBezTo>
                        <a:pt x="84" y="15"/>
                        <a:pt x="100" y="13"/>
                        <a:pt x="118" y="10"/>
                      </a:cubicBezTo>
                      <a:cubicBezTo>
                        <a:pt x="136" y="8"/>
                        <a:pt x="155" y="5"/>
                        <a:pt x="176" y="4"/>
                      </a:cubicBezTo>
                      <a:cubicBezTo>
                        <a:pt x="197" y="2"/>
                        <a:pt x="219" y="1"/>
                        <a:pt x="241" y="0"/>
                      </a:cubicBezTo>
                      <a:cubicBezTo>
                        <a:pt x="253" y="0"/>
                        <a:pt x="264" y="0"/>
                        <a:pt x="276" y="0"/>
                      </a:cubicBezTo>
                      <a:cubicBezTo>
                        <a:pt x="282" y="0"/>
                        <a:pt x="287" y="0"/>
                        <a:pt x="293" y="0"/>
                      </a:cubicBezTo>
                      <a:cubicBezTo>
                        <a:pt x="299" y="1"/>
                        <a:pt x="305" y="1"/>
                        <a:pt x="311" y="1"/>
                      </a:cubicBezTo>
                      <a:cubicBezTo>
                        <a:pt x="335" y="2"/>
                        <a:pt x="359" y="4"/>
                        <a:pt x="383" y="6"/>
                      </a:cubicBezTo>
                      <a:cubicBezTo>
                        <a:pt x="395" y="8"/>
                        <a:pt x="407" y="10"/>
                        <a:pt x="419" y="12"/>
                      </a:cubicBezTo>
                      <a:cubicBezTo>
                        <a:pt x="431" y="14"/>
                        <a:pt x="443" y="15"/>
                        <a:pt x="455" y="18"/>
                      </a:cubicBezTo>
                      <a:cubicBezTo>
                        <a:pt x="466" y="20"/>
                        <a:pt x="478" y="22"/>
                        <a:pt x="489" y="26"/>
                      </a:cubicBezTo>
                      <a:cubicBezTo>
                        <a:pt x="495" y="27"/>
                        <a:pt x="500" y="28"/>
                        <a:pt x="506" y="30"/>
                      </a:cubicBezTo>
                      <a:cubicBezTo>
                        <a:pt x="512" y="31"/>
                        <a:pt x="517" y="33"/>
                        <a:pt x="523" y="35"/>
                      </a:cubicBezTo>
                      <a:cubicBezTo>
                        <a:pt x="528" y="36"/>
                        <a:pt x="533" y="38"/>
                        <a:pt x="539" y="40"/>
                      </a:cubicBezTo>
                      <a:cubicBezTo>
                        <a:pt x="544" y="41"/>
                        <a:pt x="549" y="43"/>
                        <a:pt x="554" y="45"/>
                      </a:cubicBezTo>
                      <a:cubicBezTo>
                        <a:pt x="560" y="47"/>
                        <a:pt x="565" y="49"/>
                        <a:pt x="570" y="51"/>
                      </a:cubicBezTo>
                      <a:cubicBezTo>
                        <a:pt x="575" y="53"/>
                        <a:pt x="580" y="55"/>
                        <a:pt x="584" y="57"/>
                      </a:cubicBezTo>
                      <a:cubicBezTo>
                        <a:pt x="589" y="59"/>
                        <a:pt x="594" y="60"/>
                        <a:pt x="599" y="62"/>
                      </a:cubicBezTo>
                      <a:cubicBezTo>
                        <a:pt x="603" y="65"/>
                        <a:pt x="608" y="67"/>
                        <a:pt x="612" y="69"/>
                      </a:cubicBezTo>
                      <a:cubicBezTo>
                        <a:pt x="621" y="73"/>
                        <a:pt x="630" y="77"/>
                        <a:pt x="638" y="81"/>
                      </a:cubicBezTo>
                      <a:cubicBezTo>
                        <a:pt x="646" y="86"/>
                        <a:pt x="653" y="90"/>
                        <a:pt x="660" y="94"/>
                      </a:cubicBezTo>
                      <a:cubicBezTo>
                        <a:pt x="667" y="99"/>
                        <a:pt x="674" y="103"/>
                        <a:pt x="680" y="107"/>
                      </a:cubicBezTo>
                      <a:cubicBezTo>
                        <a:pt x="693" y="115"/>
                        <a:pt x="703" y="123"/>
                        <a:pt x="711" y="129"/>
                      </a:cubicBezTo>
                      <a:cubicBezTo>
                        <a:pt x="727" y="143"/>
                        <a:pt x="736" y="150"/>
                        <a:pt x="736" y="150"/>
                      </a:cubicBezTo>
                      <a:cubicBezTo>
                        <a:pt x="736" y="150"/>
                        <a:pt x="726" y="144"/>
                        <a:pt x="709" y="132"/>
                      </a:cubicBezTo>
                      <a:cubicBezTo>
                        <a:pt x="704" y="130"/>
                        <a:pt x="699" y="127"/>
                        <a:pt x="694" y="124"/>
                      </a:cubicBezTo>
                      <a:cubicBezTo>
                        <a:pt x="688" y="121"/>
                        <a:pt x="683" y="117"/>
                        <a:pt x="676" y="114"/>
                      </a:cubicBezTo>
                      <a:cubicBezTo>
                        <a:pt x="670" y="110"/>
                        <a:pt x="663" y="107"/>
                        <a:pt x="656" y="103"/>
                      </a:cubicBezTo>
                      <a:cubicBezTo>
                        <a:pt x="648" y="99"/>
                        <a:pt x="640" y="96"/>
                        <a:pt x="632" y="92"/>
                      </a:cubicBezTo>
                      <a:cubicBezTo>
                        <a:pt x="624" y="88"/>
                        <a:pt x="616" y="85"/>
                        <a:pt x="607" y="82"/>
                      </a:cubicBezTo>
                      <a:cubicBezTo>
                        <a:pt x="602" y="80"/>
                        <a:pt x="598" y="78"/>
                        <a:pt x="593" y="76"/>
                      </a:cubicBezTo>
                      <a:cubicBezTo>
                        <a:pt x="588" y="74"/>
                        <a:pt x="584" y="73"/>
                        <a:pt x="579" y="71"/>
                      </a:cubicBezTo>
                      <a:cubicBezTo>
                        <a:pt x="574" y="69"/>
                        <a:pt x="569" y="68"/>
                        <a:pt x="564" y="66"/>
                      </a:cubicBezTo>
                      <a:cubicBezTo>
                        <a:pt x="559" y="64"/>
                        <a:pt x="554" y="63"/>
                        <a:pt x="549" y="61"/>
                      </a:cubicBezTo>
                      <a:cubicBezTo>
                        <a:pt x="544" y="60"/>
                        <a:pt x="539" y="58"/>
                        <a:pt x="534" y="57"/>
                      </a:cubicBezTo>
                      <a:cubicBezTo>
                        <a:pt x="528" y="55"/>
                        <a:pt x="523" y="54"/>
                        <a:pt x="518" y="52"/>
                      </a:cubicBezTo>
                      <a:cubicBezTo>
                        <a:pt x="512" y="51"/>
                        <a:pt x="507" y="50"/>
                        <a:pt x="501" y="48"/>
                      </a:cubicBezTo>
                      <a:cubicBezTo>
                        <a:pt x="496" y="47"/>
                        <a:pt x="490" y="46"/>
                        <a:pt x="485" y="45"/>
                      </a:cubicBezTo>
                      <a:cubicBezTo>
                        <a:pt x="474" y="42"/>
                        <a:pt x="462" y="40"/>
                        <a:pt x="451" y="38"/>
                      </a:cubicBezTo>
                      <a:cubicBezTo>
                        <a:pt x="439" y="35"/>
                        <a:pt x="428" y="34"/>
                        <a:pt x="416" y="32"/>
                      </a:cubicBezTo>
                      <a:cubicBezTo>
                        <a:pt x="404" y="30"/>
                        <a:pt x="392" y="29"/>
                        <a:pt x="381" y="27"/>
                      </a:cubicBezTo>
                      <a:cubicBezTo>
                        <a:pt x="357" y="25"/>
                        <a:pt x="333" y="22"/>
                        <a:pt x="310" y="21"/>
                      </a:cubicBezTo>
                      <a:cubicBezTo>
                        <a:pt x="287" y="20"/>
                        <a:pt x="264" y="19"/>
                        <a:pt x="241" y="19"/>
                      </a:cubicBezTo>
                      <a:cubicBezTo>
                        <a:pt x="219" y="19"/>
                        <a:pt x="197" y="19"/>
                        <a:pt x="177" y="19"/>
                      </a:cubicBezTo>
                      <a:cubicBezTo>
                        <a:pt x="167" y="20"/>
                        <a:pt x="157" y="20"/>
                        <a:pt x="147" y="21"/>
                      </a:cubicBezTo>
                      <a:cubicBezTo>
                        <a:pt x="137" y="21"/>
                        <a:pt x="128" y="22"/>
                        <a:pt x="119" y="22"/>
                      </a:cubicBezTo>
                      <a:cubicBezTo>
                        <a:pt x="101" y="23"/>
                        <a:pt x="85" y="24"/>
                        <a:pt x="70" y="26"/>
                      </a:cubicBezTo>
                      <a:cubicBezTo>
                        <a:pt x="56" y="27"/>
                        <a:pt x="43" y="28"/>
                        <a:pt x="33" y="30"/>
                      </a:cubicBezTo>
                      <a:cubicBezTo>
                        <a:pt x="22" y="31"/>
                        <a:pt x="14" y="32"/>
                        <a:pt x="8" y="32"/>
                      </a:cubicBezTo>
                      <a:cubicBezTo>
                        <a:pt x="3" y="33"/>
                        <a:pt x="0" y="34"/>
                        <a:pt x="0" y="34"/>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14" name="íslïḓe">
                  <a:extLst>
                    <a:ext uri="{FF2B5EF4-FFF2-40B4-BE49-F238E27FC236}">
                      <a16:creationId xmlns:a16="http://schemas.microsoft.com/office/drawing/2014/main" id="{04E747A2-3873-4F04-AFC1-BE65DC585B75}"/>
                    </a:ext>
                  </a:extLst>
                </p:cNvPr>
                <p:cNvSpPr/>
                <p:nvPr/>
              </p:nvSpPr>
              <p:spPr bwMode="auto">
                <a:xfrm>
                  <a:off x="4064" y="3189"/>
                  <a:ext cx="1839" cy="444"/>
                </a:xfrm>
                <a:custGeom>
                  <a:avLst/>
                  <a:gdLst>
                    <a:gd name="T0" fmla="*/ 885 w 885"/>
                    <a:gd name="T1" fmla="*/ 36 h 214"/>
                    <a:gd name="T2" fmla="*/ 846 w 885"/>
                    <a:gd name="T3" fmla="*/ 27 h 214"/>
                    <a:gd name="T4" fmla="*/ 800 w 885"/>
                    <a:gd name="T5" fmla="*/ 18 h 214"/>
                    <a:gd name="T6" fmla="*/ 740 w 885"/>
                    <a:gd name="T7" fmla="*/ 10 h 214"/>
                    <a:gd name="T8" fmla="*/ 669 w 885"/>
                    <a:gd name="T9" fmla="*/ 3 h 214"/>
                    <a:gd name="T10" fmla="*/ 590 w 885"/>
                    <a:gd name="T11" fmla="*/ 0 h 214"/>
                    <a:gd name="T12" fmla="*/ 504 w 885"/>
                    <a:gd name="T13" fmla="*/ 2 h 214"/>
                    <a:gd name="T14" fmla="*/ 482 w 885"/>
                    <a:gd name="T15" fmla="*/ 4 h 214"/>
                    <a:gd name="T16" fmla="*/ 460 w 885"/>
                    <a:gd name="T17" fmla="*/ 6 h 214"/>
                    <a:gd name="T18" fmla="*/ 416 w 885"/>
                    <a:gd name="T19" fmla="*/ 11 h 214"/>
                    <a:gd name="T20" fmla="*/ 373 w 885"/>
                    <a:gd name="T21" fmla="*/ 18 h 214"/>
                    <a:gd name="T22" fmla="*/ 330 w 885"/>
                    <a:gd name="T23" fmla="*/ 28 h 214"/>
                    <a:gd name="T24" fmla="*/ 247 w 885"/>
                    <a:gd name="T25" fmla="*/ 52 h 214"/>
                    <a:gd name="T26" fmla="*/ 209 w 885"/>
                    <a:gd name="T27" fmla="*/ 67 h 214"/>
                    <a:gd name="T28" fmla="*/ 191 w 885"/>
                    <a:gd name="T29" fmla="*/ 75 h 214"/>
                    <a:gd name="T30" fmla="*/ 174 w 885"/>
                    <a:gd name="T31" fmla="*/ 83 h 214"/>
                    <a:gd name="T32" fmla="*/ 141 w 885"/>
                    <a:gd name="T33" fmla="*/ 100 h 214"/>
                    <a:gd name="T34" fmla="*/ 111 w 885"/>
                    <a:gd name="T35" fmla="*/ 118 h 214"/>
                    <a:gd name="T36" fmla="*/ 85 w 885"/>
                    <a:gd name="T37" fmla="*/ 136 h 214"/>
                    <a:gd name="T38" fmla="*/ 62 w 885"/>
                    <a:gd name="T39" fmla="*/ 154 h 214"/>
                    <a:gd name="T40" fmla="*/ 43 w 885"/>
                    <a:gd name="T41" fmla="*/ 170 h 214"/>
                    <a:gd name="T42" fmla="*/ 27 w 885"/>
                    <a:gd name="T43" fmla="*/ 185 h 214"/>
                    <a:gd name="T44" fmla="*/ 7 w 885"/>
                    <a:gd name="T45" fmla="*/ 206 h 214"/>
                    <a:gd name="T46" fmla="*/ 0 w 885"/>
                    <a:gd name="T47" fmla="*/ 214 h 214"/>
                    <a:gd name="T48" fmla="*/ 30 w 885"/>
                    <a:gd name="T49" fmla="*/ 188 h 214"/>
                    <a:gd name="T50" fmla="*/ 47 w 885"/>
                    <a:gd name="T51" fmla="*/ 175 h 214"/>
                    <a:gd name="T52" fmla="*/ 67 w 885"/>
                    <a:gd name="T53" fmla="*/ 160 h 214"/>
                    <a:gd name="T54" fmla="*/ 90 w 885"/>
                    <a:gd name="T55" fmla="*/ 144 h 214"/>
                    <a:gd name="T56" fmla="*/ 117 w 885"/>
                    <a:gd name="T57" fmla="*/ 128 h 214"/>
                    <a:gd name="T58" fmla="*/ 147 w 885"/>
                    <a:gd name="T59" fmla="*/ 113 h 214"/>
                    <a:gd name="T60" fmla="*/ 163 w 885"/>
                    <a:gd name="T61" fmla="*/ 105 h 214"/>
                    <a:gd name="T62" fmla="*/ 180 w 885"/>
                    <a:gd name="T63" fmla="*/ 97 h 214"/>
                    <a:gd name="T64" fmla="*/ 198 w 885"/>
                    <a:gd name="T65" fmla="*/ 90 h 214"/>
                    <a:gd name="T66" fmla="*/ 216 w 885"/>
                    <a:gd name="T67" fmla="*/ 83 h 214"/>
                    <a:gd name="T68" fmla="*/ 225 w 885"/>
                    <a:gd name="T69" fmla="*/ 79 h 214"/>
                    <a:gd name="T70" fmla="*/ 234 w 885"/>
                    <a:gd name="T71" fmla="*/ 76 h 214"/>
                    <a:gd name="T72" fmla="*/ 253 w 885"/>
                    <a:gd name="T73" fmla="*/ 69 h 214"/>
                    <a:gd name="T74" fmla="*/ 334 w 885"/>
                    <a:gd name="T75" fmla="*/ 47 h 214"/>
                    <a:gd name="T76" fmla="*/ 376 w 885"/>
                    <a:gd name="T77" fmla="*/ 39 h 214"/>
                    <a:gd name="T78" fmla="*/ 419 w 885"/>
                    <a:gd name="T79" fmla="*/ 32 h 214"/>
                    <a:gd name="T80" fmla="*/ 463 w 885"/>
                    <a:gd name="T81" fmla="*/ 26 h 214"/>
                    <a:gd name="T82" fmla="*/ 484 w 885"/>
                    <a:gd name="T83" fmla="*/ 24 h 214"/>
                    <a:gd name="T84" fmla="*/ 506 w 885"/>
                    <a:gd name="T85" fmla="*/ 22 h 214"/>
                    <a:gd name="T86" fmla="*/ 548 w 885"/>
                    <a:gd name="T87" fmla="*/ 20 h 214"/>
                    <a:gd name="T88" fmla="*/ 590 w 885"/>
                    <a:gd name="T89" fmla="*/ 18 h 214"/>
                    <a:gd name="T90" fmla="*/ 669 w 885"/>
                    <a:gd name="T91" fmla="*/ 19 h 214"/>
                    <a:gd name="T92" fmla="*/ 739 w 885"/>
                    <a:gd name="T93" fmla="*/ 22 h 214"/>
                    <a:gd name="T94" fmla="*/ 799 w 885"/>
                    <a:gd name="T95" fmla="*/ 26 h 214"/>
                    <a:gd name="T96" fmla="*/ 845 w 885"/>
                    <a:gd name="T97" fmla="*/ 31 h 214"/>
                    <a:gd name="T98" fmla="*/ 874 w 885"/>
                    <a:gd name="T99" fmla="*/ 35 h 214"/>
                    <a:gd name="T100" fmla="*/ 885 w 885"/>
                    <a:gd name="T101" fmla="*/ 3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5" h="214">
                      <a:moveTo>
                        <a:pt x="885" y="36"/>
                      </a:moveTo>
                      <a:cubicBezTo>
                        <a:pt x="885" y="36"/>
                        <a:pt x="871" y="32"/>
                        <a:pt x="846" y="27"/>
                      </a:cubicBezTo>
                      <a:cubicBezTo>
                        <a:pt x="833" y="24"/>
                        <a:pt x="818" y="21"/>
                        <a:pt x="800" y="18"/>
                      </a:cubicBezTo>
                      <a:cubicBezTo>
                        <a:pt x="782" y="15"/>
                        <a:pt x="762" y="12"/>
                        <a:pt x="740" y="10"/>
                      </a:cubicBezTo>
                      <a:cubicBezTo>
                        <a:pt x="718" y="7"/>
                        <a:pt x="695" y="5"/>
                        <a:pt x="669" y="3"/>
                      </a:cubicBezTo>
                      <a:cubicBezTo>
                        <a:pt x="644" y="1"/>
                        <a:pt x="617" y="0"/>
                        <a:pt x="590" y="0"/>
                      </a:cubicBezTo>
                      <a:cubicBezTo>
                        <a:pt x="562" y="0"/>
                        <a:pt x="533" y="0"/>
                        <a:pt x="504" y="2"/>
                      </a:cubicBezTo>
                      <a:cubicBezTo>
                        <a:pt x="497" y="3"/>
                        <a:pt x="490" y="3"/>
                        <a:pt x="482" y="4"/>
                      </a:cubicBezTo>
                      <a:cubicBezTo>
                        <a:pt x="475" y="5"/>
                        <a:pt x="468" y="5"/>
                        <a:pt x="460" y="6"/>
                      </a:cubicBezTo>
                      <a:cubicBezTo>
                        <a:pt x="446" y="7"/>
                        <a:pt x="431" y="9"/>
                        <a:pt x="416" y="11"/>
                      </a:cubicBezTo>
                      <a:cubicBezTo>
                        <a:pt x="402" y="13"/>
                        <a:pt x="387" y="16"/>
                        <a:pt x="373" y="18"/>
                      </a:cubicBezTo>
                      <a:cubicBezTo>
                        <a:pt x="358" y="21"/>
                        <a:pt x="344" y="24"/>
                        <a:pt x="330" y="28"/>
                      </a:cubicBezTo>
                      <a:cubicBezTo>
                        <a:pt x="301" y="35"/>
                        <a:pt x="274" y="43"/>
                        <a:pt x="247" y="52"/>
                      </a:cubicBezTo>
                      <a:cubicBezTo>
                        <a:pt x="234" y="57"/>
                        <a:pt x="221" y="61"/>
                        <a:pt x="209" y="67"/>
                      </a:cubicBezTo>
                      <a:cubicBezTo>
                        <a:pt x="203" y="69"/>
                        <a:pt x="197" y="72"/>
                        <a:pt x="191" y="75"/>
                      </a:cubicBezTo>
                      <a:cubicBezTo>
                        <a:pt x="185" y="77"/>
                        <a:pt x="179" y="80"/>
                        <a:pt x="174" y="83"/>
                      </a:cubicBezTo>
                      <a:cubicBezTo>
                        <a:pt x="162" y="89"/>
                        <a:pt x="151" y="94"/>
                        <a:pt x="141" y="100"/>
                      </a:cubicBezTo>
                      <a:cubicBezTo>
                        <a:pt x="130" y="106"/>
                        <a:pt x="120" y="112"/>
                        <a:pt x="111" y="118"/>
                      </a:cubicBezTo>
                      <a:cubicBezTo>
                        <a:pt x="102" y="124"/>
                        <a:pt x="93" y="130"/>
                        <a:pt x="85" y="136"/>
                      </a:cubicBezTo>
                      <a:cubicBezTo>
                        <a:pt x="77" y="142"/>
                        <a:pt x="69" y="148"/>
                        <a:pt x="62" y="154"/>
                      </a:cubicBezTo>
                      <a:cubicBezTo>
                        <a:pt x="55" y="159"/>
                        <a:pt x="49" y="165"/>
                        <a:pt x="43" y="170"/>
                      </a:cubicBezTo>
                      <a:cubicBezTo>
                        <a:pt x="37" y="176"/>
                        <a:pt x="32" y="180"/>
                        <a:pt x="27" y="185"/>
                      </a:cubicBezTo>
                      <a:cubicBezTo>
                        <a:pt x="18" y="194"/>
                        <a:pt x="11" y="201"/>
                        <a:pt x="7" y="206"/>
                      </a:cubicBezTo>
                      <a:cubicBezTo>
                        <a:pt x="2" y="212"/>
                        <a:pt x="0" y="214"/>
                        <a:pt x="0" y="214"/>
                      </a:cubicBezTo>
                      <a:cubicBezTo>
                        <a:pt x="0" y="214"/>
                        <a:pt x="11" y="205"/>
                        <a:pt x="30" y="188"/>
                      </a:cubicBezTo>
                      <a:cubicBezTo>
                        <a:pt x="35" y="184"/>
                        <a:pt x="41" y="180"/>
                        <a:pt x="47" y="175"/>
                      </a:cubicBezTo>
                      <a:cubicBezTo>
                        <a:pt x="53" y="170"/>
                        <a:pt x="59" y="165"/>
                        <a:pt x="67" y="160"/>
                      </a:cubicBezTo>
                      <a:cubicBezTo>
                        <a:pt x="74" y="155"/>
                        <a:pt x="82" y="150"/>
                        <a:pt x="90" y="144"/>
                      </a:cubicBezTo>
                      <a:cubicBezTo>
                        <a:pt x="99" y="139"/>
                        <a:pt x="108" y="134"/>
                        <a:pt x="117" y="128"/>
                      </a:cubicBezTo>
                      <a:cubicBezTo>
                        <a:pt x="126" y="123"/>
                        <a:pt x="137" y="118"/>
                        <a:pt x="147" y="113"/>
                      </a:cubicBezTo>
                      <a:cubicBezTo>
                        <a:pt x="153" y="110"/>
                        <a:pt x="158" y="107"/>
                        <a:pt x="163" y="105"/>
                      </a:cubicBezTo>
                      <a:cubicBezTo>
                        <a:pt x="169" y="102"/>
                        <a:pt x="174" y="100"/>
                        <a:pt x="180" y="97"/>
                      </a:cubicBezTo>
                      <a:cubicBezTo>
                        <a:pt x="186" y="95"/>
                        <a:pt x="192" y="92"/>
                        <a:pt x="198" y="90"/>
                      </a:cubicBezTo>
                      <a:cubicBezTo>
                        <a:pt x="203" y="87"/>
                        <a:pt x="210" y="85"/>
                        <a:pt x="216" y="83"/>
                      </a:cubicBezTo>
                      <a:cubicBezTo>
                        <a:pt x="219" y="82"/>
                        <a:pt x="222" y="80"/>
                        <a:pt x="225" y="79"/>
                      </a:cubicBezTo>
                      <a:cubicBezTo>
                        <a:pt x="228" y="78"/>
                        <a:pt x="231" y="77"/>
                        <a:pt x="234" y="76"/>
                      </a:cubicBezTo>
                      <a:cubicBezTo>
                        <a:pt x="241" y="74"/>
                        <a:pt x="247" y="72"/>
                        <a:pt x="253" y="69"/>
                      </a:cubicBezTo>
                      <a:cubicBezTo>
                        <a:pt x="279" y="61"/>
                        <a:pt x="306" y="54"/>
                        <a:pt x="334" y="47"/>
                      </a:cubicBezTo>
                      <a:cubicBezTo>
                        <a:pt x="348" y="44"/>
                        <a:pt x="362" y="41"/>
                        <a:pt x="376" y="39"/>
                      </a:cubicBezTo>
                      <a:cubicBezTo>
                        <a:pt x="391" y="36"/>
                        <a:pt x="405" y="34"/>
                        <a:pt x="419" y="32"/>
                      </a:cubicBezTo>
                      <a:cubicBezTo>
                        <a:pt x="434" y="30"/>
                        <a:pt x="448" y="28"/>
                        <a:pt x="463" y="26"/>
                      </a:cubicBezTo>
                      <a:cubicBezTo>
                        <a:pt x="470" y="26"/>
                        <a:pt x="477" y="25"/>
                        <a:pt x="484" y="24"/>
                      </a:cubicBezTo>
                      <a:cubicBezTo>
                        <a:pt x="491" y="24"/>
                        <a:pt x="499" y="23"/>
                        <a:pt x="506" y="22"/>
                      </a:cubicBezTo>
                      <a:cubicBezTo>
                        <a:pt x="520" y="21"/>
                        <a:pt x="534" y="21"/>
                        <a:pt x="548" y="20"/>
                      </a:cubicBezTo>
                      <a:cubicBezTo>
                        <a:pt x="562" y="19"/>
                        <a:pt x="576" y="19"/>
                        <a:pt x="590" y="18"/>
                      </a:cubicBezTo>
                      <a:cubicBezTo>
                        <a:pt x="617" y="18"/>
                        <a:pt x="644" y="18"/>
                        <a:pt x="669" y="19"/>
                      </a:cubicBezTo>
                      <a:cubicBezTo>
                        <a:pt x="694" y="19"/>
                        <a:pt x="717" y="20"/>
                        <a:pt x="739" y="22"/>
                      </a:cubicBezTo>
                      <a:cubicBezTo>
                        <a:pt x="761" y="23"/>
                        <a:pt x="781" y="24"/>
                        <a:pt x="799" y="26"/>
                      </a:cubicBezTo>
                      <a:cubicBezTo>
                        <a:pt x="817" y="28"/>
                        <a:pt x="832" y="30"/>
                        <a:pt x="845" y="31"/>
                      </a:cubicBezTo>
                      <a:cubicBezTo>
                        <a:pt x="858" y="33"/>
                        <a:pt x="868" y="34"/>
                        <a:pt x="874" y="35"/>
                      </a:cubicBezTo>
                      <a:cubicBezTo>
                        <a:pt x="881" y="36"/>
                        <a:pt x="885" y="36"/>
                        <a:pt x="885" y="36"/>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15" name="iŝḻídè">
                  <a:extLst>
                    <a:ext uri="{FF2B5EF4-FFF2-40B4-BE49-F238E27FC236}">
                      <a16:creationId xmlns:a16="http://schemas.microsoft.com/office/drawing/2014/main" id="{5652D1C3-0815-4745-90D8-1296330D37BF}"/>
                    </a:ext>
                  </a:extLst>
                </p:cNvPr>
                <p:cNvSpPr/>
                <p:nvPr/>
              </p:nvSpPr>
              <p:spPr bwMode="auto">
                <a:xfrm>
                  <a:off x="4274" y="3337"/>
                  <a:ext cx="1531" cy="313"/>
                </a:xfrm>
                <a:custGeom>
                  <a:avLst/>
                  <a:gdLst>
                    <a:gd name="T0" fmla="*/ 737 w 737"/>
                    <a:gd name="T1" fmla="*/ 34 h 151"/>
                    <a:gd name="T2" fmla="*/ 705 w 737"/>
                    <a:gd name="T3" fmla="*/ 26 h 151"/>
                    <a:gd name="T4" fmla="*/ 668 w 737"/>
                    <a:gd name="T5" fmla="*/ 18 h 151"/>
                    <a:gd name="T6" fmla="*/ 619 w 737"/>
                    <a:gd name="T7" fmla="*/ 10 h 151"/>
                    <a:gd name="T8" fmla="*/ 561 w 737"/>
                    <a:gd name="T9" fmla="*/ 4 h 151"/>
                    <a:gd name="T10" fmla="*/ 496 w 737"/>
                    <a:gd name="T11" fmla="*/ 1 h 151"/>
                    <a:gd name="T12" fmla="*/ 461 w 737"/>
                    <a:gd name="T13" fmla="*/ 0 h 151"/>
                    <a:gd name="T14" fmla="*/ 444 w 737"/>
                    <a:gd name="T15" fmla="*/ 1 h 151"/>
                    <a:gd name="T16" fmla="*/ 426 w 737"/>
                    <a:gd name="T17" fmla="*/ 1 h 151"/>
                    <a:gd name="T18" fmla="*/ 354 w 737"/>
                    <a:gd name="T19" fmla="*/ 7 h 151"/>
                    <a:gd name="T20" fmla="*/ 318 w 737"/>
                    <a:gd name="T21" fmla="*/ 12 h 151"/>
                    <a:gd name="T22" fmla="*/ 282 w 737"/>
                    <a:gd name="T23" fmla="*/ 18 h 151"/>
                    <a:gd name="T24" fmla="*/ 248 w 737"/>
                    <a:gd name="T25" fmla="*/ 26 h 151"/>
                    <a:gd name="T26" fmla="*/ 231 w 737"/>
                    <a:gd name="T27" fmla="*/ 30 h 151"/>
                    <a:gd name="T28" fmla="*/ 214 w 737"/>
                    <a:gd name="T29" fmla="*/ 35 h 151"/>
                    <a:gd name="T30" fmla="*/ 198 w 737"/>
                    <a:gd name="T31" fmla="*/ 40 h 151"/>
                    <a:gd name="T32" fmla="*/ 182 w 737"/>
                    <a:gd name="T33" fmla="*/ 45 h 151"/>
                    <a:gd name="T34" fmla="*/ 167 w 737"/>
                    <a:gd name="T35" fmla="*/ 51 h 151"/>
                    <a:gd name="T36" fmla="*/ 152 w 737"/>
                    <a:gd name="T37" fmla="*/ 57 h 151"/>
                    <a:gd name="T38" fmla="*/ 138 w 737"/>
                    <a:gd name="T39" fmla="*/ 63 h 151"/>
                    <a:gd name="T40" fmla="*/ 125 w 737"/>
                    <a:gd name="T41" fmla="*/ 69 h 151"/>
                    <a:gd name="T42" fmla="*/ 99 w 737"/>
                    <a:gd name="T43" fmla="*/ 82 h 151"/>
                    <a:gd name="T44" fmla="*/ 76 w 737"/>
                    <a:gd name="T45" fmla="*/ 94 h 151"/>
                    <a:gd name="T46" fmla="*/ 57 w 737"/>
                    <a:gd name="T47" fmla="*/ 107 h 151"/>
                    <a:gd name="T48" fmla="*/ 26 w 737"/>
                    <a:gd name="T49" fmla="*/ 129 h 151"/>
                    <a:gd name="T50" fmla="*/ 0 w 737"/>
                    <a:gd name="T51" fmla="*/ 151 h 151"/>
                    <a:gd name="T52" fmla="*/ 28 w 737"/>
                    <a:gd name="T53" fmla="*/ 133 h 151"/>
                    <a:gd name="T54" fmla="*/ 43 w 737"/>
                    <a:gd name="T55" fmla="*/ 124 h 151"/>
                    <a:gd name="T56" fmla="*/ 61 w 737"/>
                    <a:gd name="T57" fmla="*/ 114 h 151"/>
                    <a:gd name="T58" fmla="*/ 81 w 737"/>
                    <a:gd name="T59" fmla="*/ 103 h 151"/>
                    <a:gd name="T60" fmla="*/ 104 w 737"/>
                    <a:gd name="T61" fmla="*/ 93 h 151"/>
                    <a:gd name="T62" fmla="*/ 130 w 737"/>
                    <a:gd name="T63" fmla="*/ 82 h 151"/>
                    <a:gd name="T64" fmla="*/ 144 w 737"/>
                    <a:gd name="T65" fmla="*/ 76 h 151"/>
                    <a:gd name="T66" fmla="*/ 158 w 737"/>
                    <a:gd name="T67" fmla="*/ 71 h 151"/>
                    <a:gd name="T68" fmla="*/ 173 w 737"/>
                    <a:gd name="T69" fmla="*/ 66 h 151"/>
                    <a:gd name="T70" fmla="*/ 188 w 737"/>
                    <a:gd name="T71" fmla="*/ 62 h 151"/>
                    <a:gd name="T72" fmla="*/ 203 w 737"/>
                    <a:gd name="T73" fmla="*/ 57 h 151"/>
                    <a:gd name="T74" fmla="*/ 219 w 737"/>
                    <a:gd name="T75" fmla="*/ 53 h 151"/>
                    <a:gd name="T76" fmla="*/ 235 w 737"/>
                    <a:gd name="T77" fmla="*/ 49 h 151"/>
                    <a:gd name="T78" fmla="*/ 252 w 737"/>
                    <a:gd name="T79" fmla="*/ 45 h 151"/>
                    <a:gd name="T80" fmla="*/ 286 w 737"/>
                    <a:gd name="T81" fmla="*/ 38 h 151"/>
                    <a:gd name="T82" fmla="*/ 321 w 737"/>
                    <a:gd name="T83" fmla="*/ 32 h 151"/>
                    <a:gd name="T84" fmla="*/ 356 w 737"/>
                    <a:gd name="T85" fmla="*/ 28 h 151"/>
                    <a:gd name="T86" fmla="*/ 427 w 737"/>
                    <a:gd name="T87" fmla="*/ 21 h 151"/>
                    <a:gd name="T88" fmla="*/ 496 w 737"/>
                    <a:gd name="T89" fmla="*/ 19 h 151"/>
                    <a:gd name="T90" fmla="*/ 560 w 737"/>
                    <a:gd name="T91" fmla="*/ 20 h 151"/>
                    <a:gd name="T92" fmla="*/ 590 w 737"/>
                    <a:gd name="T93" fmla="*/ 21 h 151"/>
                    <a:gd name="T94" fmla="*/ 618 w 737"/>
                    <a:gd name="T95" fmla="*/ 22 h 151"/>
                    <a:gd name="T96" fmla="*/ 667 w 737"/>
                    <a:gd name="T97" fmla="*/ 26 h 151"/>
                    <a:gd name="T98" fmla="*/ 704 w 737"/>
                    <a:gd name="T99" fmla="*/ 30 h 151"/>
                    <a:gd name="T100" fmla="*/ 728 w 737"/>
                    <a:gd name="T101" fmla="*/ 33 h 151"/>
                    <a:gd name="T102" fmla="*/ 737 w 737"/>
                    <a:gd name="T103" fmla="*/ 3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7" h="151">
                      <a:moveTo>
                        <a:pt x="737" y="34"/>
                      </a:moveTo>
                      <a:cubicBezTo>
                        <a:pt x="737" y="34"/>
                        <a:pt x="725" y="30"/>
                        <a:pt x="705" y="26"/>
                      </a:cubicBezTo>
                      <a:cubicBezTo>
                        <a:pt x="695" y="23"/>
                        <a:pt x="682" y="21"/>
                        <a:pt x="668" y="18"/>
                      </a:cubicBezTo>
                      <a:cubicBezTo>
                        <a:pt x="653" y="16"/>
                        <a:pt x="637" y="13"/>
                        <a:pt x="619" y="10"/>
                      </a:cubicBezTo>
                      <a:cubicBezTo>
                        <a:pt x="601" y="8"/>
                        <a:pt x="581" y="6"/>
                        <a:pt x="561" y="4"/>
                      </a:cubicBezTo>
                      <a:cubicBezTo>
                        <a:pt x="540" y="3"/>
                        <a:pt x="518" y="1"/>
                        <a:pt x="496" y="1"/>
                      </a:cubicBezTo>
                      <a:cubicBezTo>
                        <a:pt x="484" y="1"/>
                        <a:pt x="473" y="0"/>
                        <a:pt x="461" y="0"/>
                      </a:cubicBezTo>
                      <a:cubicBezTo>
                        <a:pt x="455" y="1"/>
                        <a:pt x="449" y="1"/>
                        <a:pt x="444" y="1"/>
                      </a:cubicBezTo>
                      <a:cubicBezTo>
                        <a:pt x="438" y="1"/>
                        <a:pt x="432" y="1"/>
                        <a:pt x="426" y="1"/>
                      </a:cubicBezTo>
                      <a:cubicBezTo>
                        <a:pt x="402" y="2"/>
                        <a:pt x="378" y="4"/>
                        <a:pt x="354" y="7"/>
                      </a:cubicBezTo>
                      <a:cubicBezTo>
                        <a:pt x="342" y="8"/>
                        <a:pt x="330" y="10"/>
                        <a:pt x="318" y="12"/>
                      </a:cubicBezTo>
                      <a:cubicBezTo>
                        <a:pt x="306" y="14"/>
                        <a:pt x="294" y="16"/>
                        <a:pt x="282" y="18"/>
                      </a:cubicBezTo>
                      <a:cubicBezTo>
                        <a:pt x="271" y="20"/>
                        <a:pt x="259" y="23"/>
                        <a:pt x="248" y="26"/>
                      </a:cubicBezTo>
                      <a:cubicBezTo>
                        <a:pt x="242" y="27"/>
                        <a:pt x="236" y="29"/>
                        <a:pt x="231" y="30"/>
                      </a:cubicBezTo>
                      <a:cubicBezTo>
                        <a:pt x="225" y="32"/>
                        <a:pt x="220" y="33"/>
                        <a:pt x="214" y="35"/>
                      </a:cubicBezTo>
                      <a:cubicBezTo>
                        <a:pt x="209" y="37"/>
                        <a:pt x="203" y="38"/>
                        <a:pt x="198" y="40"/>
                      </a:cubicBezTo>
                      <a:cubicBezTo>
                        <a:pt x="193" y="42"/>
                        <a:pt x="188" y="44"/>
                        <a:pt x="182" y="45"/>
                      </a:cubicBezTo>
                      <a:cubicBezTo>
                        <a:pt x="177" y="47"/>
                        <a:pt x="172" y="49"/>
                        <a:pt x="167" y="51"/>
                      </a:cubicBezTo>
                      <a:cubicBezTo>
                        <a:pt x="162" y="53"/>
                        <a:pt x="157" y="55"/>
                        <a:pt x="152" y="57"/>
                      </a:cubicBezTo>
                      <a:cubicBezTo>
                        <a:pt x="148" y="59"/>
                        <a:pt x="143" y="61"/>
                        <a:pt x="138" y="63"/>
                      </a:cubicBezTo>
                      <a:cubicBezTo>
                        <a:pt x="134" y="65"/>
                        <a:pt x="129" y="67"/>
                        <a:pt x="125" y="69"/>
                      </a:cubicBezTo>
                      <a:cubicBezTo>
                        <a:pt x="116" y="73"/>
                        <a:pt x="107" y="77"/>
                        <a:pt x="99" y="82"/>
                      </a:cubicBezTo>
                      <a:cubicBezTo>
                        <a:pt x="91" y="86"/>
                        <a:pt x="83" y="90"/>
                        <a:pt x="76" y="94"/>
                      </a:cubicBezTo>
                      <a:cubicBezTo>
                        <a:pt x="69" y="99"/>
                        <a:pt x="63" y="103"/>
                        <a:pt x="57" y="107"/>
                      </a:cubicBezTo>
                      <a:cubicBezTo>
                        <a:pt x="44" y="115"/>
                        <a:pt x="34" y="123"/>
                        <a:pt x="26" y="129"/>
                      </a:cubicBezTo>
                      <a:cubicBezTo>
                        <a:pt x="9" y="143"/>
                        <a:pt x="0" y="151"/>
                        <a:pt x="0" y="151"/>
                      </a:cubicBezTo>
                      <a:cubicBezTo>
                        <a:pt x="0" y="151"/>
                        <a:pt x="10" y="144"/>
                        <a:pt x="28" y="133"/>
                      </a:cubicBezTo>
                      <a:cubicBezTo>
                        <a:pt x="33" y="130"/>
                        <a:pt x="38" y="127"/>
                        <a:pt x="43" y="124"/>
                      </a:cubicBezTo>
                      <a:cubicBezTo>
                        <a:pt x="49" y="121"/>
                        <a:pt x="54" y="117"/>
                        <a:pt x="61" y="114"/>
                      </a:cubicBezTo>
                      <a:cubicBezTo>
                        <a:pt x="67" y="111"/>
                        <a:pt x="74" y="107"/>
                        <a:pt x="81" y="103"/>
                      </a:cubicBezTo>
                      <a:cubicBezTo>
                        <a:pt x="89" y="100"/>
                        <a:pt x="96" y="96"/>
                        <a:pt x="104" y="93"/>
                      </a:cubicBezTo>
                      <a:cubicBezTo>
                        <a:pt x="112" y="89"/>
                        <a:pt x="121" y="85"/>
                        <a:pt x="130" y="82"/>
                      </a:cubicBezTo>
                      <a:cubicBezTo>
                        <a:pt x="135" y="80"/>
                        <a:pt x="139" y="78"/>
                        <a:pt x="144" y="76"/>
                      </a:cubicBezTo>
                      <a:cubicBezTo>
                        <a:pt x="148" y="75"/>
                        <a:pt x="153" y="73"/>
                        <a:pt x="158" y="71"/>
                      </a:cubicBezTo>
                      <a:cubicBezTo>
                        <a:pt x="163" y="70"/>
                        <a:pt x="168" y="68"/>
                        <a:pt x="173" y="66"/>
                      </a:cubicBezTo>
                      <a:cubicBezTo>
                        <a:pt x="178" y="65"/>
                        <a:pt x="183" y="63"/>
                        <a:pt x="188" y="62"/>
                      </a:cubicBezTo>
                      <a:cubicBezTo>
                        <a:pt x="193" y="60"/>
                        <a:pt x="198" y="59"/>
                        <a:pt x="203" y="57"/>
                      </a:cubicBezTo>
                      <a:cubicBezTo>
                        <a:pt x="209" y="56"/>
                        <a:pt x="214" y="54"/>
                        <a:pt x="219" y="53"/>
                      </a:cubicBezTo>
                      <a:cubicBezTo>
                        <a:pt x="225" y="51"/>
                        <a:pt x="230" y="50"/>
                        <a:pt x="235" y="49"/>
                      </a:cubicBezTo>
                      <a:cubicBezTo>
                        <a:pt x="241" y="47"/>
                        <a:pt x="247" y="46"/>
                        <a:pt x="252" y="45"/>
                      </a:cubicBezTo>
                      <a:cubicBezTo>
                        <a:pt x="263" y="42"/>
                        <a:pt x="275" y="40"/>
                        <a:pt x="286" y="38"/>
                      </a:cubicBezTo>
                      <a:cubicBezTo>
                        <a:pt x="298" y="36"/>
                        <a:pt x="309" y="34"/>
                        <a:pt x="321" y="32"/>
                      </a:cubicBezTo>
                      <a:cubicBezTo>
                        <a:pt x="333" y="30"/>
                        <a:pt x="344" y="29"/>
                        <a:pt x="356" y="28"/>
                      </a:cubicBezTo>
                      <a:cubicBezTo>
                        <a:pt x="380" y="25"/>
                        <a:pt x="403" y="23"/>
                        <a:pt x="427" y="21"/>
                      </a:cubicBezTo>
                      <a:cubicBezTo>
                        <a:pt x="450" y="20"/>
                        <a:pt x="473" y="19"/>
                        <a:pt x="496" y="19"/>
                      </a:cubicBezTo>
                      <a:cubicBezTo>
                        <a:pt x="518" y="19"/>
                        <a:pt x="539" y="19"/>
                        <a:pt x="560" y="20"/>
                      </a:cubicBezTo>
                      <a:cubicBezTo>
                        <a:pt x="570" y="20"/>
                        <a:pt x="580" y="20"/>
                        <a:pt x="590" y="21"/>
                      </a:cubicBezTo>
                      <a:cubicBezTo>
                        <a:pt x="599" y="21"/>
                        <a:pt x="609" y="22"/>
                        <a:pt x="618" y="22"/>
                      </a:cubicBezTo>
                      <a:cubicBezTo>
                        <a:pt x="636" y="24"/>
                        <a:pt x="652" y="25"/>
                        <a:pt x="667" y="26"/>
                      </a:cubicBezTo>
                      <a:cubicBezTo>
                        <a:pt x="681" y="27"/>
                        <a:pt x="694" y="29"/>
                        <a:pt x="704" y="30"/>
                      </a:cubicBezTo>
                      <a:cubicBezTo>
                        <a:pt x="715" y="31"/>
                        <a:pt x="723" y="32"/>
                        <a:pt x="728" y="33"/>
                      </a:cubicBezTo>
                      <a:cubicBezTo>
                        <a:pt x="734" y="33"/>
                        <a:pt x="737" y="34"/>
                        <a:pt x="737" y="34"/>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16" name="işļïdé">
                  <a:extLst>
                    <a:ext uri="{FF2B5EF4-FFF2-40B4-BE49-F238E27FC236}">
                      <a16:creationId xmlns:a16="http://schemas.microsoft.com/office/drawing/2014/main" id="{29A491AE-A119-46ED-8D1A-F4AA284B1501}"/>
                    </a:ext>
                  </a:extLst>
                </p:cNvPr>
                <p:cNvSpPr/>
                <p:nvPr/>
              </p:nvSpPr>
              <p:spPr bwMode="auto">
                <a:xfrm>
                  <a:off x="2471" y="1677"/>
                  <a:ext cx="2638" cy="1512"/>
                </a:xfrm>
                <a:custGeom>
                  <a:avLst/>
                  <a:gdLst>
                    <a:gd name="T0" fmla="*/ 0 w 1270"/>
                    <a:gd name="T1" fmla="*/ 447 h 729"/>
                    <a:gd name="T2" fmla="*/ 660 w 1270"/>
                    <a:gd name="T3" fmla="*/ 0 h 729"/>
                    <a:gd name="T4" fmla="*/ 1270 w 1270"/>
                    <a:gd name="T5" fmla="*/ 447 h 729"/>
                    <a:gd name="T6" fmla="*/ 660 w 1270"/>
                    <a:gd name="T7" fmla="*/ 729 h 729"/>
                    <a:gd name="T8" fmla="*/ 0 w 1270"/>
                    <a:gd name="T9" fmla="*/ 447 h 729"/>
                  </a:gdLst>
                  <a:ahLst/>
                  <a:cxnLst>
                    <a:cxn ang="0">
                      <a:pos x="T0" y="T1"/>
                    </a:cxn>
                    <a:cxn ang="0">
                      <a:pos x="T2" y="T3"/>
                    </a:cxn>
                    <a:cxn ang="0">
                      <a:pos x="T4" y="T5"/>
                    </a:cxn>
                    <a:cxn ang="0">
                      <a:pos x="T6" y="T7"/>
                    </a:cxn>
                    <a:cxn ang="0">
                      <a:pos x="T8" y="T9"/>
                    </a:cxn>
                  </a:cxnLst>
                  <a:rect l="0" t="0" r="r" b="b"/>
                  <a:pathLst>
                    <a:path w="1270" h="729">
                      <a:moveTo>
                        <a:pt x="0" y="447"/>
                      </a:moveTo>
                      <a:cubicBezTo>
                        <a:pt x="0" y="447"/>
                        <a:pt x="205" y="0"/>
                        <a:pt x="660" y="0"/>
                      </a:cubicBezTo>
                      <a:cubicBezTo>
                        <a:pt x="1115" y="0"/>
                        <a:pt x="1270" y="447"/>
                        <a:pt x="1270" y="447"/>
                      </a:cubicBezTo>
                      <a:cubicBezTo>
                        <a:pt x="1270" y="447"/>
                        <a:pt x="892" y="375"/>
                        <a:pt x="660" y="729"/>
                      </a:cubicBezTo>
                      <a:cubicBezTo>
                        <a:pt x="660" y="729"/>
                        <a:pt x="411" y="405"/>
                        <a:pt x="0" y="447"/>
                      </a:cubicBezTo>
                      <a:close/>
                    </a:path>
                  </a:pathLst>
                </a:custGeom>
                <a:solidFill>
                  <a:srgbClr val="8FB7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17" name="îś1ïḋè">
                  <a:extLst>
                    <a:ext uri="{FF2B5EF4-FFF2-40B4-BE49-F238E27FC236}">
                      <a16:creationId xmlns:a16="http://schemas.microsoft.com/office/drawing/2014/main" id="{937D72E9-5F24-4866-A480-9192498600E2}"/>
                    </a:ext>
                  </a:extLst>
                </p:cNvPr>
                <p:cNvSpPr/>
                <p:nvPr/>
              </p:nvSpPr>
              <p:spPr bwMode="auto">
                <a:xfrm>
                  <a:off x="2978" y="1793"/>
                  <a:ext cx="2038" cy="1251"/>
                </a:xfrm>
                <a:custGeom>
                  <a:avLst/>
                  <a:gdLst>
                    <a:gd name="T0" fmla="*/ 981 w 981"/>
                    <a:gd name="T1" fmla="*/ 296 h 603"/>
                    <a:gd name="T2" fmla="*/ 816 w 981"/>
                    <a:gd name="T3" fmla="*/ 91 h 603"/>
                    <a:gd name="T4" fmla="*/ 743 w 981"/>
                    <a:gd name="T5" fmla="*/ 86 h 603"/>
                    <a:gd name="T6" fmla="*/ 632 w 981"/>
                    <a:gd name="T7" fmla="*/ 103 h 603"/>
                    <a:gd name="T8" fmla="*/ 576 w 981"/>
                    <a:gd name="T9" fmla="*/ 127 h 603"/>
                    <a:gd name="T10" fmla="*/ 448 w 981"/>
                    <a:gd name="T11" fmla="*/ 166 h 603"/>
                    <a:gd name="T12" fmla="*/ 386 w 981"/>
                    <a:gd name="T13" fmla="*/ 139 h 603"/>
                    <a:gd name="T14" fmla="*/ 248 w 981"/>
                    <a:gd name="T15" fmla="*/ 72 h 603"/>
                    <a:gd name="T16" fmla="*/ 149 w 981"/>
                    <a:gd name="T17" fmla="*/ 0 h 603"/>
                    <a:gd name="T18" fmla="*/ 0 w 981"/>
                    <a:gd name="T19" fmla="*/ 91 h 603"/>
                    <a:gd name="T20" fmla="*/ 152 w 981"/>
                    <a:gd name="T21" fmla="*/ 222 h 603"/>
                    <a:gd name="T22" fmla="*/ 300 w 981"/>
                    <a:gd name="T23" fmla="*/ 328 h 603"/>
                    <a:gd name="T24" fmla="*/ 223 w 981"/>
                    <a:gd name="T25" fmla="*/ 499 h 603"/>
                    <a:gd name="T26" fmla="*/ 220 w 981"/>
                    <a:gd name="T27" fmla="*/ 503 h 603"/>
                    <a:gd name="T28" fmla="*/ 350 w 981"/>
                    <a:gd name="T29" fmla="*/ 603 h 603"/>
                    <a:gd name="T30" fmla="*/ 469 w 981"/>
                    <a:gd name="T31" fmla="*/ 410 h 603"/>
                    <a:gd name="T32" fmla="*/ 684 w 981"/>
                    <a:gd name="T33" fmla="*/ 270 h 603"/>
                    <a:gd name="T34" fmla="*/ 751 w 981"/>
                    <a:gd name="T35" fmla="*/ 265 h 603"/>
                    <a:gd name="T36" fmla="*/ 954 w 981"/>
                    <a:gd name="T37" fmla="*/ 289 h 603"/>
                    <a:gd name="T38" fmla="*/ 981 w 981"/>
                    <a:gd name="T39" fmla="*/ 296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1" h="603">
                      <a:moveTo>
                        <a:pt x="981" y="296"/>
                      </a:moveTo>
                      <a:cubicBezTo>
                        <a:pt x="948" y="236"/>
                        <a:pt x="894" y="158"/>
                        <a:pt x="816" y="91"/>
                      </a:cubicBezTo>
                      <a:cubicBezTo>
                        <a:pt x="793" y="88"/>
                        <a:pt x="768" y="86"/>
                        <a:pt x="743" y="86"/>
                      </a:cubicBezTo>
                      <a:cubicBezTo>
                        <a:pt x="699" y="86"/>
                        <a:pt x="662" y="92"/>
                        <a:pt x="632" y="103"/>
                      </a:cubicBezTo>
                      <a:cubicBezTo>
                        <a:pt x="613" y="110"/>
                        <a:pt x="594" y="119"/>
                        <a:pt x="576" y="127"/>
                      </a:cubicBezTo>
                      <a:cubicBezTo>
                        <a:pt x="532" y="146"/>
                        <a:pt x="486" y="166"/>
                        <a:pt x="448" y="166"/>
                      </a:cubicBezTo>
                      <a:cubicBezTo>
                        <a:pt x="424" y="166"/>
                        <a:pt x="404" y="157"/>
                        <a:pt x="386" y="139"/>
                      </a:cubicBezTo>
                      <a:cubicBezTo>
                        <a:pt x="342" y="96"/>
                        <a:pt x="289" y="83"/>
                        <a:pt x="248" y="72"/>
                      </a:cubicBezTo>
                      <a:cubicBezTo>
                        <a:pt x="195" y="58"/>
                        <a:pt x="165" y="51"/>
                        <a:pt x="149" y="0"/>
                      </a:cubicBezTo>
                      <a:cubicBezTo>
                        <a:pt x="93" y="25"/>
                        <a:pt x="43" y="57"/>
                        <a:pt x="0" y="91"/>
                      </a:cubicBezTo>
                      <a:cubicBezTo>
                        <a:pt x="16" y="131"/>
                        <a:pt x="56" y="192"/>
                        <a:pt x="152" y="222"/>
                      </a:cubicBezTo>
                      <a:cubicBezTo>
                        <a:pt x="270" y="259"/>
                        <a:pt x="289" y="270"/>
                        <a:pt x="300" y="328"/>
                      </a:cubicBezTo>
                      <a:cubicBezTo>
                        <a:pt x="309" y="375"/>
                        <a:pt x="258" y="458"/>
                        <a:pt x="223" y="499"/>
                      </a:cubicBezTo>
                      <a:cubicBezTo>
                        <a:pt x="220" y="503"/>
                        <a:pt x="220" y="503"/>
                        <a:pt x="220" y="503"/>
                      </a:cubicBezTo>
                      <a:cubicBezTo>
                        <a:pt x="274" y="537"/>
                        <a:pt x="318" y="573"/>
                        <a:pt x="350" y="603"/>
                      </a:cubicBezTo>
                      <a:cubicBezTo>
                        <a:pt x="369" y="574"/>
                        <a:pt x="436" y="470"/>
                        <a:pt x="469" y="410"/>
                      </a:cubicBezTo>
                      <a:cubicBezTo>
                        <a:pt x="499" y="355"/>
                        <a:pt x="573" y="286"/>
                        <a:pt x="684" y="270"/>
                      </a:cubicBezTo>
                      <a:cubicBezTo>
                        <a:pt x="703" y="267"/>
                        <a:pt x="726" y="265"/>
                        <a:pt x="751" y="265"/>
                      </a:cubicBezTo>
                      <a:cubicBezTo>
                        <a:pt x="850" y="265"/>
                        <a:pt x="953" y="289"/>
                        <a:pt x="954" y="289"/>
                      </a:cubicBezTo>
                      <a:lnTo>
                        <a:pt x="981" y="296"/>
                      </a:lnTo>
                      <a:close/>
                    </a:path>
                  </a:pathLst>
                </a:custGeom>
                <a:solidFill>
                  <a:srgbClr val="B4D2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18" name="ïṩḻîḋê">
                  <a:extLst>
                    <a:ext uri="{FF2B5EF4-FFF2-40B4-BE49-F238E27FC236}">
                      <a16:creationId xmlns:a16="http://schemas.microsoft.com/office/drawing/2014/main" id="{A89A0E54-0822-49BE-88A9-D2AF6539A993}"/>
                    </a:ext>
                  </a:extLst>
                </p:cNvPr>
                <p:cNvSpPr/>
                <p:nvPr/>
              </p:nvSpPr>
              <p:spPr bwMode="auto">
                <a:xfrm>
                  <a:off x="3034" y="1824"/>
                  <a:ext cx="1934" cy="1174"/>
                </a:xfrm>
                <a:custGeom>
                  <a:avLst/>
                  <a:gdLst>
                    <a:gd name="T0" fmla="*/ 831 w 931"/>
                    <a:gd name="T1" fmla="*/ 116 h 566"/>
                    <a:gd name="T2" fmla="*/ 716 w 931"/>
                    <a:gd name="T3" fmla="*/ 105 h 566"/>
                    <a:gd name="T4" fmla="*/ 616 w 931"/>
                    <a:gd name="T5" fmla="*/ 119 h 566"/>
                    <a:gd name="T6" fmla="*/ 562 w 931"/>
                    <a:gd name="T7" fmla="*/ 142 h 566"/>
                    <a:gd name="T8" fmla="*/ 421 w 931"/>
                    <a:gd name="T9" fmla="*/ 184 h 566"/>
                    <a:gd name="T10" fmla="*/ 336 w 931"/>
                    <a:gd name="T11" fmla="*/ 148 h 566"/>
                    <a:gd name="T12" fmla="*/ 212 w 931"/>
                    <a:gd name="T13" fmla="*/ 89 h 566"/>
                    <a:gd name="T14" fmla="*/ 92 w 931"/>
                    <a:gd name="T15" fmla="*/ 0 h 566"/>
                    <a:gd name="T16" fmla="*/ 0 w 931"/>
                    <a:gd name="T17" fmla="*/ 55 h 566"/>
                    <a:gd name="T18" fmla="*/ 135 w 931"/>
                    <a:gd name="T19" fmla="*/ 176 h 566"/>
                    <a:gd name="T20" fmla="*/ 306 w 931"/>
                    <a:gd name="T21" fmla="*/ 307 h 566"/>
                    <a:gd name="T22" fmla="*/ 222 w 931"/>
                    <a:gd name="T23" fmla="*/ 505 h 566"/>
                    <a:gd name="T24" fmla="*/ 221 w 931"/>
                    <a:gd name="T25" fmla="*/ 507 h 566"/>
                    <a:gd name="T26" fmla="*/ 298 w 931"/>
                    <a:gd name="T27" fmla="*/ 566 h 566"/>
                    <a:gd name="T28" fmla="*/ 413 w 931"/>
                    <a:gd name="T29" fmla="*/ 379 h 566"/>
                    <a:gd name="T30" fmla="*/ 652 w 931"/>
                    <a:gd name="T31" fmla="*/ 222 h 566"/>
                    <a:gd name="T32" fmla="*/ 724 w 931"/>
                    <a:gd name="T33" fmla="*/ 217 h 566"/>
                    <a:gd name="T34" fmla="*/ 931 w 931"/>
                    <a:gd name="T35" fmla="*/ 241 h 566"/>
                    <a:gd name="T36" fmla="*/ 831 w 931"/>
                    <a:gd name="T37" fmla="*/ 11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1" h="566">
                      <a:moveTo>
                        <a:pt x="831" y="116"/>
                      </a:moveTo>
                      <a:cubicBezTo>
                        <a:pt x="798" y="110"/>
                        <a:pt x="757" y="105"/>
                        <a:pt x="716" y="105"/>
                      </a:cubicBezTo>
                      <a:cubicBezTo>
                        <a:pt x="676" y="105"/>
                        <a:pt x="643" y="110"/>
                        <a:pt x="616" y="119"/>
                      </a:cubicBezTo>
                      <a:cubicBezTo>
                        <a:pt x="598" y="126"/>
                        <a:pt x="580" y="134"/>
                        <a:pt x="562" y="142"/>
                      </a:cubicBezTo>
                      <a:cubicBezTo>
                        <a:pt x="515" y="162"/>
                        <a:pt x="466" y="184"/>
                        <a:pt x="421" y="184"/>
                      </a:cubicBezTo>
                      <a:cubicBezTo>
                        <a:pt x="388" y="184"/>
                        <a:pt x="360" y="172"/>
                        <a:pt x="336" y="148"/>
                      </a:cubicBezTo>
                      <a:cubicBezTo>
                        <a:pt x="298" y="111"/>
                        <a:pt x="252" y="99"/>
                        <a:pt x="212" y="89"/>
                      </a:cubicBezTo>
                      <a:cubicBezTo>
                        <a:pt x="159" y="75"/>
                        <a:pt x="115" y="64"/>
                        <a:pt x="92" y="0"/>
                      </a:cubicBezTo>
                      <a:cubicBezTo>
                        <a:pt x="59" y="16"/>
                        <a:pt x="28" y="35"/>
                        <a:pt x="0" y="55"/>
                      </a:cubicBezTo>
                      <a:cubicBezTo>
                        <a:pt x="11" y="87"/>
                        <a:pt x="43" y="147"/>
                        <a:pt x="135" y="176"/>
                      </a:cubicBezTo>
                      <a:cubicBezTo>
                        <a:pt x="253" y="213"/>
                        <a:pt x="291" y="228"/>
                        <a:pt x="306" y="307"/>
                      </a:cubicBezTo>
                      <a:cubicBezTo>
                        <a:pt x="321" y="386"/>
                        <a:pt x="223" y="504"/>
                        <a:pt x="222" y="505"/>
                      </a:cubicBezTo>
                      <a:cubicBezTo>
                        <a:pt x="221" y="507"/>
                        <a:pt x="221" y="507"/>
                        <a:pt x="221" y="507"/>
                      </a:cubicBezTo>
                      <a:cubicBezTo>
                        <a:pt x="250" y="527"/>
                        <a:pt x="276" y="547"/>
                        <a:pt x="298" y="566"/>
                      </a:cubicBezTo>
                      <a:cubicBezTo>
                        <a:pt x="320" y="532"/>
                        <a:pt x="382" y="436"/>
                        <a:pt x="413" y="379"/>
                      </a:cubicBezTo>
                      <a:cubicBezTo>
                        <a:pt x="446" y="318"/>
                        <a:pt x="529" y="240"/>
                        <a:pt x="652" y="222"/>
                      </a:cubicBezTo>
                      <a:cubicBezTo>
                        <a:pt x="673" y="219"/>
                        <a:pt x="697" y="217"/>
                        <a:pt x="724" y="217"/>
                      </a:cubicBezTo>
                      <a:cubicBezTo>
                        <a:pt x="816" y="217"/>
                        <a:pt x="911" y="237"/>
                        <a:pt x="931" y="241"/>
                      </a:cubicBezTo>
                      <a:cubicBezTo>
                        <a:pt x="905" y="202"/>
                        <a:pt x="873" y="158"/>
                        <a:pt x="831" y="116"/>
                      </a:cubicBezTo>
                      <a:close/>
                    </a:path>
                  </a:pathLst>
                </a:custGeom>
                <a:solidFill>
                  <a:srgbClr val="FFE1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19" name="îŝḷîḑé">
                  <a:extLst>
                    <a:ext uri="{FF2B5EF4-FFF2-40B4-BE49-F238E27FC236}">
                      <a16:creationId xmlns:a16="http://schemas.microsoft.com/office/drawing/2014/main" id="{D6D6C090-14D0-4E29-8902-AF29FCCCACC1}"/>
                    </a:ext>
                  </a:extLst>
                </p:cNvPr>
                <p:cNvSpPr/>
                <p:nvPr/>
              </p:nvSpPr>
              <p:spPr bwMode="auto">
                <a:xfrm>
                  <a:off x="3065" y="1838"/>
                  <a:ext cx="1876" cy="1137"/>
                </a:xfrm>
                <a:custGeom>
                  <a:avLst/>
                  <a:gdLst>
                    <a:gd name="T0" fmla="*/ 836 w 903"/>
                    <a:gd name="T1" fmla="*/ 129 h 548"/>
                    <a:gd name="T2" fmla="*/ 607 w 903"/>
                    <a:gd name="T3" fmla="*/ 128 h 548"/>
                    <a:gd name="T4" fmla="*/ 309 w 903"/>
                    <a:gd name="T5" fmla="*/ 153 h 548"/>
                    <a:gd name="T6" fmla="*/ 62 w 903"/>
                    <a:gd name="T7" fmla="*/ 0 h 548"/>
                    <a:gd name="T8" fmla="*/ 0 w 903"/>
                    <a:gd name="T9" fmla="*/ 38 h 548"/>
                    <a:gd name="T10" fmla="*/ 125 w 903"/>
                    <a:gd name="T11" fmla="*/ 153 h 548"/>
                    <a:gd name="T12" fmla="*/ 307 w 903"/>
                    <a:gd name="T13" fmla="*/ 297 h 548"/>
                    <a:gd name="T14" fmla="*/ 220 w 903"/>
                    <a:gd name="T15" fmla="*/ 509 h 548"/>
                    <a:gd name="T16" fmla="*/ 220 w 903"/>
                    <a:gd name="T17" fmla="*/ 509 h 548"/>
                    <a:gd name="T18" fmla="*/ 270 w 903"/>
                    <a:gd name="T19" fmla="*/ 548 h 548"/>
                    <a:gd name="T20" fmla="*/ 384 w 903"/>
                    <a:gd name="T21" fmla="*/ 364 h 548"/>
                    <a:gd name="T22" fmla="*/ 634 w 903"/>
                    <a:gd name="T23" fmla="*/ 198 h 548"/>
                    <a:gd name="T24" fmla="*/ 903 w 903"/>
                    <a:gd name="T25" fmla="*/ 215 h 548"/>
                    <a:gd name="T26" fmla="*/ 836 w 903"/>
                    <a:gd name="T27" fmla="*/ 12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3" h="548">
                      <a:moveTo>
                        <a:pt x="836" y="129"/>
                      </a:moveTo>
                      <a:cubicBezTo>
                        <a:pt x="776" y="117"/>
                        <a:pt x="674" y="103"/>
                        <a:pt x="607" y="128"/>
                      </a:cubicBezTo>
                      <a:cubicBezTo>
                        <a:pt x="508" y="165"/>
                        <a:pt x="398" y="240"/>
                        <a:pt x="309" y="153"/>
                      </a:cubicBezTo>
                      <a:cubicBezTo>
                        <a:pt x="227" y="72"/>
                        <a:pt x="107" y="123"/>
                        <a:pt x="62" y="0"/>
                      </a:cubicBezTo>
                      <a:cubicBezTo>
                        <a:pt x="40" y="12"/>
                        <a:pt x="19" y="25"/>
                        <a:pt x="0" y="38"/>
                      </a:cubicBezTo>
                      <a:cubicBezTo>
                        <a:pt x="8" y="65"/>
                        <a:pt x="35" y="124"/>
                        <a:pt x="125" y="153"/>
                      </a:cubicBezTo>
                      <a:cubicBezTo>
                        <a:pt x="243" y="190"/>
                        <a:pt x="290" y="209"/>
                        <a:pt x="307" y="297"/>
                      </a:cubicBezTo>
                      <a:cubicBezTo>
                        <a:pt x="324" y="385"/>
                        <a:pt x="220" y="509"/>
                        <a:pt x="220" y="509"/>
                      </a:cubicBezTo>
                      <a:cubicBezTo>
                        <a:pt x="220" y="509"/>
                        <a:pt x="220" y="509"/>
                        <a:pt x="220" y="509"/>
                      </a:cubicBezTo>
                      <a:cubicBezTo>
                        <a:pt x="238" y="522"/>
                        <a:pt x="255" y="535"/>
                        <a:pt x="270" y="548"/>
                      </a:cubicBezTo>
                      <a:cubicBezTo>
                        <a:pt x="293" y="513"/>
                        <a:pt x="354" y="419"/>
                        <a:pt x="384" y="364"/>
                      </a:cubicBezTo>
                      <a:cubicBezTo>
                        <a:pt x="421" y="296"/>
                        <a:pt x="510" y="217"/>
                        <a:pt x="634" y="198"/>
                      </a:cubicBezTo>
                      <a:cubicBezTo>
                        <a:pt x="732" y="184"/>
                        <a:pt x="855" y="205"/>
                        <a:pt x="903" y="215"/>
                      </a:cubicBezTo>
                      <a:cubicBezTo>
                        <a:pt x="884" y="187"/>
                        <a:pt x="862" y="158"/>
                        <a:pt x="836" y="129"/>
                      </a:cubicBezTo>
                      <a:close/>
                    </a:path>
                  </a:pathLst>
                </a:custGeom>
                <a:solidFill>
                  <a:srgbClr val="53C9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20" name="ïŝľîdé">
                  <a:extLst>
                    <a:ext uri="{FF2B5EF4-FFF2-40B4-BE49-F238E27FC236}">
                      <a16:creationId xmlns:a16="http://schemas.microsoft.com/office/drawing/2014/main" id="{5695AB34-3F0D-4FB2-9EAA-06FBAC14F922}"/>
                    </a:ext>
                  </a:extLst>
                </p:cNvPr>
                <p:cNvSpPr/>
                <p:nvPr/>
              </p:nvSpPr>
              <p:spPr bwMode="auto">
                <a:xfrm>
                  <a:off x="3412" y="1677"/>
                  <a:ext cx="1126" cy="400"/>
                </a:xfrm>
                <a:custGeom>
                  <a:avLst/>
                  <a:gdLst>
                    <a:gd name="T0" fmla="*/ 542 w 542"/>
                    <a:gd name="T1" fmla="*/ 98 h 193"/>
                    <a:gd name="T2" fmla="*/ 207 w 542"/>
                    <a:gd name="T3" fmla="*/ 0 h 193"/>
                    <a:gd name="T4" fmla="*/ 0 w 542"/>
                    <a:gd name="T5" fmla="*/ 33 h 193"/>
                    <a:gd name="T6" fmla="*/ 108 w 542"/>
                    <a:gd name="T7" fmla="*/ 96 h 193"/>
                    <a:gd name="T8" fmla="*/ 284 w 542"/>
                    <a:gd name="T9" fmla="*/ 172 h 193"/>
                    <a:gd name="T10" fmla="*/ 449 w 542"/>
                    <a:gd name="T11" fmla="*/ 113 h 193"/>
                    <a:gd name="T12" fmla="*/ 542 w 542"/>
                    <a:gd name="T13" fmla="*/ 98 h 193"/>
                  </a:gdLst>
                  <a:ahLst/>
                  <a:cxnLst>
                    <a:cxn ang="0">
                      <a:pos x="T0" y="T1"/>
                    </a:cxn>
                    <a:cxn ang="0">
                      <a:pos x="T2" y="T3"/>
                    </a:cxn>
                    <a:cxn ang="0">
                      <a:pos x="T4" y="T5"/>
                    </a:cxn>
                    <a:cxn ang="0">
                      <a:pos x="T6" y="T7"/>
                    </a:cxn>
                    <a:cxn ang="0">
                      <a:pos x="T8" y="T9"/>
                    </a:cxn>
                    <a:cxn ang="0">
                      <a:pos x="T10" y="T11"/>
                    </a:cxn>
                    <a:cxn ang="0">
                      <a:pos x="T12" y="T13"/>
                    </a:cxn>
                  </a:cxnLst>
                  <a:rect l="0" t="0" r="r" b="b"/>
                  <a:pathLst>
                    <a:path w="542" h="193">
                      <a:moveTo>
                        <a:pt x="542" y="98"/>
                      </a:moveTo>
                      <a:cubicBezTo>
                        <a:pt x="455" y="41"/>
                        <a:pt x="345" y="0"/>
                        <a:pt x="207" y="0"/>
                      </a:cubicBezTo>
                      <a:cubicBezTo>
                        <a:pt x="131" y="0"/>
                        <a:pt x="62" y="12"/>
                        <a:pt x="0" y="33"/>
                      </a:cubicBezTo>
                      <a:cubicBezTo>
                        <a:pt x="8" y="47"/>
                        <a:pt x="33" y="81"/>
                        <a:pt x="108" y="96"/>
                      </a:cubicBezTo>
                      <a:cubicBezTo>
                        <a:pt x="204" y="116"/>
                        <a:pt x="194" y="193"/>
                        <a:pt x="284" y="172"/>
                      </a:cubicBezTo>
                      <a:cubicBezTo>
                        <a:pt x="374" y="151"/>
                        <a:pt x="368" y="114"/>
                        <a:pt x="449" y="113"/>
                      </a:cubicBezTo>
                      <a:cubicBezTo>
                        <a:pt x="498" y="112"/>
                        <a:pt x="527" y="104"/>
                        <a:pt x="542" y="98"/>
                      </a:cubicBezTo>
                      <a:close/>
                    </a:path>
                  </a:pathLst>
                </a:custGeom>
                <a:solidFill>
                  <a:srgbClr val="97C0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21" name="íṥľiďè">
                  <a:extLst>
                    <a:ext uri="{FF2B5EF4-FFF2-40B4-BE49-F238E27FC236}">
                      <a16:creationId xmlns:a16="http://schemas.microsoft.com/office/drawing/2014/main" id="{512BC3A7-2DB8-4DD9-9115-C13FD42146DA}"/>
                    </a:ext>
                  </a:extLst>
                </p:cNvPr>
                <p:cNvSpPr/>
                <p:nvPr/>
              </p:nvSpPr>
              <p:spPr bwMode="auto">
                <a:xfrm>
                  <a:off x="2529" y="2050"/>
                  <a:ext cx="1018" cy="616"/>
                </a:xfrm>
                <a:custGeom>
                  <a:avLst/>
                  <a:gdLst>
                    <a:gd name="T0" fmla="*/ 0 w 490"/>
                    <a:gd name="T1" fmla="*/ 215 h 297"/>
                    <a:gd name="T2" fmla="*/ 407 w 490"/>
                    <a:gd name="T3" fmla="*/ 295 h 297"/>
                    <a:gd name="T4" fmla="*/ 338 w 490"/>
                    <a:gd name="T5" fmla="*/ 144 h 297"/>
                    <a:gd name="T6" fmla="*/ 176 w 490"/>
                    <a:gd name="T7" fmla="*/ 0 h 297"/>
                    <a:gd name="T8" fmla="*/ 0 w 490"/>
                    <a:gd name="T9" fmla="*/ 215 h 297"/>
                  </a:gdLst>
                  <a:ahLst/>
                  <a:cxnLst>
                    <a:cxn ang="0">
                      <a:pos x="T0" y="T1"/>
                    </a:cxn>
                    <a:cxn ang="0">
                      <a:pos x="T2" y="T3"/>
                    </a:cxn>
                    <a:cxn ang="0">
                      <a:pos x="T4" y="T5"/>
                    </a:cxn>
                    <a:cxn ang="0">
                      <a:pos x="T6" y="T7"/>
                    </a:cxn>
                    <a:cxn ang="0">
                      <a:pos x="T8" y="T9"/>
                    </a:cxn>
                  </a:cxnLst>
                  <a:rect l="0" t="0" r="r" b="b"/>
                  <a:pathLst>
                    <a:path w="490" h="297">
                      <a:moveTo>
                        <a:pt x="0" y="215"/>
                      </a:moveTo>
                      <a:cubicBezTo>
                        <a:pt x="217" y="197"/>
                        <a:pt x="352" y="293"/>
                        <a:pt x="407" y="295"/>
                      </a:cubicBezTo>
                      <a:cubicBezTo>
                        <a:pt x="466" y="297"/>
                        <a:pt x="490" y="195"/>
                        <a:pt x="338" y="144"/>
                      </a:cubicBezTo>
                      <a:cubicBezTo>
                        <a:pt x="227" y="108"/>
                        <a:pt x="188" y="37"/>
                        <a:pt x="176" y="0"/>
                      </a:cubicBezTo>
                      <a:cubicBezTo>
                        <a:pt x="89" y="78"/>
                        <a:pt x="31" y="162"/>
                        <a:pt x="0" y="215"/>
                      </a:cubicBezTo>
                      <a:close/>
                    </a:path>
                  </a:pathLst>
                </a:custGeom>
                <a:solidFill>
                  <a:srgbClr val="97C0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22" name="íśḻîďe">
                  <a:extLst>
                    <a:ext uri="{FF2B5EF4-FFF2-40B4-BE49-F238E27FC236}">
                      <a16:creationId xmlns:a16="http://schemas.microsoft.com/office/drawing/2014/main" id="{BF463996-6019-42F1-9F12-93A6CAF31F6F}"/>
                    </a:ext>
                  </a:extLst>
                </p:cNvPr>
                <p:cNvSpPr/>
                <p:nvPr/>
              </p:nvSpPr>
              <p:spPr bwMode="auto">
                <a:xfrm>
                  <a:off x="3805" y="2394"/>
                  <a:ext cx="1190" cy="664"/>
                </a:xfrm>
                <a:custGeom>
                  <a:avLst/>
                  <a:gdLst>
                    <a:gd name="T0" fmla="*/ 506 w 573"/>
                    <a:gd name="T1" fmla="*/ 29 h 320"/>
                    <a:gd name="T2" fmla="*/ 201 w 573"/>
                    <a:gd name="T3" fmla="*/ 54 h 320"/>
                    <a:gd name="T4" fmla="*/ 10 w 573"/>
                    <a:gd name="T5" fmla="*/ 293 h 320"/>
                    <a:gd name="T6" fmla="*/ 139 w 573"/>
                    <a:gd name="T7" fmla="*/ 197 h 320"/>
                    <a:gd name="T8" fmla="*/ 444 w 573"/>
                    <a:gd name="T9" fmla="*/ 65 h 320"/>
                    <a:gd name="T10" fmla="*/ 506 w 573"/>
                    <a:gd name="T11" fmla="*/ 29 h 320"/>
                  </a:gdLst>
                  <a:ahLst/>
                  <a:cxnLst>
                    <a:cxn ang="0">
                      <a:pos x="T0" y="T1"/>
                    </a:cxn>
                    <a:cxn ang="0">
                      <a:pos x="T2" y="T3"/>
                    </a:cxn>
                    <a:cxn ang="0">
                      <a:pos x="T4" y="T5"/>
                    </a:cxn>
                    <a:cxn ang="0">
                      <a:pos x="T6" y="T7"/>
                    </a:cxn>
                    <a:cxn ang="0">
                      <a:pos x="T8" y="T9"/>
                    </a:cxn>
                    <a:cxn ang="0">
                      <a:pos x="T10" y="T11"/>
                    </a:cxn>
                  </a:cxnLst>
                  <a:rect l="0" t="0" r="r" b="b"/>
                  <a:pathLst>
                    <a:path w="573" h="320">
                      <a:moveTo>
                        <a:pt x="506" y="29"/>
                      </a:moveTo>
                      <a:cubicBezTo>
                        <a:pt x="424" y="18"/>
                        <a:pt x="303" y="0"/>
                        <a:pt x="201" y="54"/>
                      </a:cubicBezTo>
                      <a:cubicBezTo>
                        <a:pt x="98" y="108"/>
                        <a:pt x="21" y="267"/>
                        <a:pt x="10" y="293"/>
                      </a:cubicBezTo>
                      <a:cubicBezTo>
                        <a:pt x="0" y="320"/>
                        <a:pt x="48" y="303"/>
                        <a:pt x="139" y="197"/>
                      </a:cubicBezTo>
                      <a:cubicBezTo>
                        <a:pt x="230" y="90"/>
                        <a:pt x="369" y="69"/>
                        <a:pt x="444" y="65"/>
                      </a:cubicBezTo>
                      <a:cubicBezTo>
                        <a:pt x="519" y="61"/>
                        <a:pt x="573" y="37"/>
                        <a:pt x="506" y="29"/>
                      </a:cubicBezTo>
                      <a:close/>
                    </a:path>
                  </a:pathLst>
                </a:custGeom>
                <a:solidFill>
                  <a:srgbClr val="97C0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23" name="îṥḻïďè">
                  <a:extLst>
                    <a:ext uri="{FF2B5EF4-FFF2-40B4-BE49-F238E27FC236}">
                      <a16:creationId xmlns:a16="http://schemas.microsoft.com/office/drawing/2014/main" id="{F80668F8-89D8-4DC0-A261-EA8E7ADC5DB1}"/>
                    </a:ext>
                  </a:extLst>
                </p:cNvPr>
                <p:cNvSpPr/>
                <p:nvPr/>
              </p:nvSpPr>
              <p:spPr bwMode="auto">
                <a:xfrm>
                  <a:off x="2213" y="2116"/>
                  <a:ext cx="233" cy="426"/>
                </a:xfrm>
                <a:custGeom>
                  <a:avLst/>
                  <a:gdLst>
                    <a:gd name="T0" fmla="*/ 112 w 112"/>
                    <a:gd name="T1" fmla="*/ 146 h 205"/>
                    <a:gd name="T2" fmla="*/ 56 w 112"/>
                    <a:gd name="T3" fmla="*/ 0 h 205"/>
                    <a:gd name="T4" fmla="*/ 0 w 112"/>
                    <a:gd name="T5" fmla="*/ 146 h 205"/>
                    <a:gd name="T6" fmla="*/ 54 w 112"/>
                    <a:gd name="T7" fmla="*/ 201 h 205"/>
                    <a:gd name="T8" fmla="*/ 54 w 112"/>
                    <a:gd name="T9" fmla="*/ 205 h 205"/>
                    <a:gd name="T10" fmla="*/ 56 w 112"/>
                    <a:gd name="T11" fmla="*/ 203 h 205"/>
                    <a:gd name="T12" fmla="*/ 58 w 112"/>
                    <a:gd name="T13" fmla="*/ 205 h 205"/>
                    <a:gd name="T14" fmla="*/ 58 w 112"/>
                    <a:gd name="T15" fmla="*/ 201 h 205"/>
                    <a:gd name="T16" fmla="*/ 112 w 112"/>
                    <a:gd name="T17" fmla="*/ 14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205">
                      <a:moveTo>
                        <a:pt x="112" y="146"/>
                      </a:moveTo>
                      <a:cubicBezTo>
                        <a:pt x="112" y="141"/>
                        <a:pt x="56" y="0"/>
                        <a:pt x="56" y="0"/>
                      </a:cubicBezTo>
                      <a:cubicBezTo>
                        <a:pt x="56" y="0"/>
                        <a:pt x="0" y="141"/>
                        <a:pt x="0" y="146"/>
                      </a:cubicBezTo>
                      <a:cubicBezTo>
                        <a:pt x="0" y="149"/>
                        <a:pt x="42" y="190"/>
                        <a:pt x="54" y="201"/>
                      </a:cubicBezTo>
                      <a:cubicBezTo>
                        <a:pt x="54" y="205"/>
                        <a:pt x="54" y="205"/>
                        <a:pt x="54" y="205"/>
                      </a:cubicBezTo>
                      <a:cubicBezTo>
                        <a:pt x="54" y="205"/>
                        <a:pt x="55" y="204"/>
                        <a:pt x="56" y="203"/>
                      </a:cubicBezTo>
                      <a:cubicBezTo>
                        <a:pt x="57" y="204"/>
                        <a:pt x="58" y="205"/>
                        <a:pt x="58" y="205"/>
                      </a:cubicBezTo>
                      <a:cubicBezTo>
                        <a:pt x="58" y="201"/>
                        <a:pt x="58" y="201"/>
                        <a:pt x="58" y="201"/>
                      </a:cubicBezTo>
                      <a:cubicBezTo>
                        <a:pt x="70" y="190"/>
                        <a:pt x="112" y="149"/>
                        <a:pt x="112" y="146"/>
                      </a:cubicBezTo>
                      <a:close/>
                    </a:path>
                  </a:pathLst>
                </a:custGeom>
                <a:solidFill>
                  <a:srgbClr val="95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24" name="iṣľiḓè">
                  <a:extLst>
                    <a:ext uri="{FF2B5EF4-FFF2-40B4-BE49-F238E27FC236}">
                      <a16:creationId xmlns:a16="http://schemas.microsoft.com/office/drawing/2014/main" id="{C1881FBD-B3F7-43B3-9560-40A44DF23E9C}"/>
                    </a:ext>
                  </a:extLst>
                </p:cNvPr>
                <p:cNvSpPr/>
                <p:nvPr/>
              </p:nvSpPr>
              <p:spPr bwMode="auto">
                <a:xfrm>
                  <a:off x="2303" y="2218"/>
                  <a:ext cx="58" cy="517"/>
                </a:xfrm>
                <a:custGeom>
                  <a:avLst/>
                  <a:gdLst>
                    <a:gd name="T0" fmla="*/ 0 w 28"/>
                    <a:gd name="T1" fmla="*/ 241 h 249"/>
                    <a:gd name="T2" fmla="*/ 13 w 28"/>
                    <a:gd name="T3" fmla="*/ 0 h 249"/>
                    <a:gd name="T4" fmla="*/ 28 w 28"/>
                    <a:gd name="T5" fmla="*/ 241 h 249"/>
                    <a:gd name="T6" fmla="*/ 0 w 28"/>
                    <a:gd name="T7" fmla="*/ 241 h 249"/>
                  </a:gdLst>
                  <a:ahLst/>
                  <a:cxnLst>
                    <a:cxn ang="0">
                      <a:pos x="T0" y="T1"/>
                    </a:cxn>
                    <a:cxn ang="0">
                      <a:pos x="T2" y="T3"/>
                    </a:cxn>
                    <a:cxn ang="0">
                      <a:pos x="T4" y="T5"/>
                    </a:cxn>
                    <a:cxn ang="0">
                      <a:pos x="T6" y="T7"/>
                    </a:cxn>
                  </a:cxnLst>
                  <a:rect l="0" t="0" r="r" b="b"/>
                  <a:pathLst>
                    <a:path w="28" h="249">
                      <a:moveTo>
                        <a:pt x="0" y="241"/>
                      </a:moveTo>
                      <a:cubicBezTo>
                        <a:pt x="13" y="0"/>
                        <a:pt x="13" y="0"/>
                        <a:pt x="13" y="0"/>
                      </a:cubicBezTo>
                      <a:cubicBezTo>
                        <a:pt x="28" y="241"/>
                        <a:pt x="28" y="241"/>
                        <a:pt x="28" y="241"/>
                      </a:cubicBezTo>
                      <a:cubicBezTo>
                        <a:pt x="28" y="241"/>
                        <a:pt x="11" y="249"/>
                        <a:pt x="0" y="241"/>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25" name="îṩľiďè">
                  <a:extLst>
                    <a:ext uri="{FF2B5EF4-FFF2-40B4-BE49-F238E27FC236}">
                      <a16:creationId xmlns:a16="http://schemas.microsoft.com/office/drawing/2014/main" id="{F5ABF066-7708-4369-A4D6-B4E8A33DDA88}"/>
                    </a:ext>
                  </a:extLst>
                </p:cNvPr>
                <p:cNvSpPr/>
                <p:nvPr/>
              </p:nvSpPr>
              <p:spPr bwMode="auto">
                <a:xfrm>
                  <a:off x="2332" y="2293"/>
                  <a:ext cx="43" cy="108"/>
                </a:xfrm>
                <a:custGeom>
                  <a:avLst/>
                  <a:gdLst>
                    <a:gd name="T0" fmla="*/ 0 w 43"/>
                    <a:gd name="T1" fmla="*/ 70 h 108"/>
                    <a:gd name="T2" fmla="*/ 43 w 43"/>
                    <a:gd name="T3" fmla="*/ 0 h 108"/>
                    <a:gd name="T4" fmla="*/ 0 w 43"/>
                    <a:gd name="T5" fmla="*/ 108 h 108"/>
                    <a:gd name="T6" fmla="*/ 0 w 43"/>
                    <a:gd name="T7" fmla="*/ 70 h 108"/>
                  </a:gdLst>
                  <a:ahLst/>
                  <a:cxnLst>
                    <a:cxn ang="0">
                      <a:pos x="T0" y="T1"/>
                    </a:cxn>
                    <a:cxn ang="0">
                      <a:pos x="T2" y="T3"/>
                    </a:cxn>
                    <a:cxn ang="0">
                      <a:pos x="T4" y="T5"/>
                    </a:cxn>
                    <a:cxn ang="0">
                      <a:pos x="T6" y="T7"/>
                    </a:cxn>
                  </a:cxnLst>
                  <a:rect l="0" t="0" r="r" b="b"/>
                  <a:pathLst>
                    <a:path w="43" h="108">
                      <a:moveTo>
                        <a:pt x="0" y="70"/>
                      </a:moveTo>
                      <a:lnTo>
                        <a:pt x="43" y="0"/>
                      </a:lnTo>
                      <a:lnTo>
                        <a:pt x="0" y="108"/>
                      </a:lnTo>
                      <a:lnTo>
                        <a:pt x="0" y="70"/>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26" name="išlíḑé">
                  <a:extLst>
                    <a:ext uri="{FF2B5EF4-FFF2-40B4-BE49-F238E27FC236}">
                      <a16:creationId xmlns:a16="http://schemas.microsoft.com/office/drawing/2014/main" id="{81868412-7423-4FB4-88DB-A0630408439A}"/>
                    </a:ext>
                  </a:extLst>
                </p:cNvPr>
                <p:cNvSpPr/>
                <p:nvPr/>
              </p:nvSpPr>
              <p:spPr bwMode="auto">
                <a:xfrm>
                  <a:off x="2332" y="2374"/>
                  <a:ext cx="43" cy="118"/>
                </a:xfrm>
                <a:custGeom>
                  <a:avLst/>
                  <a:gdLst>
                    <a:gd name="T0" fmla="*/ 0 w 43"/>
                    <a:gd name="T1" fmla="*/ 81 h 118"/>
                    <a:gd name="T2" fmla="*/ 43 w 43"/>
                    <a:gd name="T3" fmla="*/ 0 h 118"/>
                    <a:gd name="T4" fmla="*/ 0 w 43"/>
                    <a:gd name="T5" fmla="*/ 118 h 118"/>
                    <a:gd name="T6" fmla="*/ 0 w 43"/>
                    <a:gd name="T7" fmla="*/ 81 h 118"/>
                  </a:gdLst>
                  <a:ahLst/>
                  <a:cxnLst>
                    <a:cxn ang="0">
                      <a:pos x="T0" y="T1"/>
                    </a:cxn>
                    <a:cxn ang="0">
                      <a:pos x="T2" y="T3"/>
                    </a:cxn>
                    <a:cxn ang="0">
                      <a:pos x="T4" y="T5"/>
                    </a:cxn>
                    <a:cxn ang="0">
                      <a:pos x="T6" y="T7"/>
                    </a:cxn>
                  </a:cxnLst>
                  <a:rect l="0" t="0" r="r" b="b"/>
                  <a:pathLst>
                    <a:path w="43" h="118">
                      <a:moveTo>
                        <a:pt x="0" y="81"/>
                      </a:moveTo>
                      <a:lnTo>
                        <a:pt x="43" y="0"/>
                      </a:lnTo>
                      <a:lnTo>
                        <a:pt x="0" y="118"/>
                      </a:lnTo>
                      <a:lnTo>
                        <a:pt x="0" y="81"/>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27" name="ïšľîḋe">
                  <a:extLst>
                    <a:ext uri="{FF2B5EF4-FFF2-40B4-BE49-F238E27FC236}">
                      <a16:creationId xmlns:a16="http://schemas.microsoft.com/office/drawing/2014/main" id="{A48FDEBF-DE42-4FA7-8368-F33B813D2A91}"/>
                    </a:ext>
                  </a:extLst>
                </p:cNvPr>
                <p:cNvSpPr/>
                <p:nvPr/>
              </p:nvSpPr>
              <p:spPr bwMode="auto">
                <a:xfrm>
                  <a:off x="2284" y="2328"/>
                  <a:ext cx="44" cy="110"/>
                </a:xfrm>
                <a:custGeom>
                  <a:avLst/>
                  <a:gdLst>
                    <a:gd name="T0" fmla="*/ 44 w 44"/>
                    <a:gd name="T1" fmla="*/ 73 h 110"/>
                    <a:gd name="T2" fmla="*/ 0 w 44"/>
                    <a:gd name="T3" fmla="*/ 0 h 110"/>
                    <a:gd name="T4" fmla="*/ 44 w 44"/>
                    <a:gd name="T5" fmla="*/ 110 h 110"/>
                    <a:gd name="T6" fmla="*/ 44 w 44"/>
                    <a:gd name="T7" fmla="*/ 73 h 110"/>
                  </a:gdLst>
                  <a:ahLst/>
                  <a:cxnLst>
                    <a:cxn ang="0">
                      <a:pos x="T0" y="T1"/>
                    </a:cxn>
                    <a:cxn ang="0">
                      <a:pos x="T2" y="T3"/>
                    </a:cxn>
                    <a:cxn ang="0">
                      <a:pos x="T4" y="T5"/>
                    </a:cxn>
                    <a:cxn ang="0">
                      <a:pos x="T6" y="T7"/>
                    </a:cxn>
                  </a:cxnLst>
                  <a:rect l="0" t="0" r="r" b="b"/>
                  <a:pathLst>
                    <a:path w="44" h="110">
                      <a:moveTo>
                        <a:pt x="44" y="73"/>
                      </a:moveTo>
                      <a:lnTo>
                        <a:pt x="0" y="0"/>
                      </a:lnTo>
                      <a:lnTo>
                        <a:pt x="44" y="110"/>
                      </a:lnTo>
                      <a:lnTo>
                        <a:pt x="44" y="73"/>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28" name="ïşḷîde">
                  <a:extLst>
                    <a:ext uri="{FF2B5EF4-FFF2-40B4-BE49-F238E27FC236}">
                      <a16:creationId xmlns:a16="http://schemas.microsoft.com/office/drawing/2014/main" id="{A58C5CF4-C246-4FF8-AA4E-63DCE4E90189}"/>
                    </a:ext>
                  </a:extLst>
                </p:cNvPr>
                <p:cNvSpPr/>
                <p:nvPr/>
              </p:nvSpPr>
              <p:spPr bwMode="auto">
                <a:xfrm>
                  <a:off x="2712" y="2160"/>
                  <a:ext cx="231" cy="423"/>
                </a:xfrm>
                <a:custGeom>
                  <a:avLst/>
                  <a:gdLst>
                    <a:gd name="T0" fmla="*/ 111 w 111"/>
                    <a:gd name="T1" fmla="*/ 145 h 204"/>
                    <a:gd name="T2" fmla="*/ 56 w 111"/>
                    <a:gd name="T3" fmla="*/ 0 h 204"/>
                    <a:gd name="T4" fmla="*/ 0 w 111"/>
                    <a:gd name="T5" fmla="*/ 145 h 204"/>
                    <a:gd name="T6" fmla="*/ 54 w 111"/>
                    <a:gd name="T7" fmla="*/ 200 h 204"/>
                    <a:gd name="T8" fmla="*/ 54 w 111"/>
                    <a:gd name="T9" fmla="*/ 204 h 204"/>
                    <a:gd name="T10" fmla="*/ 56 w 111"/>
                    <a:gd name="T11" fmla="*/ 202 h 204"/>
                    <a:gd name="T12" fmla="*/ 57 w 111"/>
                    <a:gd name="T13" fmla="*/ 204 h 204"/>
                    <a:gd name="T14" fmla="*/ 57 w 111"/>
                    <a:gd name="T15" fmla="*/ 200 h 204"/>
                    <a:gd name="T16" fmla="*/ 111 w 111"/>
                    <a:gd name="T17" fmla="*/ 1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04">
                      <a:moveTo>
                        <a:pt x="111" y="145"/>
                      </a:moveTo>
                      <a:cubicBezTo>
                        <a:pt x="111" y="140"/>
                        <a:pt x="56" y="0"/>
                        <a:pt x="56" y="0"/>
                      </a:cubicBezTo>
                      <a:cubicBezTo>
                        <a:pt x="56" y="0"/>
                        <a:pt x="0" y="140"/>
                        <a:pt x="0" y="145"/>
                      </a:cubicBezTo>
                      <a:cubicBezTo>
                        <a:pt x="0" y="149"/>
                        <a:pt x="42" y="189"/>
                        <a:pt x="54" y="200"/>
                      </a:cubicBezTo>
                      <a:cubicBezTo>
                        <a:pt x="54" y="204"/>
                        <a:pt x="54" y="204"/>
                        <a:pt x="54" y="204"/>
                      </a:cubicBezTo>
                      <a:cubicBezTo>
                        <a:pt x="54" y="204"/>
                        <a:pt x="55" y="203"/>
                        <a:pt x="56" y="202"/>
                      </a:cubicBezTo>
                      <a:cubicBezTo>
                        <a:pt x="57" y="203"/>
                        <a:pt x="57" y="204"/>
                        <a:pt x="57" y="204"/>
                      </a:cubicBezTo>
                      <a:cubicBezTo>
                        <a:pt x="57" y="200"/>
                        <a:pt x="57" y="200"/>
                        <a:pt x="57" y="200"/>
                      </a:cubicBezTo>
                      <a:cubicBezTo>
                        <a:pt x="70" y="189"/>
                        <a:pt x="111" y="149"/>
                        <a:pt x="111" y="145"/>
                      </a:cubicBezTo>
                      <a:close/>
                    </a:path>
                  </a:pathLst>
                </a:custGeom>
                <a:solidFill>
                  <a:srgbClr val="95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29" name="îšḷiḍè">
                  <a:extLst>
                    <a:ext uri="{FF2B5EF4-FFF2-40B4-BE49-F238E27FC236}">
                      <a16:creationId xmlns:a16="http://schemas.microsoft.com/office/drawing/2014/main" id="{FCCB2D6D-AD00-44C1-AC88-F6774069CE61}"/>
                    </a:ext>
                  </a:extLst>
                </p:cNvPr>
                <p:cNvSpPr/>
                <p:nvPr/>
              </p:nvSpPr>
              <p:spPr bwMode="auto">
                <a:xfrm>
                  <a:off x="2801" y="2260"/>
                  <a:ext cx="58" cy="516"/>
                </a:xfrm>
                <a:custGeom>
                  <a:avLst/>
                  <a:gdLst>
                    <a:gd name="T0" fmla="*/ 0 w 28"/>
                    <a:gd name="T1" fmla="*/ 241 h 249"/>
                    <a:gd name="T2" fmla="*/ 13 w 28"/>
                    <a:gd name="T3" fmla="*/ 0 h 249"/>
                    <a:gd name="T4" fmla="*/ 28 w 28"/>
                    <a:gd name="T5" fmla="*/ 241 h 249"/>
                    <a:gd name="T6" fmla="*/ 0 w 28"/>
                    <a:gd name="T7" fmla="*/ 241 h 249"/>
                  </a:gdLst>
                  <a:ahLst/>
                  <a:cxnLst>
                    <a:cxn ang="0">
                      <a:pos x="T0" y="T1"/>
                    </a:cxn>
                    <a:cxn ang="0">
                      <a:pos x="T2" y="T3"/>
                    </a:cxn>
                    <a:cxn ang="0">
                      <a:pos x="T4" y="T5"/>
                    </a:cxn>
                    <a:cxn ang="0">
                      <a:pos x="T6" y="T7"/>
                    </a:cxn>
                  </a:cxnLst>
                  <a:rect l="0" t="0" r="r" b="b"/>
                  <a:pathLst>
                    <a:path w="28" h="249">
                      <a:moveTo>
                        <a:pt x="0" y="241"/>
                      </a:moveTo>
                      <a:cubicBezTo>
                        <a:pt x="13" y="0"/>
                        <a:pt x="13" y="0"/>
                        <a:pt x="13" y="0"/>
                      </a:cubicBezTo>
                      <a:cubicBezTo>
                        <a:pt x="28" y="241"/>
                        <a:pt x="28" y="241"/>
                        <a:pt x="28" y="241"/>
                      </a:cubicBezTo>
                      <a:cubicBezTo>
                        <a:pt x="28" y="241"/>
                        <a:pt x="10" y="249"/>
                        <a:pt x="0" y="241"/>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30" name="íśḷiḍè">
                  <a:extLst>
                    <a:ext uri="{FF2B5EF4-FFF2-40B4-BE49-F238E27FC236}">
                      <a16:creationId xmlns:a16="http://schemas.microsoft.com/office/drawing/2014/main" id="{9EA11507-BADD-46C6-81E5-019D2BD9D4C6}"/>
                    </a:ext>
                  </a:extLst>
                </p:cNvPr>
                <p:cNvSpPr/>
                <p:nvPr/>
              </p:nvSpPr>
              <p:spPr bwMode="auto">
                <a:xfrm>
                  <a:off x="2830" y="2334"/>
                  <a:ext cx="42" cy="108"/>
                </a:xfrm>
                <a:custGeom>
                  <a:avLst/>
                  <a:gdLst>
                    <a:gd name="T0" fmla="*/ 0 w 42"/>
                    <a:gd name="T1" fmla="*/ 71 h 108"/>
                    <a:gd name="T2" fmla="*/ 42 w 42"/>
                    <a:gd name="T3" fmla="*/ 0 h 108"/>
                    <a:gd name="T4" fmla="*/ 0 w 42"/>
                    <a:gd name="T5" fmla="*/ 108 h 108"/>
                    <a:gd name="T6" fmla="*/ 0 w 42"/>
                    <a:gd name="T7" fmla="*/ 71 h 108"/>
                  </a:gdLst>
                  <a:ahLst/>
                  <a:cxnLst>
                    <a:cxn ang="0">
                      <a:pos x="T0" y="T1"/>
                    </a:cxn>
                    <a:cxn ang="0">
                      <a:pos x="T2" y="T3"/>
                    </a:cxn>
                    <a:cxn ang="0">
                      <a:pos x="T4" y="T5"/>
                    </a:cxn>
                    <a:cxn ang="0">
                      <a:pos x="T6" y="T7"/>
                    </a:cxn>
                  </a:cxnLst>
                  <a:rect l="0" t="0" r="r" b="b"/>
                  <a:pathLst>
                    <a:path w="42" h="108">
                      <a:moveTo>
                        <a:pt x="0" y="71"/>
                      </a:moveTo>
                      <a:lnTo>
                        <a:pt x="42" y="0"/>
                      </a:lnTo>
                      <a:lnTo>
                        <a:pt x="0" y="108"/>
                      </a:lnTo>
                      <a:lnTo>
                        <a:pt x="0" y="71"/>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31" name="ïślîḍe">
                  <a:extLst>
                    <a:ext uri="{FF2B5EF4-FFF2-40B4-BE49-F238E27FC236}">
                      <a16:creationId xmlns:a16="http://schemas.microsoft.com/office/drawing/2014/main" id="{7C2E181C-F58D-4D34-B068-05BE66027689}"/>
                    </a:ext>
                  </a:extLst>
                </p:cNvPr>
                <p:cNvSpPr/>
                <p:nvPr/>
              </p:nvSpPr>
              <p:spPr bwMode="auto">
                <a:xfrm>
                  <a:off x="2830" y="2415"/>
                  <a:ext cx="42" cy="119"/>
                </a:xfrm>
                <a:custGeom>
                  <a:avLst/>
                  <a:gdLst>
                    <a:gd name="T0" fmla="*/ 0 w 42"/>
                    <a:gd name="T1" fmla="*/ 81 h 119"/>
                    <a:gd name="T2" fmla="*/ 42 w 42"/>
                    <a:gd name="T3" fmla="*/ 0 h 119"/>
                    <a:gd name="T4" fmla="*/ 0 w 42"/>
                    <a:gd name="T5" fmla="*/ 119 h 119"/>
                    <a:gd name="T6" fmla="*/ 0 w 42"/>
                    <a:gd name="T7" fmla="*/ 81 h 119"/>
                  </a:gdLst>
                  <a:ahLst/>
                  <a:cxnLst>
                    <a:cxn ang="0">
                      <a:pos x="T0" y="T1"/>
                    </a:cxn>
                    <a:cxn ang="0">
                      <a:pos x="T2" y="T3"/>
                    </a:cxn>
                    <a:cxn ang="0">
                      <a:pos x="T4" y="T5"/>
                    </a:cxn>
                    <a:cxn ang="0">
                      <a:pos x="T6" y="T7"/>
                    </a:cxn>
                  </a:cxnLst>
                  <a:rect l="0" t="0" r="r" b="b"/>
                  <a:pathLst>
                    <a:path w="42" h="119">
                      <a:moveTo>
                        <a:pt x="0" y="81"/>
                      </a:moveTo>
                      <a:lnTo>
                        <a:pt x="42" y="0"/>
                      </a:lnTo>
                      <a:lnTo>
                        <a:pt x="0" y="119"/>
                      </a:lnTo>
                      <a:lnTo>
                        <a:pt x="0" y="81"/>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32" name="ïsḻíde">
                  <a:extLst>
                    <a:ext uri="{FF2B5EF4-FFF2-40B4-BE49-F238E27FC236}">
                      <a16:creationId xmlns:a16="http://schemas.microsoft.com/office/drawing/2014/main" id="{0B620E38-1854-41B4-83C7-F50A7166CEAF}"/>
                    </a:ext>
                  </a:extLst>
                </p:cNvPr>
                <p:cNvSpPr/>
                <p:nvPr/>
              </p:nvSpPr>
              <p:spPr bwMode="auto">
                <a:xfrm>
                  <a:off x="2783" y="2370"/>
                  <a:ext cx="43" cy="110"/>
                </a:xfrm>
                <a:custGeom>
                  <a:avLst/>
                  <a:gdLst>
                    <a:gd name="T0" fmla="*/ 43 w 43"/>
                    <a:gd name="T1" fmla="*/ 72 h 110"/>
                    <a:gd name="T2" fmla="*/ 0 w 43"/>
                    <a:gd name="T3" fmla="*/ 0 h 110"/>
                    <a:gd name="T4" fmla="*/ 43 w 43"/>
                    <a:gd name="T5" fmla="*/ 110 h 110"/>
                    <a:gd name="T6" fmla="*/ 43 w 43"/>
                    <a:gd name="T7" fmla="*/ 72 h 110"/>
                  </a:gdLst>
                  <a:ahLst/>
                  <a:cxnLst>
                    <a:cxn ang="0">
                      <a:pos x="T0" y="T1"/>
                    </a:cxn>
                    <a:cxn ang="0">
                      <a:pos x="T2" y="T3"/>
                    </a:cxn>
                    <a:cxn ang="0">
                      <a:pos x="T4" y="T5"/>
                    </a:cxn>
                    <a:cxn ang="0">
                      <a:pos x="T6" y="T7"/>
                    </a:cxn>
                  </a:cxnLst>
                  <a:rect l="0" t="0" r="r" b="b"/>
                  <a:pathLst>
                    <a:path w="43" h="110">
                      <a:moveTo>
                        <a:pt x="43" y="72"/>
                      </a:moveTo>
                      <a:lnTo>
                        <a:pt x="0" y="0"/>
                      </a:lnTo>
                      <a:lnTo>
                        <a:pt x="43" y="110"/>
                      </a:lnTo>
                      <a:lnTo>
                        <a:pt x="43" y="72"/>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33" name="ïṣľíḋê">
                  <a:extLst>
                    <a:ext uri="{FF2B5EF4-FFF2-40B4-BE49-F238E27FC236}">
                      <a16:creationId xmlns:a16="http://schemas.microsoft.com/office/drawing/2014/main" id="{E1B399AD-BEEA-4108-BC0E-A78CF19EB11C}"/>
                    </a:ext>
                  </a:extLst>
                </p:cNvPr>
                <p:cNvSpPr/>
                <p:nvPr/>
              </p:nvSpPr>
              <p:spPr bwMode="auto">
                <a:xfrm>
                  <a:off x="4625" y="2106"/>
                  <a:ext cx="231" cy="423"/>
                </a:xfrm>
                <a:custGeom>
                  <a:avLst/>
                  <a:gdLst>
                    <a:gd name="T0" fmla="*/ 111 w 111"/>
                    <a:gd name="T1" fmla="*/ 145 h 204"/>
                    <a:gd name="T2" fmla="*/ 56 w 111"/>
                    <a:gd name="T3" fmla="*/ 0 h 204"/>
                    <a:gd name="T4" fmla="*/ 0 w 111"/>
                    <a:gd name="T5" fmla="*/ 145 h 204"/>
                    <a:gd name="T6" fmla="*/ 54 w 111"/>
                    <a:gd name="T7" fmla="*/ 201 h 204"/>
                    <a:gd name="T8" fmla="*/ 54 w 111"/>
                    <a:gd name="T9" fmla="*/ 204 h 204"/>
                    <a:gd name="T10" fmla="*/ 56 w 111"/>
                    <a:gd name="T11" fmla="*/ 202 h 204"/>
                    <a:gd name="T12" fmla="*/ 57 w 111"/>
                    <a:gd name="T13" fmla="*/ 204 h 204"/>
                    <a:gd name="T14" fmla="*/ 57 w 111"/>
                    <a:gd name="T15" fmla="*/ 201 h 204"/>
                    <a:gd name="T16" fmla="*/ 111 w 111"/>
                    <a:gd name="T17" fmla="*/ 1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04">
                      <a:moveTo>
                        <a:pt x="111" y="145"/>
                      </a:moveTo>
                      <a:cubicBezTo>
                        <a:pt x="111" y="141"/>
                        <a:pt x="56" y="0"/>
                        <a:pt x="56" y="0"/>
                      </a:cubicBezTo>
                      <a:cubicBezTo>
                        <a:pt x="56" y="0"/>
                        <a:pt x="0" y="141"/>
                        <a:pt x="0" y="145"/>
                      </a:cubicBezTo>
                      <a:cubicBezTo>
                        <a:pt x="0" y="149"/>
                        <a:pt x="42" y="189"/>
                        <a:pt x="54" y="201"/>
                      </a:cubicBezTo>
                      <a:cubicBezTo>
                        <a:pt x="54" y="204"/>
                        <a:pt x="54" y="204"/>
                        <a:pt x="54" y="204"/>
                      </a:cubicBezTo>
                      <a:cubicBezTo>
                        <a:pt x="54" y="204"/>
                        <a:pt x="55" y="203"/>
                        <a:pt x="56" y="202"/>
                      </a:cubicBezTo>
                      <a:cubicBezTo>
                        <a:pt x="57" y="203"/>
                        <a:pt x="57" y="204"/>
                        <a:pt x="57" y="204"/>
                      </a:cubicBezTo>
                      <a:cubicBezTo>
                        <a:pt x="57" y="201"/>
                        <a:pt x="57" y="201"/>
                        <a:pt x="57" y="201"/>
                      </a:cubicBezTo>
                      <a:cubicBezTo>
                        <a:pt x="70" y="189"/>
                        <a:pt x="111" y="149"/>
                        <a:pt x="111" y="145"/>
                      </a:cubicBezTo>
                      <a:close/>
                    </a:path>
                  </a:pathLst>
                </a:custGeom>
                <a:solidFill>
                  <a:srgbClr val="95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34" name="îsľíḋe">
                  <a:extLst>
                    <a:ext uri="{FF2B5EF4-FFF2-40B4-BE49-F238E27FC236}">
                      <a16:creationId xmlns:a16="http://schemas.microsoft.com/office/drawing/2014/main" id="{55503BA6-7E66-41CE-941E-D8BD249FD0AE}"/>
                    </a:ext>
                  </a:extLst>
                </p:cNvPr>
                <p:cNvSpPr/>
                <p:nvPr/>
              </p:nvSpPr>
              <p:spPr bwMode="auto">
                <a:xfrm>
                  <a:off x="4715" y="2208"/>
                  <a:ext cx="58" cy="516"/>
                </a:xfrm>
                <a:custGeom>
                  <a:avLst/>
                  <a:gdLst>
                    <a:gd name="T0" fmla="*/ 0 w 28"/>
                    <a:gd name="T1" fmla="*/ 241 h 249"/>
                    <a:gd name="T2" fmla="*/ 13 w 28"/>
                    <a:gd name="T3" fmla="*/ 0 h 249"/>
                    <a:gd name="T4" fmla="*/ 28 w 28"/>
                    <a:gd name="T5" fmla="*/ 241 h 249"/>
                    <a:gd name="T6" fmla="*/ 0 w 28"/>
                    <a:gd name="T7" fmla="*/ 241 h 249"/>
                  </a:gdLst>
                  <a:ahLst/>
                  <a:cxnLst>
                    <a:cxn ang="0">
                      <a:pos x="T0" y="T1"/>
                    </a:cxn>
                    <a:cxn ang="0">
                      <a:pos x="T2" y="T3"/>
                    </a:cxn>
                    <a:cxn ang="0">
                      <a:pos x="T4" y="T5"/>
                    </a:cxn>
                    <a:cxn ang="0">
                      <a:pos x="T6" y="T7"/>
                    </a:cxn>
                  </a:cxnLst>
                  <a:rect l="0" t="0" r="r" b="b"/>
                  <a:pathLst>
                    <a:path w="28" h="249">
                      <a:moveTo>
                        <a:pt x="0" y="241"/>
                      </a:moveTo>
                      <a:cubicBezTo>
                        <a:pt x="13" y="0"/>
                        <a:pt x="13" y="0"/>
                        <a:pt x="13" y="0"/>
                      </a:cubicBezTo>
                      <a:cubicBezTo>
                        <a:pt x="28" y="241"/>
                        <a:pt x="28" y="241"/>
                        <a:pt x="28" y="241"/>
                      </a:cubicBezTo>
                      <a:cubicBezTo>
                        <a:pt x="28" y="241"/>
                        <a:pt x="11" y="249"/>
                        <a:pt x="0" y="241"/>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35" name="îsľîdè">
                  <a:extLst>
                    <a:ext uri="{FF2B5EF4-FFF2-40B4-BE49-F238E27FC236}">
                      <a16:creationId xmlns:a16="http://schemas.microsoft.com/office/drawing/2014/main" id="{BCFCDDDE-067C-418B-8C9F-8177F334D763}"/>
                    </a:ext>
                  </a:extLst>
                </p:cNvPr>
                <p:cNvSpPr/>
                <p:nvPr/>
              </p:nvSpPr>
              <p:spPr bwMode="auto">
                <a:xfrm>
                  <a:off x="4744" y="2282"/>
                  <a:ext cx="41" cy="106"/>
                </a:xfrm>
                <a:custGeom>
                  <a:avLst/>
                  <a:gdLst>
                    <a:gd name="T0" fmla="*/ 0 w 41"/>
                    <a:gd name="T1" fmla="*/ 69 h 106"/>
                    <a:gd name="T2" fmla="*/ 41 w 41"/>
                    <a:gd name="T3" fmla="*/ 0 h 106"/>
                    <a:gd name="T4" fmla="*/ 0 w 41"/>
                    <a:gd name="T5" fmla="*/ 106 h 106"/>
                    <a:gd name="T6" fmla="*/ 0 w 41"/>
                    <a:gd name="T7" fmla="*/ 69 h 106"/>
                  </a:gdLst>
                  <a:ahLst/>
                  <a:cxnLst>
                    <a:cxn ang="0">
                      <a:pos x="T0" y="T1"/>
                    </a:cxn>
                    <a:cxn ang="0">
                      <a:pos x="T2" y="T3"/>
                    </a:cxn>
                    <a:cxn ang="0">
                      <a:pos x="T4" y="T5"/>
                    </a:cxn>
                    <a:cxn ang="0">
                      <a:pos x="T6" y="T7"/>
                    </a:cxn>
                  </a:cxnLst>
                  <a:rect l="0" t="0" r="r" b="b"/>
                  <a:pathLst>
                    <a:path w="41" h="106">
                      <a:moveTo>
                        <a:pt x="0" y="69"/>
                      </a:moveTo>
                      <a:lnTo>
                        <a:pt x="41" y="0"/>
                      </a:lnTo>
                      <a:lnTo>
                        <a:pt x="0" y="106"/>
                      </a:lnTo>
                      <a:lnTo>
                        <a:pt x="0" y="69"/>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36" name="ïšļïḑê">
                  <a:extLst>
                    <a:ext uri="{FF2B5EF4-FFF2-40B4-BE49-F238E27FC236}">
                      <a16:creationId xmlns:a16="http://schemas.microsoft.com/office/drawing/2014/main" id="{22F422C9-ECA9-4822-A578-91B0FC8621EC}"/>
                    </a:ext>
                  </a:extLst>
                </p:cNvPr>
                <p:cNvSpPr/>
                <p:nvPr/>
              </p:nvSpPr>
              <p:spPr bwMode="auto">
                <a:xfrm>
                  <a:off x="4744" y="2361"/>
                  <a:ext cx="41" cy="119"/>
                </a:xfrm>
                <a:custGeom>
                  <a:avLst/>
                  <a:gdLst>
                    <a:gd name="T0" fmla="*/ 0 w 41"/>
                    <a:gd name="T1" fmla="*/ 83 h 119"/>
                    <a:gd name="T2" fmla="*/ 41 w 41"/>
                    <a:gd name="T3" fmla="*/ 0 h 119"/>
                    <a:gd name="T4" fmla="*/ 0 w 41"/>
                    <a:gd name="T5" fmla="*/ 119 h 119"/>
                    <a:gd name="T6" fmla="*/ 0 w 41"/>
                    <a:gd name="T7" fmla="*/ 83 h 119"/>
                  </a:gdLst>
                  <a:ahLst/>
                  <a:cxnLst>
                    <a:cxn ang="0">
                      <a:pos x="T0" y="T1"/>
                    </a:cxn>
                    <a:cxn ang="0">
                      <a:pos x="T2" y="T3"/>
                    </a:cxn>
                    <a:cxn ang="0">
                      <a:pos x="T4" y="T5"/>
                    </a:cxn>
                    <a:cxn ang="0">
                      <a:pos x="T6" y="T7"/>
                    </a:cxn>
                  </a:cxnLst>
                  <a:rect l="0" t="0" r="r" b="b"/>
                  <a:pathLst>
                    <a:path w="41" h="119">
                      <a:moveTo>
                        <a:pt x="0" y="83"/>
                      </a:moveTo>
                      <a:lnTo>
                        <a:pt x="41" y="0"/>
                      </a:lnTo>
                      <a:lnTo>
                        <a:pt x="0" y="119"/>
                      </a:lnTo>
                      <a:lnTo>
                        <a:pt x="0" y="83"/>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37" name="î$ļîḑê">
                  <a:extLst>
                    <a:ext uri="{FF2B5EF4-FFF2-40B4-BE49-F238E27FC236}">
                      <a16:creationId xmlns:a16="http://schemas.microsoft.com/office/drawing/2014/main" id="{25192500-43CA-4648-B6B1-D7DA69930760}"/>
                    </a:ext>
                  </a:extLst>
                </p:cNvPr>
                <p:cNvSpPr/>
                <p:nvPr/>
              </p:nvSpPr>
              <p:spPr bwMode="auto">
                <a:xfrm>
                  <a:off x="4696" y="2318"/>
                  <a:ext cx="44" cy="108"/>
                </a:xfrm>
                <a:custGeom>
                  <a:avLst/>
                  <a:gdLst>
                    <a:gd name="T0" fmla="*/ 44 w 44"/>
                    <a:gd name="T1" fmla="*/ 70 h 108"/>
                    <a:gd name="T2" fmla="*/ 0 w 44"/>
                    <a:gd name="T3" fmla="*/ 0 h 108"/>
                    <a:gd name="T4" fmla="*/ 44 w 44"/>
                    <a:gd name="T5" fmla="*/ 108 h 108"/>
                    <a:gd name="T6" fmla="*/ 44 w 44"/>
                    <a:gd name="T7" fmla="*/ 70 h 108"/>
                  </a:gdLst>
                  <a:ahLst/>
                  <a:cxnLst>
                    <a:cxn ang="0">
                      <a:pos x="T0" y="T1"/>
                    </a:cxn>
                    <a:cxn ang="0">
                      <a:pos x="T2" y="T3"/>
                    </a:cxn>
                    <a:cxn ang="0">
                      <a:pos x="T4" y="T5"/>
                    </a:cxn>
                    <a:cxn ang="0">
                      <a:pos x="T6" y="T7"/>
                    </a:cxn>
                  </a:cxnLst>
                  <a:rect l="0" t="0" r="r" b="b"/>
                  <a:pathLst>
                    <a:path w="44" h="108">
                      <a:moveTo>
                        <a:pt x="44" y="70"/>
                      </a:moveTo>
                      <a:lnTo>
                        <a:pt x="0" y="0"/>
                      </a:lnTo>
                      <a:lnTo>
                        <a:pt x="44" y="108"/>
                      </a:lnTo>
                      <a:lnTo>
                        <a:pt x="44" y="70"/>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38" name="iṩḻîḋê">
                  <a:extLst>
                    <a:ext uri="{FF2B5EF4-FFF2-40B4-BE49-F238E27FC236}">
                      <a16:creationId xmlns:a16="http://schemas.microsoft.com/office/drawing/2014/main" id="{4838A294-096D-4658-BEF3-9516421995C0}"/>
                    </a:ext>
                  </a:extLst>
                </p:cNvPr>
                <p:cNvSpPr/>
                <p:nvPr/>
              </p:nvSpPr>
              <p:spPr bwMode="auto">
                <a:xfrm>
                  <a:off x="4376" y="1477"/>
                  <a:ext cx="150" cy="247"/>
                </a:xfrm>
                <a:custGeom>
                  <a:avLst/>
                  <a:gdLst>
                    <a:gd name="T0" fmla="*/ 66 w 72"/>
                    <a:gd name="T1" fmla="*/ 99 h 119"/>
                    <a:gd name="T2" fmla="*/ 72 w 72"/>
                    <a:gd name="T3" fmla="*/ 0 h 119"/>
                    <a:gd name="T4" fmla="*/ 1 w 72"/>
                    <a:gd name="T5" fmla="*/ 69 h 119"/>
                    <a:gd name="T6" fmla="*/ 18 w 72"/>
                    <a:gd name="T7" fmla="*/ 116 h 119"/>
                    <a:gd name="T8" fmla="*/ 17 w 72"/>
                    <a:gd name="T9" fmla="*/ 118 h 119"/>
                    <a:gd name="T10" fmla="*/ 18 w 72"/>
                    <a:gd name="T11" fmla="*/ 117 h 119"/>
                    <a:gd name="T12" fmla="*/ 19 w 72"/>
                    <a:gd name="T13" fmla="*/ 119 h 119"/>
                    <a:gd name="T14" fmla="*/ 19 w 72"/>
                    <a:gd name="T15" fmla="*/ 117 h 119"/>
                    <a:gd name="T16" fmla="*/ 66 w 72"/>
                    <a:gd name="T17" fmla="*/ 9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19">
                      <a:moveTo>
                        <a:pt x="66" y="99"/>
                      </a:moveTo>
                      <a:cubicBezTo>
                        <a:pt x="67" y="96"/>
                        <a:pt x="72" y="0"/>
                        <a:pt x="72" y="0"/>
                      </a:cubicBezTo>
                      <a:cubicBezTo>
                        <a:pt x="72" y="0"/>
                        <a:pt x="2" y="67"/>
                        <a:pt x="1" y="69"/>
                      </a:cubicBezTo>
                      <a:cubicBezTo>
                        <a:pt x="0" y="72"/>
                        <a:pt x="14" y="106"/>
                        <a:pt x="18" y="116"/>
                      </a:cubicBezTo>
                      <a:cubicBezTo>
                        <a:pt x="17" y="118"/>
                        <a:pt x="17" y="118"/>
                        <a:pt x="17" y="118"/>
                      </a:cubicBezTo>
                      <a:cubicBezTo>
                        <a:pt x="17" y="118"/>
                        <a:pt x="17" y="118"/>
                        <a:pt x="18" y="117"/>
                      </a:cubicBezTo>
                      <a:cubicBezTo>
                        <a:pt x="18" y="118"/>
                        <a:pt x="19" y="119"/>
                        <a:pt x="19" y="119"/>
                      </a:cubicBezTo>
                      <a:cubicBezTo>
                        <a:pt x="19" y="117"/>
                        <a:pt x="19" y="117"/>
                        <a:pt x="19" y="117"/>
                      </a:cubicBezTo>
                      <a:cubicBezTo>
                        <a:pt x="30" y="113"/>
                        <a:pt x="65" y="101"/>
                        <a:pt x="66" y="99"/>
                      </a:cubicBezTo>
                      <a:close/>
                    </a:path>
                  </a:pathLst>
                </a:custGeom>
                <a:solidFill>
                  <a:srgbClr val="95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39" name="ïş1ïḍè">
                  <a:extLst>
                    <a:ext uri="{FF2B5EF4-FFF2-40B4-BE49-F238E27FC236}">
                      <a16:creationId xmlns:a16="http://schemas.microsoft.com/office/drawing/2014/main" id="{6AB33032-B827-48F0-A3C9-A419AA7FC577}"/>
                    </a:ext>
                  </a:extLst>
                </p:cNvPr>
                <p:cNvSpPr/>
                <p:nvPr/>
              </p:nvSpPr>
              <p:spPr bwMode="auto">
                <a:xfrm>
                  <a:off x="4349" y="1535"/>
                  <a:ext cx="150" cy="299"/>
                </a:xfrm>
                <a:custGeom>
                  <a:avLst/>
                  <a:gdLst>
                    <a:gd name="T0" fmla="*/ 0 w 72"/>
                    <a:gd name="T1" fmla="*/ 137 h 144"/>
                    <a:gd name="T2" fmla="*/ 72 w 72"/>
                    <a:gd name="T3" fmla="*/ 0 h 144"/>
                    <a:gd name="T4" fmla="*/ 17 w 72"/>
                    <a:gd name="T5" fmla="*/ 144 h 144"/>
                    <a:gd name="T6" fmla="*/ 0 w 72"/>
                    <a:gd name="T7" fmla="*/ 137 h 144"/>
                  </a:gdLst>
                  <a:ahLst/>
                  <a:cxnLst>
                    <a:cxn ang="0">
                      <a:pos x="T0" y="T1"/>
                    </a:cxn>
                    <a:cxn ang="0">
                      <a:pos x="T2" y="T3"/>
                    </a:cxn>
                    <a:cxn ang="0">
                      <a:pos x="T4" y="T5"/>
                    </a:cxn>
                    <a:cxn ang="0">
                      <a:pos x="T6" y="T7"/>
                    </a:cxn>
                  </a:cxnLst>
                  <a:rect l="0" t="0" r="r" b="b"/>
                  <a:pathLst>
                    <a:path w="72" h="144">
                      <a:moveTo>
                        <a:pt x="0" y="137"/>
                      </a:moveTo>
                      <a:cubicBezTo>
                        <a:pt x="72" y="0"/>
                        <a:pt x="72" y="0"/>
                        <a:pt x="72" y="0"/>
                      </a:cubicBezTo>
                      <a:cubicBezTo>
                        <a:pt x="17" y="144"/>
                        <a:pt x="17" y="144"/>
                        <a:pt x="17" y="144"/>
                      </a:cubicBezTo>
                      <a:cubicBezTo>
                        <a:pt x="17" y="144"/>
                        <a:pt x="4" y="144"/>
                        <a:pt x="0" y="137"/>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40" name="ïṥḻidè">
                  <a:extLst>
                    <a:ext uri="{FF2B5EF4-FFF2-40B4-BE49-F238E27FC236}">
                      <a16:creationId xmlns:a16="http://schemas.microsoft.com/office/drawing/2014/main" id="{EA50A5A9-6395-457A-A8F2-A088160C241A}"/>
                    </a:ext>
                  </a:extLst>
                </p:cNvPr>
                <p:cNvSpPr/>
                <p:nvPr/>
              </p:nvSpPr>
              <p:spPr bwMode="auto">
                <a:xfrm>
                  <a:off x="4451" y="1591"/>
                  <a:ext cx="54" cy="50"/>
                </a:xfrm>
                <a:custGeom>
                  <a:avLst/>
                  <a:gdLst>
                    <a:gd name="T0" fmla="*/ 10 w 54"/>
                    <a:gd name="T1" fmla="*/ 30 h 50"/>
                    <a:gd name="T2" fmla="*/ 54 w 54"/>
                    <a:gd name="T3" fmla="*/ 0 h 50"/>
                    <a:gd name="T4" fmla="*/ 0 w 54"/>
                    <a:gd name="T5" fmla="*/ 50 h 50"/>
                    <a:gd name="T6" fmla="*/ 10 w 54"/>
                    <a:gd name="T7" fmla="*/ 30 h 50"/>
                  </a:gdLst>
                  <a:ahLst/>
                  <a:cxnLst>
                    <a:cxn ang="0">
                      <a:pos x="T0" y="T1"/>
                    </a:cxn>
                    <a:cxn ang="0">
                      <a:pos x="T2" y="T3"/>
                    </a:cxn>
                    <a:cxn ang="0">
                      <a:pos x="T4" y="T5"/>
                    </a:cxn>
                    <a:cxn ang="0">
                      <a:pos x="T6" y="T7"/>
                    </a:cxn>
                  </a:cxnLst>
                  <a:rect l="0" t="0" r="r" b="b"/>
                  <a:pathLst>
                    <a:path w="54" h="50">
                      <a:moveTo>
                        <a:pt x="10" y="30"/>
                      </a:moveTo>
                      <a:lnTo>
                        <a:pt x="54" y="0"/>
                      </a:lnTo>
                      <a:lnTo>
                        <a:pt x="0" y="50"/>
                      </a:lnTo>
                      <a:lnTo>
                        <a:pt x="10" y="30"/>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41" name="î$ḻîḍe">
                  <a:extLst>
                    <a:ext uri="{FF2B5EF4-FFF2-40B4-BE49-F238E27FC236}">
                      <a16:creationId xmlns:a16="http://schemas.microsoft.com/office/drawing/2014/main" id="{3601E0DC-F532-47F9-94C0-BF2B023D112F}"/>
                    </a:ext>
                  </a:extLst>
                </p:cNvPr>
                <p:cNvSpPr/>
                <p:nvPr/>
              </p:nvSpPr>
              <p:spPr bwMode="auto">
                <a:xfrm>
                  <a:off x="4428" y="1637"/>
                  <a:ext cx="56" cy="58"/>
                </a:xfrm>
                <a:custGeom>
                  <a:avLst/>
                  <a:gdLst>
                    <a:gd name="T0" fmla="*/ 8 w 56"/>
                    <a:gd name="T1" fmla="*/ 37 h 58"/>
                    <a:gd name="T2" fmla="*/ 56 w 56"/>
                    <a:gd name="T3" fmla="*/ 0 h 58"/>
                    <a:gd name="T4" fmla="*/ 0 w 56"/>
                    <a:gd name="T5" fmla="*/ 58 h 58"/>
                    <a:gd name="T6" fmla="*/ 8 w 56"/>
                    <a:gd name="T7" fmla="*/ 37 h 58"/>
                  </a:gdLst>
                  <a:ahLst/>
                  <a:cxnLst>
                    <a:cxn ang="0">
                      <a:pos x="T0" y="T1"/>
                    </a:cxn>
                    <a:cxn ang="0">
                      <a:pos x="T2" y="T3"/>
                    </a:cxn>
                    <a:cxn ang="0">
                      <a:pos x="T4" y="T5"/>
                    </a:cxn>
                    <a:cxn ang="0">
                      <a:pos x="T6" y="T7"/>
                    </a:cxn>
                  </a:cxnLst>
                  <a:rect l="0" t="0" r="r" b="b"/>
                  <a:pathLst>
                    <a:path w="56" h="58">
                      <a:moveTo>
                        <a:pt x="8" y="37"/>
                      </a:moveTo>
                      <a:lnTo>
                        <a:pt x="56" y="0"/>
                      </a:lnTo>
                      <a:lnTo>
                        <a:pt x="0" y="58"/>
                      </a:lnTo>
                      <a:lnTo>
                        <a:pt x="8" y="37"/>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42" name="íš1îḑê">
                  <a:extLst>
                    <a:ext uri="{FF2B5EF4-FFF2-40B4-BE49-F238E27FC236}">
                      <a16:creationId xmlns:a16="http://schemas.microsoft.com/office/drawing/2014/main" id="{7436AE37-C3B6-411F-BB9C-DB305233F735}"/>
                    </a:ext>
                  </a:extLst>
                </p:cNvPr>
                <p:cNvSpPr/>
                <p:nvPr/>
              </p:nvSpPr>
              <p:spPr bwMode="auto">
                <a:xfrm>
                  <a:off x="4438" y="1587"/>
                  <a:ext cx="11" cy="75"/>
                </a:xfrm>
                <a:custGeom>
                  <a:avLst/>
                  <a:gdLst>
                    <a:gd name="T0" fmla="*/ 11 w 11"/>
                    <a:gd name="T1" fmla="*/ 54 h 75"/>
                    <a:gd name="T2" fmla="*/ 5 w 11"/>
                    <a:gd name="T3" fmla="*/ 0 h 75"/>
                    <a:gd name="T4" fmla="*/ 0 w 11"/>
                    <a:gd name="T5" fmla="*/ 75 h 75"/>
                    <a:gd name="T6" fmla="*/ 11 w 11"/>
                    <a:gd name="T7" fmla="*/ 54 h 75"/>
                  </a:gdLst>
                  <a:ahLst/>
                  <a:cxnLst>
                    <a:cxn ang="0">
                      <a:pos x="T0" y="T1"/>
                    </a:cxn>
                    <a:cxn ang="0">
                      <a:pos x="T2" y="T3"/>
                    </a:cxn>
                    <a:cxn ang="0">
                      <a:pos x="T4" y="T5"/>
                    </a:cxn>
                    <a:cxn ang="0">
                      <a:pos x="T6" y="T7"/>
                    </a:cxn>
                  </a:cxnLst>
                  <a:rect l="0" t="0" r="r" b="b"/>
                  <a:pathLst>
                    <a:path w="11" h="75">
                      <a:moveTo>
                        <a:pt x="11" y="54"/>
                      </a:moveTo>
                      <a:lnTo>
                        <a:pt x="5" y="0"/>
                      </a:lnTo>
                      <a:lnTo>
                        <a:pt x="0" y="75"/>
                      </a:lnTo>
                      <a:lnTo>
                        <a:pt x="11" y="54"/>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43" name="iSľîḋê">
                  <a:extLst>
                    <a:ext uri="{FF2B5EF4-FFF2-40B4-BE49-F238E27FC236}">
                      <a16:creationId xmlns:a16="http://schemas.microsoft.com/office/drawing/2014/main" id="{BC334CD1-AA31-4433-8DE4-5A8F59642565}"/>
                    </a:ext>
                  </a:extLst>
                </p:cNvPr>
                <p:cNvSpPr/>
                <p:nvPr/>
              </p:nvSpPr>
              <p:spPr bwMode="auto">
                <a:xfrm>
                  <a:off x="4715" y="1749"/>
                  <a:ext cx="149" cy="189"/>
                </a:xfrm>
                <a:custGeom>
                  <a:avLst/>
                  <a:gdLst>
                    <a:gd name="T0" fmla="*/ 50 w 72"/>
                    <a:gd name="T1" fmla="*/ 82 h 91"/>
                    <a:gd name="T2" fmla="*/ 72 w 72"/>
                    <a:gd name="T3" fmla="*/ 0 h 91"/>
                    <a:gd name="T4" fmla="*/ 1 w 72"/>
                    <a:gd name="T5" fmla="*/ 47 h 91"/>
                    <a:gd name="T6" fmla="*/ 7 w 72"/>
                    <a:gd name="T7" fmla="*/ 88 h 91"/>
                    <a:gd name="T8" fmla="*/ 6 w 72"/>
                    <a:gd name="T9" fmla="*/ 90 h 91"/>
                    <a:gd name="T10" fmla="*/ 8 w 72"/>
                    <a:gd name="T11" fmla="*/ 90 h 91"/>
                    <a:gd name="T12" fmla="*/ 8 w 72"/>
                    <a:gd name="T13" fmla="*/ 91 h 91"/>
                    <a:gd name="T14" fmla="*/ 9 w 72"/>
                    <a:gd name="T15" fmla="*/ 89 h 91"/>
                    <a:gd name="T16" fmla="*/ 50 w 72"/>
                    <a:gd name="T17"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1">
                      <a:moveTo>
                        <a:pt x="50" y="82"/>
                      </a:moveTo>
                      <a:cubicBezTo>
                        <a:pt x="52" y="80"/>
                        <a:pt x="72" y="0"/>
                        <a:pt x="72" y="0"/>
                      </a:cubicBezTo>
                      <a:cubicBezTo>
                        <a:pt x="72" y="0"/>
                        <a:pt x="3" y="45"/>
                        <a:pt x="1" y="47"/>
                      </a:cubicBezTo>
                      <a:cubicBezTo>
                        <a:pt x="0" y="48"/>
                        <a:pt x="6" y="79"/>
                        <a:pt x="7" y="88"/>
                      </a:cubicBezTo>
                      <a:cubicBezTo>
                        <a:pt x="6" y="90"/>
                        <a:pt x="6" y="90"/>
                        <a:pt x="6" y="90"/>
                      </a:cubicBezTo>
                      <a:cubicBezTo>
                        <a:pt x="6" y="90"/>
                        <a:pt x="7" y="90"/>
                        <a:pt x="8" y="90"/>
                      </a:cubicBezTo>
                      <a:cubicBezTo>
                        <a:pt x="8" y="90"/>
                        <a:pt x="8" y="91"/>
                        <a:pt x="8" y="91"/>
                      </a:cubicBezTo>
                      <a:cubicBezTo>
                        <a:pt x="9" y="89"/>
                        <a:pt x="9" y="89"/>
                        <a:pt x="9" y="89"/>
                      </a:cubicBezTo>
                      <a:cubicBezTo>
                        <a:pt x="18" y="88"/>
                        <a:pt x="49" y="84"/>
                        <a:pt x="50" y="82"/>
                      </a:cubicBezTo>
                      <a:close/>
                    </a:path>
                  </a:pathLst>
                </a:custGeom>
                <a:solidFill>
                  <a:srgbClr val="39B7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44" name="išḷîḓe">
                  <a:extLst>
                    <a:ext uri="{FF2B5EF4-FFF2-40B4-BE49-F238E27FC236}">
                      <a16:creationId xmlns:a16="http://schemas.microsoft.com/office/drawing/2014/main" id="{17F7F688-119A-478B-ABE0-05202B8E3176}"/>
                    </a:ext>
                  </a:extLst>
                </p:cNvPr>
                <p:cNvSpPr/>
                <p:nvPr/>
              </p:nvSpPr>
              <p:spPr bwMode="auto">
                <a:xfrm>
                  <a:off x="4661" y="1795"/>
                  <a:ext cx="170" cy="230"/>
                </a:xfrm>
                <a:custGeom>
                  <a:avLst/>
                  <a:gdLst>
                    <a:gd name="T0" fmla="*/ 0 w 82"/>
                    <a:gd name="T1" fmla="*/ 102 h 111"/>
                    <a:gd name="T2" fmla="*/ 82 w 82"/>
                    <a:gd name="T3" fmla="*/ 0 h 111"/>
                    <a:gd name="T4" fmla="*/ 13 w 82"/>
                    <a:gd name="T5" fmla="*/ 111 h 111"/>
                    <a:gd name="T6" fmla="*/ 0 w 82"/>
                    <a:gd name="T7" fmla="*/ 102 h 111"/>
                  </a:gdLst>
                  <a:ahLst/>
                  <a:cxnLst>
                    <a:cxn ang="0">
                      <a:pos x="T0" y="T1"/>
                    </a:cxn>
                    <a:cxn ang="0">
                      <a:pos x="T2" y="T3"/>
                    </a:cxn>
                    <a:cxn ang="0">
                      <a:pos x="T4" y="T5"/>
                    </a:cxn>
                    <a:cxn ang="0">
                      <a:pos x="T6" y="T7"/>
                    </a:cxn>
                  </a:cxnLst>
                  <a:rect l="0" t="0" r="r" b="b"/>
                  <a:pathLst>
                    <a:path w="82" h="111">
                      <a:moveTo>
                        <a:pt x="0" y="102"/>
                      </a:moveTo>
                      <a:cubicBezTo>
                        <a:pt x="82" y="0"/>
                        <a:pt x="82" y="0"/>
                        <a:pt x="82" y="0"/>
                      </a:cubicBezTo>
                      <a:cubicBezTo>
                        <a:pt x="13" y="111"/>
                        <a:pt x="13" y="111"/>
                        <a:pt x="13" y="111"/>
                      </a:cubicBezTo>
                      <a:cubicBezTo>
                        <a:pt x="13" y="111"/>
                        <a:pt x="2" y="109"/>
                        <a:pt x="0" y="102"/>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45" name="išľíďe">
                  <a:extLst>
                    <a:ext uri="{FF2B5EF4-FFF2-40B4-BE49-F238E27FC236}">
                      <a16:creationId xmlns:a16="http://schemas.microsoft.com/office/drawing/2014/main" id="{F5A8FDDE-4486-4156-92D9-17BAE1AA92EB}"/>
                    </a:ext>
                  </a:extLst>
                </p:cNvPr>
                <p:cNvSpPr/>
                <p:nvPr/>
              </p:nvSpPr>
              <p:spPr bwMode="auto">
                <a:xfrm>
                  <a:off x="4775" y="1843"/>
                  <a:ext cx="52" cy="33"/>
                </a:xfrm>
                <a:custGeom>
                  <a:avLst/>
                  <a:gdLst>
                    <a:gd name="T0" fmla="*/ 12 w 52"/>
                    <a:gd name="T1" fmla="*/ 16 h 33"/>
                    <a:gd name="T2" fmla="*/ 52 w 52"/>
                    <a:gd name="T3" fmla="*/ 0 h 33"/>
                    <a:gd name="T4" fmla="*/ 0 w 52"/>
                    <a:gd name="T5" fmla="*/ 33 h 33"/>
                    <a:gd name="T6" fmla="*/ 12 w 52"/>
                    <a:gd name="T7" fmla="*/ 16 h 33"/>
                  </a:gdLst>
                  <a:ahLst/>
                  <a:cxnLst>
                    <a:cxn ang="0">
                      <a:pos x="T0" y="T1"/>
                    </a:cxn>
                    <a:cxn ang="0">
                      <a:pos x="T2" y="T3"/>
                    </a:cxn>
                    <a:cxn ang="0">
                      <a:pos x="T4" y="T5"/>
                    </a:cxn>
                    <a:cxn ang="0">
                      <a:pos x="T6" y="T7"/>
                    </a:cxn>
                  </a:cxnLst>
                  <a:rect l="0" t="0" r="r" b="b"/>
                  <a:pathLst>
                    <a:path w="52" h="33">
                      <a:moveTo>
                        <a:pt x="12" y="16"/>
                      </a:moveTo>
                      <a:lnTo>
                        <a:pt x="52" y="0"/>
                      </a:lnTo>
                      <a:lnTo>
                        <a:pt x="0" y="33"/>
                      </a:lnTo>
                      <a:lnTo>
                        <a:pt x="12" y="16"/>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46" name="ïṩlíďè">
                  <a:extLst>
                    <a:ext uri="{FF2B5EF4-FFF2-40B4-BE49-F238E27FC236}">
                      <a16:creationId xmlns:a16="http://schemas.microsoft.com/office/drawing/2014/main" id="{B30B8733-F282-4384-A03D-0292FF68C927}"/>
                    </a:ext>
                  </a:extLst>
                </p:cNvPr>
                <p:cNvSpPr/>
                <p:nvPr/>
              </p:nvSpPr>
              <p:spPr bwMode="auto">
                <a:xfrm>
                  <a:off x="4746" y="1878"/>
                  <a:ext cx="56" cy="37"/>
                </a:xfrm>
                <a:custGeom>
                  <a:avLst/>
                  <a:gdLst>
                    <a:gd name="T0" fmla="*/ 12 w 56"/>
                    <a:gd name="T1" fmla="*/ 23 h 37"/>
                    <a:gd name="T2" fmla="*/ 56 w 56"/>
                    <a:gd name="T3" fmla="*/ 0 h 37"/>
                    <a:gd name="T4" fmla="*/ 0 w 56"/>
                    <a:gd name="T5" fmla="*/ 37 h 37"/>
                    <a:gd name="T6" fmla="*/ 12 w 56"/>
                    <a:gd name="T7" fmla="*/ 23 h 37"/>
                  </a:gdLst>
                  <a:ahLst/>
                  <a:cxnLst>
                    <a:cxn ang="0">
                      <a:pos x="T0" y="T1"/>
                    </a:cxn>
                    <a:cxn ang="0">
                      <a:pos x="T2" y="T3"/>
                    </a:cxn>
                    <a:cxn ang="0">
                      <a:pos x="T4" y="T5"/>
                    </a:cxn>
                    <a:cxn ang="0">
                      <a:pos x="T6" y="T7"/>
                    </a:cxn>
                  </a:cxnLst>
                  <a:rect l="0" t="0" r="r" b="b"/>
                  <a:pathLst>
                    <a:path w="56" h="37">
                      <a:moveTo>
                        <a:pt x="12" y="23"/>
                      </a:moveTo>
                      <a:lnTo>
                        <a:pt x="56" y="0"/>
                      </a:lnTo>
                      <a:lnTo>
                        <a:pt x="0" y="37"/>
                      </a:lnTo>
                      <a:lnTo>
                        <a:pt x="12" y="23"/>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47" name="ïṥḻîḋè">
                  <a:extLst>
                    <a:ext uri="{FF2B5EF4-FFF2-40B4-BE49-F238E27FC236}">
                      <a16:creationId xmlns:a16="http://schemas.microsoft.com/office/drawing/2014/main" id="{2CC17B32-F8E5-4A78-B4FD-7FF0D9060B99}"/>
                    </a:ext>
                  </a:extLst>
                </p:cNvPr>
                <p:cNvSpPr/>
                <p:nvPr/>
              </p:nvSpPr>
              <p:spPr bwMode="auto">
                <a:xfrm>
                  <a:off x="4760" y="1828"/>
                  <a:ext cx="17" cy="62"/>
                </a:xfrm>
                <a:custGeom>
                  <a:avLst/>
                  <a:gdLst>
                    <a:gd name="T0" fmla="*/ 13 w 17"/>
                    <a:gd name="T1" fmla="*/ 46 h 62"/>
                    <a:gd name="T2" fmla="*/ 17 w 17"/>
                    <a:gd name="T3" fmla="*/ 0 h 62"/>
                    <a:gd name="T4" fmla="*/ 0 w 17"/>
                    <a:gd name="T5" fmla="*/ 62 h 62"/>
                    <a:gd name="T6" fmla="*/ 13 w 17"/>
                    <a:gd name="T7" fmla="*/ 46 h 62"/>
                  </a:gdLst>
                  <a:ahLst/>
                  <a:cxnLst>
                    <a:cxn ang="0">
                      <a:pos x="T0" y="T1"/>
                    </a:cxn>
                    <a:cxn ang="0">
                      <a:pos x="T2" y="T3"/>
                    </a:cxn>
                    <a:cxn ang="0">
                      <a:pos x="T4" y="T5"/>
                    </a:cxn>
                    <a:cxn ang="0">
                      <a:pos x="T6" y="T7"/>
                    </a:cxn>
                  </a:cxnLst>
                  <a:rect l="0" t="0" r="r" b="b"/>
                  <a:pathLst>
                    <a:path w="17" h="62">
                      <a:moveTo>
                        <a:pt x="13" y="46"/>
                      </a:moveTo>
                      <a:lnTo>
                        <a:pt x="17" y="0"/>
                      </a:lnTo>
                      <a:lnTo>
                        <a:pt x="0" y="62"/>
                      </a:lnTo>
                      <a:lnTo>
                        <a:pt x="13" y="46"/>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48" name="ïṡľiḓè">
                  <a:extLst>
                    <a:ext uri="{FF2B5EF4-FFF2-40B4-BE49-F238E27FC236}">
                      <a16:creationId xmlns:a16="http://schemas.microsoft.com/office/drawing/2014/main" id="{DB35EFBC-7989-478B-BB39-E899578F429C}"/>
                    </a:ext>
                  </a:extLst>
                </p:cNvPr>
                <p:cNvSpPr/>
                <p:nvPr/>
              </p:nvSpPr>
              <p:spPr bwMode="auto">
                <a:xfrm>
                  <a:off x="4521" y="1648"/>
                  <a:ext cx="115" cy="188"/>
                </a:xfrm>
                <a:custGeom>
                  <a:avLst/>
                  <a:gdLst>
                    <a:gd name="T0" fmla="*/ 50 w 55"/>
                    <a:gd name="T1" fmla="*/ 76 h 91"/>
                    <a:gd name="T2" fmla="*/ 55 w 55"/>
                    <a:gd name="T3" fmla="*/ 0 h 91"/>
                    <a:gd name="T4" fmla="*/ 1 w 55"/>
                    <a:gd name="T5" fmla="*/ 53 h 91"/>
                    <a:gd name="T6" fmla="*/ 13 w 55"/>
                    <a:gd name="T7" fmla="*/ 89 h 91"/>
                    <a:gd name="T8" fmla="*/ 13 w 55"/>
                    <a:gd name="T9" fmla="*/ 90 h 91"/>
                    <a:gd name="T10" fmla="*/ 14 w 55"/>
                    <a:gd name="T11" fmla="*/ 90 h 91"/>
                    <a:gd name="T12" fmla="*/ 14 w 55"/>
                    <a:gd name="T13" fmla="*/ 91 h 91"/>
                    <a:gd name="T14" fmla="*/ 15 w 55"/>
                    <a:gd name="T15" fmla="*/ 90 h 91"/>
                    <a:gd name="T16" fmla="*/ 50 w 55"/>
                    <a:gd name="T17"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91">
                      <a:moveTo>
                        <a:pt x="50" y="76"/>
                      </a:moveTo>
                      <a:cubicBezTo>
                        <a:pt x="51" y="74"/>
                        <a:pt x="55" y="0"/>
                        <a:pt x="55" y="0"/>
                      </a:cubicBezTo>
                      <a:cubicBezTo>
                        <a:pt x="55" y="0"/>
                        <a:pt x="2" y="51"/>
                        <a:pt x="1" y="53"/>
                      </a:cubicBezTo>
                      <a:cubicBezTo>
                        <a:pt x="0" y="55"/>
                        <a:pt x="10" y="81"/>
                        <a:pt x="13" y="89"/>
                      </a:cubicBezTo>
                      <a:cubicBezTo>
                        <a:pt x="13" y="90"/>
                        <a:pt x="13" y="90"/>
                        <a:pt x="13" y="90"/>
                      </a:cubicBezTo>
                      <a:cubicBezTo>
                        <a:pt x="13" y="90"/>
                        <a:pt x="13" y="90"/>
                        <a:pt x="14" y="90"/>
                      </a:cubicBezTo>
                      <a:cubicBezTo>
                        <a:pt x="14" y="91"/>
                        <a:pt x="14" y="91"/>
                        <a:pt x="14" y="91"/>
                      </a:cubicBezTo>
                      <a:cubicBezTo>
                        <a:pt x="15" y="90"/>
                        <a:pt x="15" y="90"/>
                        <a:pt x="15" y="90"/>
                      </a:cubicBezTo>
                      <a:cubicBezTo>
                        <a:pt x="23" y="87"/>
                        <a:pt x="50" y="78"/>
                        <a:pt x="50" y="76"/>
                      </a:cubicBezTo>
                      <a:close/>
                    </a:path>
                  </a:pathLst>
                </a:custGeom>
                <a:solidFill>
                  <a:srgbClr val="95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49" name="ïṡlide">
                  <a:extLst>
                    <a:ext uri="{FF2B5EF4-FFF2-40B4-BE49-F238E27FC236}">
                      <a16:creationId xmlns:a16="http://schemas.microsoft.com/office/drawing/2014/main" id="{A5F77BAE-B7B3-47F9-9F2D-2A499245AF82}"/>
                    </a:ext>
                  </a:extLst>
                </p:cNvPr>
                <p:cNvSpPr/>
                <p:nvPr/>
              </p:nvSpPr>
              <p:spPr bwMode="auto">
                <a:xfrm>
                  <a:off x="4501" y="1691"/>
                  <a:ext cx="114" cy="230"/>
                </a:xfrm>
                <a:custGeom>
                  <a:avLst/>
                  <a:gdLst>
                    <a:gd name="T0" fmla="*/ 0 w 55"/>
                    <a:gd name="T1" fmla="*/ 105 h 111"/>
                    <a:gd name="T2" fmla="*/ 55 w 55"/>
                    <a:gd name="T3" fmla="*/ 0 h 111"/>
                    <a:gd name="T4" fmla="*/ 13 w 55"/>
                    <a:gd name="T5" fmla="*/ 111 h 111"/>
                    <a:gd name="T6" fmla="*/ 0 w 55"/>
                    <a:gd name="T7" fmla="*/ 105 h 111"/>
                  </a:gdLst>
                  <a:ahLst/>
                  <a:cxnLst>
                    <a:cxn ang="0">
                      <a:pos x="T0" y="T1"/>
                    </a:cxn>
                    <a:cxn ang="0">
                      <a:pos x="T2" y="T3"/>
                    </a:cxn>
                    <a:cxn ang="0">
                      <a:pos x="T4" y="T5"/>
                    </a:cxn>
                    <a:cxn ang="0">
                      <a:pos x="T6" y="T7"/>
                    </a:cxn>
                  </a:cxnLst>
                  <a:rect l="0" t="0" r="r" b="b"/>
                  <a:pathLst>
                    <a:path w="55" h="111">
                      <a:moveTo>
                        <a:pt x="0" y="105"/>
                      </a:moveTo>
                      <a:cubicBezTo>
                        <a:pt x="55" y="0"/>
                        <a:pt x="55" y="0"/>
                        <a:pt x="55" y="0"/>
                      </a:cubicBezTo>
                      <a:cubicBezTo>
                        <a:pt x="13" y="111"/>
                        <a:pt x="13" y="111"/>
                        <a:pt x="13" y="111"/>
                      </a:cubicBezTo>
                      <a:cubicBezTo>
                        <a:pt x="13" y="111"/>
                        <a:pt x="3" y="111"/>
                        <a:pt x="0" y="105"/>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50" name="îsľïḍé">
                  <a:extLst>
                    <a:ext uri="{FF2B5EF4-FFF2-40B4-BE49-F238E27FC236}">
                      <a16:creationId xmlns:a16="http://schemas.microsoft.com/office/drawing/2014/main" id="{098D9F29-CA21-4E52-A1D4-D97309DEEEE6}"/>
                    </a:ext>
                  </a:extLst>
                </p:cNvPr>
                <p:cNvSpPr/>
                <p:nvPr/>
              </p:nvSpPr>
              <p:spPr bwMode="auto">
                <a:xfrm>
                  <a:off x="4580" y="1735"/>
                  <a:ext cx="39" cy="39"/>
                </a:xfrm>
                <a:custGeom>
                  <a:avLst/>
                  <a:gdLst>
                    <a:gd name="T0" fmla="*/ 6 w 39"/>
                    <a:gd name="T1" fmla="*/ 22 h 39"/>
                    <a:gd name="T2" fmla="*/ 39 w 39"/>
                    <a:gd name="T3" fmla="*/ 0 h 39"/>
                    <a:gd name="T4" fmla="*/ 0 w 39"/>
                    <a:gd name="T5" fmla="*/ 39 h 39"/>
                    <a:gd name="T6" fmla="*/ 6 w 39"/>
                    <a:gd name="T7" fmla="*/ 22 h 39"/>
                  </a:gdLst>
                  <a:ahLst/>
                  <a:cxnLst>
                    <a:cxn ang="0">
                      <a:pos x="T0" y="T1"/>
                    </a:cxn>
                    <a:cxn ang="0">
                      <a:pos x="T2" y="T3"/>
                    </a:cxn>
                    <a:cxn ang="0">
                      <a:pos x="T4" y="T5"/>
                    </a:cxn>
                    <a:cxn ang="0">
                      <a:pos x="T6" y="T7"/>
                    </a:cxn>
                  </a:cxnLst>
                  <a:rect l="0" t="0" r="r" b="b"/>
                  <a:pathLst>
                    <a:path w="39" h="39">
                      <a:moveTo>
                        <a:pt x="6" y="22"/>
                      </a:moveTo>
                      <a:lnTo>
                        <a:pt x="39" y="0"/>
                      </a:lnTo>
                      <a:lnTo>
                        <a:pt x="0" y="39"/>
                      </a:lnTo>
                      <a:lnTo>
                        <a:pt x="6" y="22"/>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51" name="î$ḻiḓe">
                  <a:extLst>
                    <a:ext uri="{FF2B5EF4-FFF2-40B4-BE49-F238E27FC236}">
                      <a16:creationId xmlns:a16="http://schemas.microsoft.com/office/drawing/2014/main" id="{8B809F30-4EC3-4C94-92B2-2763415C7E82}"/>
                    </a:ext>
                  </a:extLst>
                </p:cNvPr>
                <p:cNvSpPr/>
                <p:nvPr/>
              </p:nvSpPr>
              <p:spPr bwMode="auto">
                <a:xfrm>
                  <a:off x="4561" y="1770"/>
                  <a:ext cx="44" cy="44"/>
                </a:xfrm>
                <a:custGeom>
                  <a:avLst/>
                  <a:gdLst>
                    <a:gd name="T0" fmla="*/ 6 w 44"/>
                    <a:gd name="T1" fmla="*/ 29 h 44"/>
                    <a:gd name="T2" fmla="*/ 44 w 44"/>
                    <a:gd name="T3" fmla="*/ 0 h 44"/>
                    <a:gd name="T4" fmla="*/ 0 w 44"/>
                    <a:gd name="T5" fmla="*/ 44 h 44"/>
                    <a:gd name="T6" fmla="*/ 6 w 44"/>
                    <a:gd name="T7" fmla="*/ 29 h 44"/>
                  </a:gdLst>
                  <a:ahLst/>
                  <a:cxnLst>
                    <a:cxn ang="0">
                      <a:pos x="T0" y="T1"/>
                    </a:cxn>
                    <a:cxn ang="0">
                      <a:pos x="T2" y="T3"/>
                    </a:cxn>
                    <a:cxn ang="0">
                      <a:pos x="T4" y="T5"/>
                    </a:cxn>
                    <a:cxn ang="0">
                      <a:pos x="T6" y="T7"/>
                    </a:cxn>
                  </a:cxnLst>
                  <a:rect l="0" t="0" r="r" b="b"/>
                  <a:pathLst>
                    <a:path w="44" h="44">
                      <a:moveTo>
                        <a:pt x="6" y="29"/>
                      </a:moveTo>
                      <a:lnTo>
                        <a:pt x="44" y="0"/>
                      </a:lnTo>
                      <a:lnTo>
                        <a:pt x="0" y="44"/>
                      </a:lnTo>
                      <a:lnTo>
                        <a:pt x="6" y="29"/>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52" name="ïş1iḑê">
                  <a:extLst>
                    <a:ext uri="{FF2B5EF4-FFF2-40B4-BE49-F238E27FC236}">
                      <a16:creationId xmlns:a16="http://schemas.microsoft.com/office/drawing/2014/main" id="{1A0F0C4C-ECC3-4597-B4FD-9B1B44613004}"/>
                    </a:ext>
                  </a:extLst>
                </p:cNvPr>
                <p:cNvSpPr/>
                <p:nvPr/>
              </p:nvSpPr>
              <p:spPr bwMode="auto">
                <a:xfrm>
                  <a:off x="4569" y="1733"/>
                  <a:ext cx="9" cy="56"/>
                </a:xfrm>
                <a:custGeom>
                  <a:avLst/>
                  <a:gdLst>
                    <a:gd name="T0" fmla="*/ 9 w 9"/>
                    <a:gd name="T1" fmla="*/ 39 h 56"/>
                    <a:gd name="T2" fmla="*/ 4 w 9"/>
                    <a:gd name="T3" fmla="*/ 0 h 56"/>
                    <a:gd name="T4" fmla="*/ 0 w 9"/>
                    <a:gd name="T5" fmla="*/ 56 h 56"/>
                    <a:gd name="T6" fmla="*/ 9 w 9"/>
                    <a:gd name="T7" fmla="*/ 39 h 56"/>
                  </a:gdLst>
                  <a:ahLst/>
                  <a:cxnLst>
                    <a:cxn ang="0">
                      <a:pos x="T0" y="T1"/>
                    </a:cxn>
                    <a:cxn ang="0">
                      <a:pos x="T2" y="T3"/>
                    </a:cxn>
                    <a:cxn ang="0">
                      <a:pos x="T4" y="T5"/>
                    </a:cxn>
                    <a:cxn ang="0">
                      <a:pos x="T6" y="T7"/>
                    </a:cxn>
                  </a:cxnLst>
                  <a:rect l="0" t="0" r="r" b="b"/>
                  <a:pathLst>
                    <a:path w="9" h="56">
                      <a:moveTo>
                        <a:pt x="9" y="39"/>
                      </a:moveTo>
                      <a:lnTo>
                        <a:pt x="4" y="0"/>
                      </a:lnTo>
                      <a:lnTo>
                        <a:pt x="0" y="56"/>
                      </a:lnTo>
                      <a:lnTo>
                        <a:pt x="9" y="39"/>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53" name="ïṥļíďè">
                  <a:extLst>
                    <a:ext uri="{FF2B5EF4-FFF2-40B4-BE49-F238E27FC236}">
                      <a16:creationId xmlns:a16="http://schemas.microsoft.com/office/drawing/2014/main" id="{A1569A22-28B7-4281-872B-6B7748EEB58E}"/>
                    </a:ext>
                  </a:extLst>
                </p:cNvPr>
                <p:cNvSpPr/>
                <p:nvPr/>
              </p:nvSpPr>
              <p:spPr bwMode="auto">
                <a:xfrm>
                  <a:off x="4307" y="2204"/>
                  <a:ext cx="231" cy="423"/>
                </a:xfrm>
                <a:custGeom>
                  <a:avLst/>
                  <a:gdLst>
                    <a:gd name="T0" fmla="*/ 111 w 111"/>
                    <a:gd name="T1" fmla="*/ 145 h 204"/>
                    <a:gd name="T2" fmla="*/ 55 w 111"/>
                    <a:gd name="T3" fmla="*/ 0 h 204"/>
                    <a:gd name="T4" fmla="*/ 0 w 111"/>
                    <a:gd name="T5" fmla="*/ 145 h 204"/>
                    <a:gd name="T6" fmla="*/ 54 w 111"/>
                    <a:gd name="T7" fmla="*/ 201 h 204"/>
                    <a:gd name="T8" fmla="*/ 53 w 111"/>
                    <a:gd name="T9" fmla="*/ 204 h 204"/>
                    <a:gd name="T10" fmla="*/ 55 w 111"/>
                    <a:gd name="T11" fmla="*/ 203 h 204"/>
                    <a:gd name="T12" fmla="*/ 57 w 111"/>
                    <a:gd name="T13" fmla="*/ 204 h 204"/>
                    <a:gd name="T14" fmla="*/ 57 w 111"/>
                    <a:gd name="T15" fmla="*/ 201 h 204"/>
                    <a:gd name="T16" fmla="*/ 111 w 111"/>
                    <a:gd name="T17" fmla="*/ 1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04">
                      <a:moveTo>
                        <a:pt x="111" y="145"/>
                      </a:moveTo>
                      <a:cubicBezTo>
                        <a:pt x="111" y="141"/>
                        <a:pt x="55" y="0"/>
                        <a:pt x="55" y="0"/>
                      </a:cubicBezTo>
                      <a:cubicBezTo>
                        <a:pt x="55" y="0"/>
                        <a:pt x="0" y="141"/>
                        <a:pt x="0" y="145"/>
                      </a:cubicBezTo>
                      <a:cubicBezTo>
                        <a:pt x="0" y="149"/>
                        <a:pt x="41" y="189"/>
                        <a:pt x="54" y="201"/>
                      </a:cubicBezTo>
                      <a:cubicBezTo>
                        <a:pt x="53" y="204"/>
                        <a:pt x="53" y="204"/>
                        <a:pt x="53" y="204"/>
                      </a:cubicBezTo>
                      <a:cubicBezTo>
                        <a:pt x="53" y="204"/>
                        <a:pt x="54" y="204"/>
                        <a:pt x="55" y="203"/>
                      </a:cubicBezTo>
                      <a:cubicBezTo>
                        <a:pt x="56" y="204"/>
                        <a:pt x="57" y="204"/>
                        <a:pt x="57" y="204"/>
                      </a:cubicBezTo>
                      <a:cubicBezTo>
                        <a:pt x="57" y="201"/>
                        <a:pt x="57" y="201"/>
                        <a:pt x="57" y="201"/>
                      </a:cubicBezTo>
                      <a:cubicBezTo>
                        <a:pt x="69" y="189"/>
                        <a:pt x="111" y="149"/>
                        <a:pt x="111" y="145"/>
                      </a:cubicBezTo>
                      <a:close/>
                    </a:path>
                  </a:pathLst>
                </a:custGeom>
                <a:solidFill>
                  <a:srgbClr val="39B7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54" name="ïS1iḑé">
                  <a:extLst>
                    <a:ext uri="{FF2B5EF4-FFF2-40B4-BE49-F238E27FC236}">
                      <a16:creationId xmlns:a16="http://schemas.microsoft.com/office/drawing/2014/main" id="{40D25813-083C-457C-B874-B3FED71B91EF}"/>
                    </a:ext>
                  </a:extLst>
                </p:cNvPr>
                <p:cNvSpPr/>
                <p:nvPr/>
              </p:nvSpPr>
              <p:spPr bwMode="auto">
                <a:xfrm>
                  <a:off x="4395" y="2305"/>
                  <a:ext cx="60" cy="517"/>
                </a:xfrm>
                <a:custGeom>
                  <a:avLst/>
                  <a:gdLst>
                    <a:gd name="T0" fmla="*/ 0 w 29"/>
                    <a:gd name="T1" fmla="*/ 241 h 249"/>
                    <a:gd name="T2" fmla="*/ 13 w 29"/>
                    <a:gd name="T3" fmla="*/ 0 h 249"/>
                    <a:gd name="T4" fmla="*/ 29 w 29"/>
                    <a:gd name="T5" fmla="*/ 241 h 249"/>
                    <a:gd name="T6" fmla="*/ 0 w 29"/>
                    <a:gd name="T7" fmla="*/ 241 h 249"/>
                  </a:gdLst>
                  <a:ahLst/>
                  <a:cxnLst>
                    <a:cxn ang="0">
                      <a:pos x="T0" y="T1"/>
                    </a:cxn>
                    <a:cxn ang="0">
                      <a:pos x="T2" y="T3"/>
                    </a:cxn>
                    <a:cxn ang="0">
                      <a:pos x="T4" y="T5"/>
                    </a:cxn>
                    <a:cxn ang="0">
                      <a:pos x="T6" y="T7"/>
                    </a:cxn>
                  </a:cxnLst>
                  <a:rect l="0" t="0" r="r" b="b"/>
                  <a:pathLst>
                    <a:path w="29" h="249">
                      <a:moveTo>
                        <a:pt x="0" y="241"/>
                      </a:moveTo>
                      <a:cubicBezTo>
                        <a:pt x="13" y="0"/>
                        <a:pt x="13" y="0"/>
                        <a:pt x="13" y="0"/>
                      </a:cubicBezTo>
                      <a:cubicBezTo>
                        <a:pt x="29" y="241"/>
                        <a:pt x="29" y="241"/>
                        <a:pt x="29" y="241"/>
                      </a:cubicBezTo>
                      <a:cubicBezTo>
                        <a:pt x="29" y="241"/>
                        <a:pt x="11" y="249"/>
                        <a:pt x="0" y="241"/>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55" name="ïṧľïḓê">
                  <a:extLst>
                    <a:ext uri="{FF2B5EF4-FFF2-40B4-BE49-F238E27FC236}">
                      <a16:creationId xmlns:a16="http://schemas.microsoft.com/office/drawing/2014/main" id="{06D4906F-6700-4B5E-9CF0-DAB7538F21BC}"/>
                    </a:ext>
                  </a:extLst>
                </p:cNvPr>
                <p:cNvSpPr/>
                <p:nvPr/>
              </p:nvSpPr>
              <p:spPr bwMode="auto">
                <a:xfrm>
                  <a:off x="4424" y="2380"/>
                  <a:ext cx="43" cy="106"/>
                </a:xfrm>
                <a:custGeom>
                  <a:avLst/>
                  <a:gdLst>
                    <a:gd name="T0" fmla="*/ 0 w 43"/>
                    <a:gd name="T1" fmla="*/ 68 h 106"/>
                    <a:gd name="T2" fmla="*/ 43 w 43"/>
                    <a:gd name="T3" fmla="*/ 0 h 106"/>
                    <a:gd name="T4" fmla="*/ 0 w 43"/>
                    <a:gd name="T5" fmla="*/ 106 h 106"/>
                    <a:gd name="T6" fmla="*/ 0 w 43"/>
                    <a:gd name="T7" fmla="*/ 68 h 106"/>
                  </a:gdLst>
                  <a:ahLst/>
                  <a:cxnLst>
                    <a:cxn ang="0">
                      <a:pos x="T0" y="T1"/>
                    </a:cxn>
                    <a:cxn ang="0">
                      <a:pos x="T2" y="T3"/>
                    </a:cxn>
                    <a:cxn ang="0">
                      <a:pos x="T4" y="T5"/>
                    </a:cxn>
                    <a:cxn ang="0">
                      <a:pos x="T6" y="T7"/>
                    </a:cxn>
                  </a:cxnLst>
                  <a:rect l="0" t="0" r="r" b="b"/>
                  <a:pathLst>
                    <a:path w="43" h="106">
                      <a:moveTo>
                        <a:pt x="0" y="68"/>
                      </a:moveTo>
                      <a:lnTo>
                        <a:pt x="43" y="0"/>
                      </a:lnTo>
                      <a:lnTo>
                        <a:pt x="0" y="106"/>
                      </a:lnTo>
                      <a:lnTo>
                        <a:pt x="0" y="68"/>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56" name="ï$líďe">
                  <a:extLst>
                    <a:ext uri="{FF2B5EF4-FFF2-40B4-BE49-F238E27FC236}">
                      <a16:creationId xmlns:a16="http://schemas.microsoft.com/office/drawing/2014/main" id="{485234B4-DCD1-4B59-8EE8-7B00C5C45AB9}"/>
                    </a:ext>
                  </a:extLst>
                </p:cNvPr>
                <p:cNvSpPr/>
                <p:nvPr/>
              </p:nvSpPr>
              <p:spPr bwMode="auto">
                <a:xfrm>
                  <a:off x="4424" y="2459"/>
                  <a:ext cx="43" cy="118"/>
                </a:xfrm>
                <a:custGeom>
                  <a:avLst/>
                  <a:gdLst>
                    <a:gd name="T0" fmla="*/ 0 w 43"/>
                    <a:gd name="T1" fmla="*/ 83 h 118"/>
                    <a:gd name="T2" fmla="*/ 43 w 43"/>
                    <a:gd name="T3" fmla="*/ 0 h 118"/>
                    <a:gd name="T4" fmla="*/ 0 w 43"/>
                    <a:gd name="T5" fmla="*/ 118 h 118"/>
                    <a:gd name="T6" fmla="*/ 0 w 43"/>
                    <a:gd name="T7" fmla="*/ 83 h 118"/>
                  </a:gdLst>
                  <a:ahLst/>
                  <a:cxnLst>
                    <a:cxn ang="0">
                      <a:pos x="T0" y="T1"/>
                    </a:cxn>
                    <a:cxn ang="0">
                      <a:pos x="T2" y="T3"/>
                    </a:cxn>
                    <a:cxn ang="0">
                      <a:pos x="T4" y="T5"/>
                    </a:cxn>
                    <a:cxn ang="0">
                      <a:pos x="T6" y="T7"/>
                    </a:cxn>
                  </a:cxnLst>
                  <a:rect l="0" t="0" r="r" b="b"/>
                  <a:pathLst>
                    <a:path w="43" h="118">
                      <a:moveTo>
                        <a:pt x="0" y="83"/>
                      </a:moveTo>
                      <a:lnTo>
                        <a:pt x="43" y="0"/>
                      </a:lnTo>
                      <a:lnTo>
                        <a:pt x="0" y="118"/>
                      </a:lnTo>
                      <a:lnTo>
                        <a:pt x="0" y="83"/>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57" name="îŝļiḍê">
                  <a:extLst>
                    <a:ext uri="{FF2B5EF4-FFF2-40B4-BE49-F238E27FC236}">
                      <a16:creationId xmlns:a16="http://schemas.microsoft.com/office/drawing/2014/main" id="{1FA9994E-D084-46DD-8551-13285F729440}"/>
                    </a:ext>
                  </a:extLst>
                </p:cNvPr>
                <p:cNvSpPr/>
                <p:nvPr/>
              </p:nvSpPr>
              <p:spPr bwMode="auto">
                <a:xfrm>
                  <a:off x="4378" y="2415"/>
                  <a:ext cx="42" cy="110"/>
                </a:xfrm>
                <a:custGeom>
                  <a:avLst/>
                  <a:gdLst>
                    <a:gd name="T0" fmla="*/ 42 w 42"/>
                    <a:gd name="T1" fmla="*/ 71 h 110"/>
                    <a:gd name="T2" fmla="*/ 0 w 42"/>
                    <a:gd name="T3" fmla="*/ 0 h 110"/>
                    <a:gd name="T4" fmla="*/ 42 w 42"/>
                    <a:gd name="T5" fmla="*/ 110 h 110"/>
                    <a:gd name="T6" fmla="*/ 42 w 42"/>
                    <a:gd name="T7" fmla="*/ 71 h 110"/>
                  </a:gdLst>
                  <a:ahLst/>
                  <a:cxnLst>
                    <a:cxn ang="0">
                      <a:pos x="T0" y="T1"/>
                    </a:cxn>
                    <a:cxn ang="0">
                      <a:pos x="T2" y="T3"/>
                    </a:cxn>
                    <a:cxn ang="0">
                      <a:pos x="T4" y="T5"/>
                    </a:cxn>
                    <a:cxn ang="0">
                      <a:pos x="T6" y="T7"/>
                    </a:cxn>
                  </a:cxnLst>
                  <a:rect l="0" t="0" r="r" b="b"/>
                  <a:pathLst>
                    <a:path w="42" h="110">
                      <a:moveTo>
                        <a:pt x="42" y="71"/>
                      </a:moveTo>
                      <a:lnTo>
                        <a:pt x="0" y="0"/>
                      </a:lnTo>
                      <a:lnTo>
                        <a:pt x="42" y="110"/>
                      </a:lnTo>
                      <a:lnTo>
                        <a:pt x="42" y="71"/>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58" name="iṣḷíḋè">
                  <a:extLst>
                    <a:ext uri="{FF2B5EF4-FFF2-40B4-BE49-F238E27FC236}">
                      <a16:creationId xmlns:a16="http://schemas.microsoft.com/office/drawing/2014/main" id="{79204DF9-F46B-4754-9329-2E5FE013594A}"/>
                    </a:ext>
                  </a:extLst>
                </p:cNvPr>
                <p:cNvSpPr/>
                <p:nvPr/>
              </p:nvSpPr>
              <p:spPr bwMode="auto">
                <a:xfrm>
                  <a:off x="4008" y="2529"/>
                  <a:ext cx="231" cy="424"/>
                </a:xfrm>
                <a:custGeom>
                  <a:avLst/>
                  <a:gdLst>
                    <a:gd name="T0" fmla="*/ 111 w 111"/>
                    <a:gd name="T1" fmla="*/ 145 h 204"/>
                    <a:gd name="T2" fmla="*/ 55 w 111"/>
                    <a:gd name="T3" fmla="*/ 0 h 204"/>
                    <a:gd name="T4" fmla="*/ 0 w 111"/>
                    <a:gd name="T5" fmla="*/ 145 h 204"/>
                    <a:gd name="T6" fmla="*/ 53 w 111"/>
                    <a:gd name="T7" fmla="*/ 201 h 204"/>
                    <a:gd name="T8" fmla="*/ 53 w 111"/>
                    <a:gd name="T9" fmla="*/ 204 h 204"/>
                    <a:gd name="T10" fmla="*/ 55 w 111"/>
                    <a:gd name="T11" fmla="*/ 202 h 204"/>
                    <a:gd name="T12" fmla="*/ 57 w 111"/>
                    <a:gd name="T13" fmla="*/ 204 h 204"/>
                    <a:gd name="T14" fmla="*/ 57 w 111"/>
                    <a:gd name="T15" fmla="*/ 201 h 204"/>
                    <a:gd name="T16" fmla="*/ 111 w 111"/>
                    <a:gd name="T17" fmla="*/ 1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04">
                      <a:moveTo>
                        <a:pt x="111" y="145"/>
                      </a:moveTo>
                      <a:cubicBezTo>
                        <a:pt x="111" y="141"/>
                        <a:pt x="55" y="0"/>
                        <a:pt x="55" y="0"/>
                      </a:cubicBezTo>
                      <a:cubicBezTo>
                        <a:pt x="55" y="0"/>
                        <a:pt x="0" y="141"/>
                        <a:pt x="0" y="145"/>
                      </a:cubicBezTo>
                      <a:cubicBezTo>
                        <a:pt x="0" y="149"/>
                        <a:pt x="41" y="189"/>
                        <a:pt x="53" y="201"/>
                      </a:cubicBezTo>
                      <a:cubicBezTo>
                        <a:pt x="53" y="204"/>
                        <a:pt x="53" y="204"/>
                        <a:pt x="53" y="204"/>
                      </a:cubicBezTo>
                      <a:cubicBezTo>
                        <a:pt x="53" y="204"/>
                        <a:pt x="54" y="203"/>
                        <a:pt x="55" y="202"/>
                      </a:cubicBezTo>
                      <a:cubicBezTo>
                        <a:pt x="56" y="203"/>
                        <a:pt x="57" y="204"/>
                        <a:pt x="57" y="204"/>
                      </a:cubicBezTo>
                      <a:cubicBezTo>
                        <a:pt x="57" y="201"/>
                        <a:pt x="57" y="201"/>
                        <a:pt x="57" y="201"/>
                      </a:cubicBezTo>
                      <a:cubicBezTo>
                        <a:pt x="69" y="189"/>
                        <a:pt x="111" y="149"/>
                        <a:pt x="111" y="145"/>
                      </a:cubicBezTo>
                      <a:close/>
                    </a:path>
                  </a:pathLst>
                </a:custGeom>
                <a:solidFill>
                  <a:srgbClr val="95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59" name="î$liďè">
                  <a:extLst>
                    <a:ext uri="{FF2B5EF4-FFF2-40B4-BE49-F238E27FC236}">
                      <a16:creationId xmlns:a16="http://schemas.microsoft.com/office/drawing/2014/main" id="{558B0664-51AC-445D-93CB-393A3045512E}"/>
                    </a:ext>
                  </a:extLst>
                </p:cNvPr>
                <p:cNvSpPr/>
                <p:nvPr/>
              </p:nvSpPr>
              <p:spPr bwMode="auto">
                <a:xfrm>
                  <a:off x="4096" y="2631"/>
                  <a:ext cx="60" cy="517"/>
                </a:xfrm>
                <a:custGeom>
                  <a:avLst/>
                  <a:gdLst>
                    <a:gd name="T0" fmla="*/ 0 w 29"/>
                    <a:gd name="T1" fmla="*/ 241 h 249"/>
                    <a:gd name="T2" fmla="*/ 13 w 29"/>
                    <a:gd name="T3" fmla="*/ 0 h 249"/>
                    <a:gd name="T4" fmla="*/ 29 w 29"/>
                    <a:gd name="T5" fmla="*/ 241 h 249"/>
                    <a:gd name="T6" fmla="*/ 0 w 29"/>
                    <a:gd name="T7" fmla="*/ 241 h 249"/>
                  </a:gdLst>
                  <a:ahLst/>
                  <a:cxnLst>
                    <a:cxn ang="0">
                      <a:pos x="T0" y="T1"/>
                    </a:cxn>
                    <a:cxn ang="0">
                      <a:pos x="T2" y="T3"/>
                    </a:cxn>
                    <a:cxn ang="0">
                      <a:pos x="T4" y="T5"/>
                    </a:cxn>
                    <a:cxn ang="0">
                      <a:pos x="T6" y="T7"/>
                    </a:cxn>
                  </a:cxnLst>
                  <a:rect l="0" t="0" r="r" b="b"/>
                  <a:pathLst>
                    <a:path w="29" h="249">
                      <a:moveTo>
                        <a:pt x="0" y="241"/>
                      </a:moveTo>
                      <a:cubicBezTo>
                        <a:pt x="13" y="0"/>
                        <a:pt x="13" y="0"/>
                        <a:pt x="13" y="0"/>
                      </a:cubicBezTo>
                      <a:cubicBezTo>
                        <a:pt x="29" y="241"/>
                        <a:pt x="29" y="241"/>
                        <a:pt x="29" y="241"/>
                      </a:cubicBezTo>
                      <a:cubicBezTo>
                        <a:pt x="29" y="241"/>
                        <a:pt x="11" y="249"/>
                        <a:pt x="0" y="241"/>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60" name="íṣḷíḋê">
                  <a:extLst>
                    <a:ext uri="{FF2B5EF4-FFF2-40B4-BE49-F238E27FC236}">
                      <a16:creationId xmlns:a16="http://schemas.microsoft.com/office/drawing/2014/main" id="{230123BF-B1A2-4055-9519-D59AAED8DA42}"/>
                    </a:ext>
                  </a:extLst>
                </p:cNvPr>
                <p:cNvSpPr/>
                <p:nvPr/>
              </p:nvSpPr>
              <p:spPr bwMode="auto">
                <a:xfrm>
                  <a:off x="4125" y="2706"/>
                  <a:ext cx="43" cy="106"/>
                </a:xfrm>
                <a:custGeom>
                  <a:avLst/>
                  <a:gdLst>
                    <a:gd name="T0" fmla="*/ 0 w 43"/>
                    <a:gd name="T1" fmla="*/ 68 h 106"/>
                    <a:gd name="T2" fmla="*/ 43 w 43"/>
                    <a:gd name="T3" fmla="*/ 0 h 106"/>
                    <a:gd name="T4" fmla="*/ 0 w 43"/>
                    <a:gd name="T5" fmla="*/ 106 h 106"/>
                    <a:gd name="T6" fmla="*/ 0 w 43"/>
                    <a:gd name="T7" fmla="*/ 68 h 106"/>
                  </a:gdLst>
                  <a:ahLst/>
                  <a:cxnLst>
                    <a:cxn ang="0">
                      <a:pos x="T0" y="T1"/>
                    </a:cxn>
                    <a:cxn ang="0">
                      <a:pos x="T2" y="T3"/>
                    </a:cxn>
                    <a:cxn ang="0">
                      <a:pos x="T4" y="T5"/>
                    </a:cxn>
                    <a:cxn ang="0">
                      <a:pos x="T6" y="T7"/>
                    </a:cxn>
                  </a:cxnLst>
                  <a:rect l="0" t="0" r="r" b="b"/>
                  <a:pathLst>
                    <a:path w="43" h="106">
                      <a:moveTo>
                        <a:pt x="0" y="68"/>
                      </a:moveTo>
                      <a:lnTo>
                        <a:pt x="43" y="0"/>
                      </a:lnTo>
                      <a:lnTo>
                        <a:pt x="0" y="106"/>
                      </a:lnTo>
                      <a:lnTo>
                        <a:pt x="0" y="68"/>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61" name="îṧlíḋè">
                  <a:extLst>
                    <a:ext uri="{FF2B5EF4-FFF2-40B4-BE49-F238E27FC236}">
                      <a16:creationId xmlns:a16="http://schemas.microsoft.com/office/drawing/2014/main" id="{99009107-F63D-406F-969C-60952C1AFA28}"/>
                    </a:ext>
                  </a:extLst>
                </p:cNvPr>
                <p:cNvSpPr/>
                <p:nvPr/>
              </p:nvSpPr>
              <p:spPr bwMode="auto">
                <a:xfrm>
                  <a:off x="4125" y="2785"/>
                  <a:ext cx="43" cy="118"/>
                </a:xfrm>
                <a:custGeom>
                  <a:avLst/>
                  <a:gdLst>
                    <a:gd name="T0" fmla="*/ 0 w 43"/>
                    <a:gd name="T1" fmla="*/ 83 h 118"/>
                    <a:gd name="T2" fmla="*/ 43 w 43"/>
                    <a:gd name="T3" fmla="*/ 0 h 118"/>
                    <a:gd name="T4" fmla="*/ 0 w 43"/>
                    <a:gd name="T5" fmla="*/ 118 h 118"/>
                    <a:gd name="T6" fmla="*/ 0 w 43"/>
                    <a:gd name="T7" fmla="*/ 83 h 118"/>
                  </a:gdLst>
                  <a:ahLst/>
                  <a:cxnLst>
                    <a:cxn ang="0">
                      <a:pos x="T0" y="T1"/>
                    </a:cxn>
                    <a:cxn ang="0">
                      <a:pos x="T2" y="T3"/>
                    </a:cxn>
                    <a:cxn ang="0">
                      <a:pos x="T4" y="T5"/>
                    </a:cxn>
                    <a:cxn ang="0">
                      <a:pos x="T6" y="T7"/>
                    </a:cxn>
                  </a:cxnLst>
                  <a:rect l="0" t="0" r="r" b="b"/>
                  <a:pathLst>
                    <a:path w="43" h="118">
                      <a:moveTo>
                        <a:pt x="0" y="83"/>
                      </a:moveTo>
                      <a:lnTo>
                        <a:pt x="43" y="0"/>
                      </a:lnTo>
                      <a:lnTo>
                        <a:pt x="0" y="118"/>
                      </a:lnTo>
                      <a:lnTo>
                        <a:pt x="0" y="83"/>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62" name="îṩļîḓe">
                  <a:extLst>
                    <a:ext uri="{FF2B5EF4-FFF2-40B4-BE49-F238E27FC236}">
                      <a16:creationId xmlns:a16="http://schemas.microsoft.com/office/drawing/2014/main" id="{4EB82A4B-BF8F-4F1E-B840-B52A54A418CF}"/>
                    </a:ext>
                  </a:extLst>
                </p:cNvPr>
                <p:cNvSpPr/>
                <p:nvPr/>
              </p:nvSpPr>
              <p:spPr bwMode="auto">
                <a:xfrm>
                  <a:off x="4079" y="2741"/>
                  <a:ext cx="42" cy="108"/>
                </a:xfrm>
                <a:custGeom>
                  <a:avLst/>
                  <a:gdLst>
                    <a:gd name="T0" fmla="*/ 42 w 42"/>
                    <a:gd name="T1" fmla="*/ 71 h 108"/>
                    <a:gd name="T2" fmla="*/ 0 w 42"/>
                    <a:gd name="T3" fmla="*/ 0 h 108"/>
                    <a:gd name="T4" fmla="*/ 42 w 42"/>
                    <a:gd name="T5" fmla="*/ 108 h 108"/>
                    <a:gd name="T6" fmla="*/ 42 w 42"/>
                    <a:gd name="T7" fmla="*/ 71 h 108"/>
                  </a:gdLst>
                  <a:ahLst/>
                  <a:cxnLst>
                    <a:cxn ang="0">
                      <a:pos x="T0" y="T1"/>
                    </a:cxn>
                    <a:cxn ang="0">
                      <a:pos x="T2" y="T3"/>
                    </a:cxn>
                    <a:cxn ang="0">
                      <a:pos x="T4" y="T5"/>
                    </a:cxn>
                    <a:cxn ang="0">
                      <a:pos x="T6" y="T7"/>
                    </a:cxn>
                  </a:cxnLst>
                  <a:rect l="0" t="0" r="r" b="b"/>
                  <a:pathLst>
                    <a:path w="42" h="108">
                      <a:moveTo>
                        <a:pt x="42" y="71"/>
                      </a:moveTo>
                      <a:lnTo>
                        <a:pt x="0" y="0"/>
                      </a:lnTo>
                      <a:lnTo>
                        <a:pt x="42" y="108"/>
                      </a:lnTo>
                      <a:lnTo>
                        <a:pt x="42" y="71"/>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63" name="îṣļíďê">
                  <a:extLst>
                    <a:ext uri="{FF2B5EF4-FFF2-40B4-BE49-F238E27FC236}">
                      <a16:creationId xmlns:a16="http://schemas.microsoft.com/office/drawing/2014/main" id="{2D8C1AD7-71CF-4072-996E-1D7DB3D9E47D}"/>
                    </a:ext>
                  </a:extLst>
                </p:cNvPr>
                <p:cNvSpPr/>
                <p:nvPr/>
              </p:nvSpPr>
              <p:spPr bwMode="auto">
                <a:xfrm>
                  <a:off x="5267" y="2085"/>
                  <a:ext cx="231" cy="424"/>
                </a:xfrm>
                <a:custGeom>
                  <a:avLst/>
                  <a:gdLst>
                    <a:gd name="T0" fmla="*/ 111 w 111"/>
                    <a:gd name="T1" fmla="*/ 145 h 204"/>
                    <a:gd name="T2" fmla="*/ 56 w 111"/>
                    <a:gd name="T3" fmla="*/ 0 h 204"/>
                    <a:gd name="T4" fmla="*/ 0 w 111"/>
                    <a:gd name="T5" fmla="*/ 145 h 204"/>
                    <a:gd name="T6" fmla="*/ 54 w 111"/>
                    <a:gd name="T7" fmla="*/ 201 h 204"/>
                    <a:gd name="T8" fmla="*/ 54 w 111"/>
                    <a:gd name="T9" fmla="*/ 204 h 204"/>
                    <a:gd name="T10" fmla="*/ 56 w 111"/>
                    <a:gd name="T11" fmla="*/ 202 h 204"/>
                    <a:gd name="T12" fmla="*/ 58 w 111"/>
                    <a:gd name="T13" fmla="*/ 204 h 204"/>
                    <a:gd name="T14" fmla="*/ 57 w 111"/>
                    <a:gd name="T15" fmla="*/ 201 h 204"/>
                    <a:gd name="T16" fmla="*/ 111 w 111"/>
                    <a:gd name="T17" fmla="*/ 1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04">
                      <a:moveTo>
                        <a:pt x="111" y="145"/>
                      </a:moveTo>
                      <a:cubicBezTo>
                        <a:pt x="111" y="140"/>
                        <a:pt x="56" y="0"/>
                        <a:pt x="56" y="0"/>
                      </a:cubicBezTo>
                      <a:cubicBezTo>
                        <a:pt x="56" y="0"/>
                        <a:pt x="0" y="140"/>
                        <a:pt x="0" y="145"/>
                      </a:cubicBezTo>
                      <a:cubicBezTo>
                        <a:pt x="0" y="149"/>
                        <a:pt x="42" y="189"/>
                        <a:pt x="54" y="201"/>
                      </a:cubicBezTo>
                      <a:cubicBezTo>
                        <a:pt x="54" y="204"/>
                        <a:pt x="54" y="204"/>
                        <a:pt x="54" y="204"/>
                      </a:cubicBezTo>
                      <a:cubicBezTo>
                        <a:pt x="54" y="204"/>
                        <a:pt x="55" y="203"/>
                        <a:pt x="56" y="202"/>
                      </a:cubicBezTo>
                      <a:cubicBezTo>
                        <a:pt x="57" y="203"/>
                        <a:pt x="58" y="204"/>
                        <a:pt x="58" y="204"/>
                      </a:cubicBezTo>
                      <a:cubicBezTo>
                        <a:pt x="57" y="201"/>
                        <a:pt x="57" y="201"/>
                        <a:pt x="57" y="201"/>
                      </a:cubicBezTo>
                      <a:cubicBezTo>
                        <a:pt x="70" y="189"/>
                        <a:pt x="111" y="149"/>
                        <a:pt x="111" y="145"/>
                      </a:cubicBezTo>
                      <a:close/>
                    </a:path>
                  </a:pathLst>
                </a:custGeom>
                <a:solidFill>
                  <a:srgbClr val="39B7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64" name="ïṡļiḍé">
                  <a:extLst>
                    <a:ext uri="{FF2B5EF4-FFF2-40B4-BE49-F238E27FC236}">
                      <a16:creationId xmlns:a16="http://schemas.microsoft.com/office/drawing/2014/main" id="{7FF2909E-9F1C-4035-8CAB-3BB798F248AE}"/>
                    </a:ext>
                  </a:extLst>
                </p:cNvPr>
                <p:cNvSpPr/>
                <p:nvPr/>
              </p:nvSpPr>
              <p:spPr bwMode="auto">
                <a:xfrm>
                  <a:off x="5357" y="2187"/>
                  <a:ext cx="58" cy="515"/>
                </a:xfrm>
                <a:custGeom>
                  <a:avLst/>
                  <a:gdLst>
                    <a:gd name="T0" fmla="*/ 0 w 28"/>
                    <a:gd name="T1" fmla="*/ 241 h 248"/>
                    <a:gd name="T2" fmla="*/ 13 w 28"/>
                    <a:gd name="T3" fmla="*/ 0 h 248"/>
                    <a:gd name="T4" fmla="*/ 28 w 28"/>
                    <a:gd name="T5" fmla="*/ 241 h 248"/>
                    <a:gd name="T6" fmla="*/ 0 w 28"/>
                    <a:gd name="T7" fmla="*/ 241 h 248"/>
                  </a:gdLst>
                  <a:ahLst/>
                  <a:cxnLst>
                    <a:cxn ang="0">
                      <a:pos x="T0" y="T1"/>
                    </a:cxn>
                    <a:cxn ang="0">
                      <a:pos x="T2" y="T3"/>
                    </a:cxn>
                    <a:cxn ang="0">
                      <a:pos x="T4" y="T5"/>
                    </a:cxn>
                    <a:cxn ang="0">
                      <a:pos x="T6" y="T7"/>
                    </a:cxn>
                  </a:cxnLst>
                  <a:rect l="0" t="0" r="r" b="b"/>
                  <a:pathLst>
                    <a:path w="28" h="248">
                      <a:moveTo>
                        <a:pt x="0" y="241"/>
                      </a:moveTo>
                      <a:cubicBezTo>
                        <a:pt x="13" y="0"/>
                        <a:pt x="13" y="0"/>
                        <a:pt x="13" y="0"/>
                      </a:cubicBezTo>
                      <a:cubicBezTo>
                        <a:pt x="28" y="241"/>
                        <a:pt x="28" y="241"/>
                        <a:pt x="28" y="241"/>
                      </a:cubicBezTo>
                      <a:cubicBezTo>
                        <a:pt x="28" y="241"/>
                        <a:pt x="11" y="248"/>
                        <a:pt x="0" y="241"/>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65" name="îṧlïdè">
                  <a:extLst>
                    <a:ext uri="{FF2B5EF4-FFF2-40B4-BE49-F238E27FC236}">
                      <a16:creationId xmlns:a16="http://schemas.microsoft.com/office/drawing/2014/main" id="{AFEED49F-9E8F-49E3-8630-4CAC28634D50}"/>
                    </a:ext>
                  </a:extLst>
                </p:cNvPr>
                <p:cNvSpPr/>
                <p:nvPr/>
              </p:nvSpPr>
              <p:spPr bwMode="auto">
                <a:xfrm>
                  <a:off x="5386" y="2260"/>
                  <a:ext cx="41" cy="108"/>
                </a:xfrm>
                <a:custGeom>
                  <a:avLst/>
                  <a:gdLst>
                    <a:gd name="T0" fmla="*/ 0 w 41"/>
                    <a:gd name="T1" fmla="*/ 70 h 108"/>
                    <a:gd name="T2" fmla="*/ 41 w 41"/>
                    <a:gd name="T3" fmla="*/ 0 h 108"/>
                    <a:gd name="T4" fmla="*/ 0 w 41"/>
                    <a:gd name="T5" fmla="*/ 108 h 108"/>
                    <a:gd name="T6" fmla="*/ 0 w 41"/>
                    <a:gd name="T7" fmla="*/ 70 h 108"/>
                  </a:gdLst>
                  <a:ahLst/>
                  <a:cxnLst>
                    <a:cxn ang="0">
                      <a:pos x="T0" y="T1"/>
                    </a:cxn>
                    <a:cxn ang="0">
                      <a:pos x="T2" y="T3"/>
                    </a:cxn>
                    <a:cxn ang="0">
                      <a:pos x="T4" y="T5"/>
                    </a:cxn>
                    <a:cxn ang="0">
                      <a:pos x="T6" y="T7"/>
                    </a:cxn>
                  </a:cxnLst>
                  <a:rect l="0" t="0" r="r" b="b"/>
                  <a:pathLst>
                    <a:path w="41" h="108">
                      <a:moveTo>
                        <a:pt x="0" y="70"/>
                      </a:moveTo>
                      <a:lnTo>
                        <a:pt x="41" y="0"/>
                      </a:lnTo>
                      <a:lnTo>
                        <a:pt x="0" y="108"/>
                      </a:lnTo>
                      <a:lnTo>
                        <a:pt x="0" y="70"/>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66" name="íśľïḑé">
                  <a:extLst>
                    <a:ext uri="{FF2B5EF4-FFF2-40B4-BE49-F238E27FC236}">
                      <a16:creationId xmlns:a16="http://schemas.microsoft.com/office/drawing/2014/main" id="{765F9339-D095-48A8-A19D-0926666E1892}"/>
                    </a:ext>
                  </a:extLst>
                </p:cNvPr>
                <p:cNvSpPr/>
                <p:nvPr/>
              </p:nvSpPr>
              <p:spPr bwMode="auto">
                <a:xfrm>
                  <a:off x="5386" y="2341"/>
                  <a:ext cx="41" cy="118"/>
                </a:xfrm>
                <a:custGeom>
                  <a:avLst/>
                  <a:gdLst>
                    <a:gd name="T0" fmla="*/ 0 w 41"/>
                    <a:gd name="T1" fmla="*/ 80 h 118"/>
                    <a:gd name="T2" fmla="*/ 41 w 41"/>
                    <a:gd name="T3" fmla="*/ 0 h 118"/>
                    <a:gd name="T4" fmla="*/ 0 w 41"/>
                    <a:gd name="T5" fmla="*/ 118 h 118"/>
                    <a:gd name="T6" fmla="*/ 0 w 41"/>
                    <a:gd name="T7" fmla="*/ 80 h 118"/>
                  </a:gdLst>
                  <a:ahLst/>
                  <a:cxnLst>
                    <a:cxn ang="0">
                      <a:pos x="T0" y="T1"/>
                    </a:cxn>
                    <a:cxn ang="0">
                      <a:pos x="T2" y="T3"/>
                    </a:cxn>
                    <a:cxn ang="0">
                      <a:pos x="T4" y="T5"/>
                    </a:cxn>
                    <a:cxn ang="0">
                      <a:pos x="T6" y="T7"/>
                    </a:cxn>
                  </a:cxnLst>
                  <a:rect l="0" t="0" r="r" b="b"/>
                  <a:pathLst>
                    <a:path w="41" h="118">
                      <a:moveTo>
                        <a:pt x="0" y="80"/>
                      </a:moveTo>
                      <a:lnTo>
                        <a:pt x="41" y="0"/>
                      </a:lnTo>
                      <a:lnTo>
                        <a:pt x="0" y="118"/>
                      </a:lnTo>
                      <a:lnTo>
                        <a:pt x="0" y="80"/>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67" name="îşľíḓê">
                  <a:extLst>
                    <a:ext uri="{FF2B5EF4-FFF2-40B4-BE49-F238E27FC236}">
                      <a16:creationId xmlns:a16="http://schemas.microsoft.com/office/drawing/2014/main" id="{F2B43E97-101A-47B7-95F5-4DB1CEB0FE9B}"/>
                    </a:ext>
                  </a:extLst>
                </p:cNvPr>
                <p:cNvSpPr/>
                <p:nvPr/>
              </p:nvSpPr>
              <p:spPr bwMode="auto">
                <a:xfrm>
                  <a:off x="5338" y="2295"/>
                  <a:ext cx="44" cy="110"/>
                </a:xfrm>
                <a:custGeom>
                  <a:avLst/>
                  <a:gdLst>
                    <a:gd name="T0" fmla="*/ 44 w 44"/>
                    <a:gd name="T1" fmla="*/ 73 h 110"/>
                    <a:gd name="T2" fmla="*/ 0 w 44"/>
                    <a:gd name="T3" fmla="*/ 0 h 110"/>
                    <a:gd name="T4" fmla="*/ 44 w 44"/>
                    <a:gd name="T5" fmla="*/ 110 h 110"/>
                    <a:gd name="T6" fmla="*/ 44 w 44"/>
                    <a:gd name="T7" fmla="*/ 73 h 110"/>
                  </a:gdLst>
                  <a:ahLst/>
                  <a:cxnLst>
                    <a:cxn ang="0">
                      <a:pos x="T0" y="T1"/>
                    </a:cxn>
                    <a:cxn ang="0">
                      <a:pos x="T2" y="T3"/>
                    </a:cxn>
                    <a:cxn ang="0">
                      <a:pos x="T4" y="T5"/>
                    </a:cxn>
                    <a:cxn ang="0">
                      <a:pos x="T6" y="T7"/>
                    </a:cxn>
                  </a:cxnLst>
                  <a:rect l="0" t="0" r="r" b="b"/>
                  <a:pathLst>
                    <a:path w="44" h="110">
                      <a:moveTo>
                        <a:pt x="44" y="73"/>
                      </a:moveTo>
                      <a:lnTo>
                        <a:pt x="0" y="0"/>
                      </a:lnTo>
                      <a:lnTo>
                        <a:pt x="44" y="110"/>
                      </a:lnTo>
                      <a:lnTo>
                        <a:pt x="44" y="73"/>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68" name="ïsľiḋè">
                  <a:extLst>
                    <a:ext uri="{FF2B5EF4-FFF2-40B4-BE49-F238E27FC236}">
                      <a16:creationId xmlns:a16="http://schemas.microsoft.com/office/drawing/2014/main" id="{7CCEFAD8-9545-4041-84AD-62BF17077F80}"/>
                    </a:ext>
                  </a:extLst>
                </p:cNvPr>
                <p:cNvSpPr/>
                <p:nvPr/>
              </p:nvSpPr>
              <p:spPr bwMode="auto">
                <a:xfrm>
                  <a:off x="2467" y="2179"/>
                  <a:ext cx="174" cy="321"/>
                </a:xfrm>
                <a:custGeom>
                  <a:avLst/>
                  <a:gdLst>
                    <a:gd name="T0" fmla="*/ 84 w 84"/>
                    <a:gd name="T1" fmla="*/ 110 h 155"/>
                    <a:gd name="T2" fmla="*/ 42 w 84"/>
                    <a:gd name="T3" fmla="*/ 0 h 155"/>
                    <a:gd name="T4" fmla="*/ 0 w 84"/>
                    <a:gd name="T5" fmla="*/ 110 h 155"/>
                    <a:gd name="T6" fmla="*/ 41 w 84"/>
                    <a:gd name="T7" fmla="*/ 153 h 155"/>
                    <a:gd name="T8" fmla="*/ 41 w 84"/>
                    <a:gd name="T9" fmla="*/ 155 h 155"/>
                    <a:gd name="T10" fmla="*/ 42 w 84"/>
                    <a:gd name="T11" fmla="*/ 154 h 155"/>
                    <a:gd name="T12" fmla="*/ 43 w 84"/>
                    <a:gd name="T13" fmla="*/ 155 h 155"/>
                    <a:gd name="T14" fmla="*/ 43 w 84"/>
                    <a:gd name="T15" fmla="*/ 153 h 155"/>
                    <a:gd name="T16" fmla="*/ 84 w 84"/>
                    <a:gd name="T17"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55">
                      <a:moveTo>
                        <a:pt x="84" y="110"/>
                      </a:moveTo>
                      <a:cubicBezTo>
                        <a:pt x="84" y="107"/>
                        <a:pt x="42" y="0"/>
                        <a:pt x="42" y="0"/>
                      </a:cubicBezTo>
                      <a:cubicBezTo>
                        <a:pt x="42" y="0"/>
                        <a:pt x="0" y="107"/>
                        <a:pt x="0" y="110"/>
                      </a:cubicBezTo>
                      <a:cubicBezTo>
                        <a:pt x="0" y="113"/>
                        <a:pt x="32" y="144"/>
                        <a:pt x="41" y="153"/>
                      </a:cubicBezTo>
                      <a:cubicBezTo>
                        <a:pt x="41" y="155"/>
                        <a:pt x="41" y="155"/>
                        <a:pt x="41" y="155"/>
                      </a:cubicBezTo>
                      <a:cubicBezTo>
                        <a:pt x="41" y="155"/>
                        <a:pt x="41" y="155"/>
                        <a:pt x="42" y="154"/>
                      </a:cubicBezTo>
                      <a:cubicBezTo>
                        <a:pt x="43" y="155"/>
                        <a:pt x="43" y="155"/>
                        <a:pt x="43" y="155"/>
                      </a:cubicBezTo>
                      <a:cubicBezTo>
                        <a:pt x="43" y="153"/>
                        <a:pt x="43" y="153"/>
                        <a:pt x="43" y="153"/>
                      </a:cubicBezTo>
                      <a:cubicBezTo>
                        <a:pt x="53" y="144"/>
                        <a:pt x="84" y="113"/>
                        <a:pt x="84" y="110"/>
                      </a:cubicBezTo>
                      <a:close/>
                    </a:path>
                  </a:pathLst>
                </a:custGeom>
                <a:solidFill>
                  <a:srgbClr val="39B7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69" name="îSļïḑê">
                  <a:extLst>
                    <a:ext uri="{FF2B5EF4-FFF2-40B4-BE49-F238E27FC236}">
                      <a16:creationId xmlns:a16="http://schemas.microsoft.com/office/drawing/2014/main" id="{53EE6F50-4AA2-4C08-87AE-6A0D62A9E3DC}"/>
                    </a:ext>
                  </a:extLst>
                </p:cNvPr>
                <p:cNvSpPr/>
                <p:nvPr/>
              </p:nvSpPr>
              <p:spPr bwMode="auto">
                <a:xfrm>
                  <a:off x="2533" y="2255"/>
                  <a:ext cx="46" cy="393"/>
                </a:xfrm>
                <a:custGeom>
                  <a:avLst/>
                  <a:gdLst>
                    <a:gd name="T0" fmla="*/ 0 w 22"/>
                    <a:gd name="T1" fmla="*/ 184 h 189"/>
                    <a:gd name="T2" fmla="*/ 10 w 22"/>
                    <a:gd name="T3" fmla="*/ 0 h 189"/>
                    <a:gd name="T4" fmla="*/ 22 w 22"/>
                    <a:gd name="T5" fmla="*/ 184 h 189"/>
                    <a:gd name="T6" fmla="*/ 0 w 22"/>
                    <a:gd name="T7" fmla="*/ 184 h 189"/>
                  </a:gdLst>
                  <a:ahLst/>
                  <a:cxnLst>
                    <a:cxn ang="0">
                      <a:pos x="T0" y="T1"/>
                    </a:cxn>
                    <a:cxn ang="0">
                      <a:pos x="T2" y="T3"/>
                    </a:cxn>
                    <a:cxn ang="0">
                      <a:pos x="T4" y="T5"/>
                    </a:cxn>
                    <a:cxn ang="0">
                      <a:pos x="T6" y="T7"/>
                    </a:cxn>
                  </a:cxnLst>
                  <a:rect l="0" t="0" r="r" b="b"/>
                  <a:pathLst>
                    <a:path w="22" h="189">
                      <a:moveTo>
                        <a:pt x="0" y="184"/>
                      </a:moveTo>
                      <a:cubicBezTo>
                        <a:pt x="10" y="0"/>
                        <a:pt x="10" y="0"/>
                        <a:pt x="10" y="0"/>
                      </a:cubicBezTo>
                      <a:cubicBezTo>
                        <a:pt x="22" y="184"/>
                        <a:pt x="22" y="184"/>
                        <a:pt x="22" y="184"/>
                      </a:cubicBezTo>
                      <a:cubicBezTo>
                        <a:pt x="22" y="184"/>
                        <a:pt x="8" y="189"/>
                        <a:pt x="0" y="184"/>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70" name="íŝľîḑè">
                  <a:extLst>
                    <a:ext uri="{FF2B5EF4-FFF2-40B4-BE49-F238E27FC236}">
                      <a16:creationId xmlns:a16="http://schemas.microsoft.com/office/drawing/2014/main" id="{0416CB10-E5DB-43B6-AE7F-31058F19DA88}"/>
                    </a:ext>
                  </a:extLst>
                </p:cNvPr>
                <p:cNvSpPr/>
                <p:nvPr/>
              </p:nvSpPr>
              <p:spPr bwMode="auto">
                <a:xfrm>
                  <a:off x="2556" y="2311"/>
                  <a:ext cx="33" cy="83"/>
                </a:xfrm>
                <a:custGeom>
                  <a:avLst/>
                  <a:gdLst>
                    <a:gd name="T0" fmla="*/ 0 w 33"/>
                    <a:gd name="T1" fmla="*/ 54 h 83"/>
                    <a:gd name="T2" fmla="*/ 33 w 33"/>
                    <a:gd name="T3" fmla="*/ 0 h 83"/>
                    <a:gd name="T4" fmla="*/ 0 w 33"/>
                    <a:gd name="T5" fmla="*/ 83 h 83"/>
                    <a:gd name="T6" fmla="*/ 0 w 33"/>
                    <a:gd name="T7" fmla="*/ 54 h 83"/>
                  </a:gdLst>
                  <a:ahLst/>
                  <a:cxnLst>
                    <a:cxn ang="0">
                      <a:pos x="T0" y="T1"/>
                    </a:cxn>
                    <a:cxn ang="0">
                      <a:pos x="T2" y="T3"/>
                    </a:cxn>
                    <a:cxn ang="0">
                      <a:pos x="T4" y="T5"/>
                    </a:cxn>
                    <a:cxn ang="0">
                      <a:pos x="T6" y="T7"/>
                    </a:cxn>
                  </a:cxnLst>
                  <a:rect l="0" t="0" r="r" b="b"/>
                  <a:pathLst>
                    <a:path w="33" h="83">
                      <a:moveTo>
                        <a:pt x="0" y="54"/>
                      </a:moveTo>
                      <a:lnTo>
                        <a:pt x="33" y="0"/>
                      </a:lnTo>
                      <a:lnTo>
                        <a:pt x="0" y="83"/>
                      </a:lnTo>
                      <a:lnTo>
                        <a:pt x="0" y="54"/>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71" name="iṧlídé">
                  <a:extLst>
                    <a:ext uri="{FF2B5EF4-FFF2-40B4-BE49-F238E27FC236}">
                      <a16:creationId xmlns:a16="http://schemas.microsoft.com/office/drawing/2014/main" id="{DB287F1E-2DCA-4339-9217-348E38626D35}"/>
                    </a:ext>
                  </a:extLst>
                </p:cNvPr>
                <p:cNvSpPr/>
                <p:nvPr/>
              </p:nvSpPr>
              <p:spPr bwMode="auto">
                <a:xfrm>
                  <a:off x="2556" y="2374"/>
                  <a:ext cx="33" cy="89"/>
                </a:xfrm>
                <a:custGeom>
                  <a:avLst/>
                  <a:gdLst>
                    <a:gd name="T0" fmla="*/ 0 w 33"/>
                    <a:gd name="T1" fmla="*/ 62 h 89"/>
                    <a:gd name="T2" fmla="*/ 33 w 33"/>
                    <a:gd name="T3" fmla="*/ 0 h 89"/>
                    <a:gd name="T4" fmla="*/ 0 w 33"/>
                    <a:gd name="T5" fmla="*/ 89 h 89"/>
                    <a:gd name="T6" fmla="*/ 0 w 33"/>
                    <a:gd name="T7" fmla="*/ 62 h 89"/>
                  </a:gdLst>
                  <a:ahLst/>
                  <a:cxnLst>
                    <a:cxn ang="0">
                      <a:pos x="T0" y="T1"/>
                    </a:cxn>
                    <a:cxn ang="0">
                      <a:pos x="T2" y="T3"/>
                    </a:cxn>
                    <a:cxn ang="0">
                      <a:pos x="T4" y="T5"/>
                    </a:cxn>
                    <a:cxn ang="0">
                      <a:pos x="T6" y="T7"/>
                    </a:cxn>
                  </a:cxnLst>
                  <a:rect l="0" t="0" r="r" b="b"/>
                  <a:pathLst>
                    <a:path w="33" h="89">
                      <a:moveTo>
                        <a:pt x="0" y="62"/>
                      </a:moveTo>
                      <a:lnTo>
                        <a:pt x="33" y="0"/>
                      </a:lnTo>
                      <a:lnTo>
                        <a:pt x="0" y="89"/>
                      </a:lnTo>
                      <a:lnTo>
                        <a:pt x="0" y="62"/>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72" name="îş1iḓê">
                  <a:extLst>
                    <a:ext uri="{FF2B5EF4-FFF2-40B4-BE49-F238E27FC236}">
                      <a16:creationId xmlns:a16="http://schemas.microsoft.com/office/drawing/2014/main" id="{EDFF738E-AACE-4527-BEEC-9DC9A1C8DF63}"/>
                    </a:ext>
                  </a:extLst>
                </p:cNvPr>
                <p:cNvSpPr/>
                <p:nvPr/>
              </p:nvSpPr>
              <p:spPr bwMode="auto">
                <a:xfrm>
                  <a:off x="2521" y="2338"/>
                  <a:ext cx="31" cy="86"/>
                </a:xfrm>
                <a:custGeom>
                  <a:avLst/>
                  <a:gdLst>
                    <a:gd name="T0" fmla="*/ 31 w 31"/>
                    <a:gd name="T1" fmla="*/ 56 h 86"/>
                    <a:gd name="T2" fmla="*/ 0 w 31"/>
                    <a:gd name="T3" fmla="*/ 0 h 86"/>
                    <a:gd name="T4" fmla="*/ 31 w 31"/>
                    <a:gd name="T5" fmla="*/ 86 h 86"/>
                    <a:gd name="T6" fmla="*/ 31 w 31"/>
                    <a:gd name="T7" fmla="*/ 56 h 86"/>
                  </a:gdLst>
                  <a:ahLst/>
                  <a:cxnLst>
                    <a:cxn ang="0">
                      <a:pos x="T0" y="T1"/>
                    </a:cxn>
                    <a:cxn ang="0">
                      <a:pos x="T2" y="T3"/>
                    </a:cxn>
                    <a:cxn ang="0">
                      <a:pos x="T4" y="T5"/>
                    </a:cxn>
                    <a:cxn ang="0">
                      <a:pos x="T6" y="T7"/>
                    </a:cxn>
                  </a:cxnLst>
                  <a:rect l="0" t="0" r="r" b="b"/>
                  <a:pathLst>
                    <a:path w="31" h="86">
                      <a:moveTo>
                        <a:pt x="31" y="56"/>
                      </a:moveTo>
                      <a:lnTo>
                        <a:pt x="0" y="0"/>
                      </a:lnTo>
                      <a:lnTo>
                        <a:pt x="31" y="86"/>
                      </a:lnTo>
                      <a:lnTo>
                        <a:pt x="31" y="56"/>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73" name="îṡļïḋè">
                  <a:extLst>
                    <a:ext uri="{FF2B5EF4-FFF2-40B4-BE49-F238E27FC236}">
                      <a16:creationId xmlns:a16="http://schemas.microsoft.com/office/drawing/2014/main" id="{2DF3DDF3-50FB-4D3C-8177-5038F4C371B6}"/>
                    </a:ext>
                  </a:extLst>
                </p:cNvPr>
                <p:cNvSpPr/>
                <p:nvPr/>
              </p:nvSpPr>
              <p:spPr bwMode="auto">
                <a:xfrm>
                  <a:off x="2668" y="1660"/>
                  <a:ext cx="277" cy="286"/>
                </a:xfrm>
                <a:custGeom>
                  <a:avLst/>
                  <a:gdLst>
                    <a:gd name="T0" fmla="*/ 114 w 133"/>
                    <a:gd name="T1" fmla="*/ 38 h 138"/>
                    <a:gd name="T2" fmla="*/ 101 w 133"/>
                    <a:gd name="T3" fmla="*/ 121 h 138"/>
                    <a:gd name="T4" fmla="*/ 19 w 133"/>
                    <a:gd name="T5" fmla="*/ 100 h 138"/>
                    <a:gd name="T6" fmla="*/ 32 w 133"/>
                    <a:gd name="T7" fmla="*/ 17 h 138"/>
                    <a:gd name="T8" fmla="*/ 114 w 133"/>
                    <a:gd name="T9" fmla="*/ 38 h 138"/>
                  </a:gdLst>
                  <a:ahLst/>
                  <a:cxnLst>
                    <a:cxn ang="0">
                      <a:pos x="T0" y="T1"/>
                    </a:cxn>
                    <a:cxn ang="0">
                      <a:pos x="T2" y="T3"/>
                    </a:cxn>
                    <a:cxn ang="0">
                      <a:pos x="T4" y="T5"/>
                    </a:cxn>
                    <a:cxn ang="0">
                      <a:pos x="T6" y="T7"/>
                    </a:cxn>
                    <a:cxn ang="0">
                      <a:pos x="T8" y="T9"/>
                    </a:cxn>
                  </a:cxnLst>
                  <a:rect l="0" t="0" r="r" b="b"/>
                  <a:pathLst>
                    <a:path w="133" h="138">
                      <a:moveTo>
                        <a:pt x="114" y="38"/>
                      </a:moveTo>
                      <a:cubicBezTo>
                        <a:pt x="133" y="66"/>
                        <a:pt x="127" y="104"/>
                        <a:pt x="101" y="121"/>
                      </a:cubicBezTo>
                      <a:cubicBezTo>
                        <a:pt x="74" y="138"/>
                        <a:pt x="38" y="129"/>
                        <a:pt x="19" y="100"/>
                      </a:cubicBezTo>
                      <a:cubicBezTo>
                        <a:pt x="0" y="72"/>
                        <a:pt x="6" y="34"/>
                        <a:pt x="32" y="17"/>
                      </a:cubicBezTo>
                      <a:cubicBezTo>
                        <a:pt x="58" y="0"/>
                        <a:pt x="95" y="9"/>
                        <a:pt x="114" y="38"/>
                      </a:cubicBezTo>
                      <a:close/>
                    </a:path>
                  </a:pathLst>
                </a:custGeom>
                <a:solidFill>
                  <a:srgbClr val="95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74" name="iṩľïḋe">
                  <a:extLst>
                    <a:ext uri="{FF2B5EF4-FFF2-40B4-BE49-F238E27FC236}">
                      <a16:creationId xmlns:a16="http://schemas.microsoft.com/office/drawing/2014/main" id="{A2F8F421-6BEF-4321-A8FC-57AF89C22667}"/>
                    </a:ext>
                  </a:extLst>
                </p:cNvPr>
                <p:cNvSpPr/>
                <p:nvPr/>
              </p:nvSpPr>
              <p:spPr bwMode="auto">
                <a:xfrm>
                  <a:off x="2762" y="1739"/>
                  <a:ext cx="214" cy="307"/>
                </a:xfrm>
                <a:custGeom>
                  <a:avLst/>
                  <a:gdLst>
                    <a:gd name="T0" fmla="*/ 86 w 103"/>
                    <a:gd name="T1" fmla="*/ 147 h 148"/>
                    <a:gd name="T2" fmla="*/ 0 w 103"/>
                    <a:gd name="T3" fmla="*/ 0 h 148"/>
                    <a:gd name="T4" fmla="*/ 103 w 103"/>
                    <a:gd name="T5" fmla="*/ 136 h 148"/>
                    <a:gd name="T6" fmla="*/ 86 w 103"/>
                    <a:gd name="T7" fmla="*/ 147 h 148"/>
                  </a:gdLst>
                  <a:ahLst/>
                  <a:cxnLst>
                    <a:cxn ang="0">
                      <a:pos x="T0" y="T1"/>
                    </a:cxn>
                    <a:cxn ang="0">
                      <a:pos x="T2" y="T3"/>
                    </a:cxn>
                    <a:cxn ang="0">
                      <a:pos x="T4" y="T5"/>
                    </a:cxn>
                    <a:cxn ang="0">
                      <a:pos x="T6" y="T7"/>
                    </a:cxn>
                  </a:cxnLst>
                  <a:rect l="0" t="0" r="r" b="b"/>
                  <a:pathLst>
                    <a:path w="103" h="148">
                      <a:moveTo>
                        <a:pt x="86" y="147"/>
                      </a:moveTo>
                      <a:cubicBezTo>
                        <a:pt x="0" y="0"/>
                        <a:pt x="0" y="0"/>
                        <a:pt x="0" y="0"/>
                      </a:cubicBezTo>
                      <a:cubicBezTo>
                        <a:pt x="103" y="136"/>
                        <a:pt x="103" y="136"/>
                        <a:pt x="103" y="136"/>
                      </a:cubicBezTo>
                      <a:cubicBezTo>
                        <a:pt x="103" y="136"/>
                        <a:pt x="95" y="148"/>
                        <a:pt x="86" y="147"/>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75" name="îṣḷîḍê">
                  <a:extLst>
                    <a:ext uri="{FF2B5EF4-FFF2-40B4-BE49-F238E27FC236}">
                      <a16:creationId xmlns:a16="http://schemas.microsoft.com/office/drawing/2014/main" id="{0656571A-3589-42F1-94F3-FEE586123840}"/>
                    </a:ext>
                  </a:extLst>
                </p:cNvPr>
                <p:cNvSpPr/>
                <p:nvPr/>
              </p:nvSpPr>
              <p:spPr bwMode="auto">
                <a:xfrm>
                  <a:off x="2818" y="1766"/>
                  <a:ext cx="17" cy="79"/>
                </a:xfrm>
                <a:custGeom>
                  <a:avLst/>
                  <a:gdLst>
                    <a:gd name="T0" fmla="*/ 2 w 17"/>
                    <a:gd name="T1" fmla="*/ 58 h 79"/>
                    <a:gd name="T2" fmla="*/ 0 w 17"/>
                    <a:gd name="T3" fmla="*/ 0 h 79"/>
                    <a:gd name="T4" fmla="*/ 17 w 17"/>
                    <a:gd name="T5" fmla="*/ 79 h 79"/>
                    <a:gd name="T6" fmla="*/ 2 w 17"/>
                    <a:gd name="T7" fmla="*/ 58 h 79"/>
                  </a:gdLst>
                  <a:ahLst/>
                  <a:cxnLst>
                    <a:cxn ang="0">
                      <a:pos x="T0" y="T1"/>
                    </a:cxn>
                    <a:cxn ang="0">
                      <a:pos x="T2" y="T3"/>
                    </a:cxn>
                    <a:cxn ang="0">
                      <a:pos x="T4" y="T5"/>
                    </a:cxn>
                    <a:cxn ang="0">
                      <a:pos x="T6" y="T7"/>
                    </a:cxn>
                  </a:cxnLst>
                  <a:rect l="0" t="0" r="r" b="b"/>
                  <a:pathLst>
                    <a:path w="17" h="79">
                      <a:moveTo>
                        <a:pt x="2" y="58"/>
                      </a:moveTo>
                      <a:lnTo>
                        <a:pt x="0" y="0"/>
                      </a:lnTo>
                      <a:lnTo>
                        <a:pt x="17" y="79"/>
                      </a:lnTo>
                      <a:lnTo>
                        <a:pt x="2" y="58"/>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76" name="íşlïḋe">
                  <a:extLst>
                    <a:ext uri="{FF2B5EF4-FFF2-40B4-BE49-F238E27FC236}">
                      <a16:creationId xmlns:a16="http://schemas.microsoft.com/office/drawing/2014/main" id="{F597C195-B7E4-42D1-8141-8FE0B6AACC4F}"/>
                    </a:ext>
                  </a:extLst>
                </p:cNvPr>
                <p:cNvSpPr/>
                <p:nvPr/>
              </p:nvSpPr>
              <p:spPr bwMode="auto">
                <a:xfrm>
                  <a:off x="2849" y="1811"/>
                  <a:ext cx="21" cy="88"/>
                </a:xfrm>
                <a:custGeom>
                  <a:avLst/>
                  <a:gdLst>
                    <a:gd name="T0" fmla="*/ 6 w 21"/>
                    <a:gd name="T1" fmla="*/ 67 h 88"/>
                    <a:gd name="T2" fmla="*/ 0 w 21"/>
                    <a:gd name="T3" fmla="*/ 0 h 88"/>
                    <a:gd name="T4" fmla="*/ 21 w 21"/>
                    <a:gd name="T5" fmla="*/ 88 h 88"/>
                    <a:gd name="T6" fmla="*/ 6 w 21"/>
                    <a:gd name="T7" fmla="*/ 67 h 88"/>
                  </a:gdLst>
                  <a:ahLst/>
                  <a:cxnLst>
                    <a:cxn ang="0">
                      <a:pos x="T0" y="T1"/>
                    </a:cxn>
                    <a:cxn ang="0">
                      <a:pos x="T2" y="T3"/>
                    </a:cxn>
                    <a:cxn ang="0">
                      <a:pos x="T4" y="T5"/>
                    </a:cxn>
                    <a:cxn ang="0">
                      <a:pos x="T6" y="T7"/>
                    </a:cxn>
                  </a:cxnLst>
                  <a:rect l="0" t="0" r="r" b="b"/>
                  <a:pathLst>
                    <a:path w="21" h="88">
                      <a:moveTo>
                        <a:pt x="6" y="67"/>
                      </a:moveTo>
                      <a:lnTo>
                        <a:pt x="0" y="0"/>
                      </a:lnTo>
                      <a:lnTo>
                        <a:pt x="21" y="88"/>
                      </a:lnTo>
                      <a:lnTo>
                        <a:pt x="6" y="67"/>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77" name="íṩ1ïḑè">
                  <a:extLst>
                    <a:ext uri="{FF2B5EF4-FFF2-40B4-BE49-F238E27FC236}">
                      <a16:creationId xmlns:a16="http://schemas.microsoft.com/office/drawing/2014/main" id="{7E30C027-AA8C-4F1D-9B2C-F65C3E07818A}"/>
                    </a:ext>
                  </a:extLst>
                </p:cNvPr>
                <p:cNvSpPr/>
                <p:nvPr/>
              </p:nvSpPr>
              <p:spPr bwMode="auto">
                <a:xfrm>
                  <a:off x="2778" y="1822"/>
                  <a:ext cx="67" cy="48"/>
                </a:xfrm>
                <a:custGeom>
                  <a:avLst/>
                  <a:gdLst>
                    <a:gd name="T0" fmla="*/ 52 w 67"/>
                    <a:gd name="T1" fmla="*/ 25 h 48"/>
                    <a:gd name="T2" fmla="*/ 0 w 67"/>
                    <a:gd name="T3" fmla="*/ 0 h 48"/>
                    <a:gd name="T4" fmla="*/ 67 w 67"/>
                    <a:gd name="T5" fmla="*/ 48 h 48"/>
                    <a:gd name="T6" fmla="*/ 52 w 67"/>
                    <a:gd name="T7" fmla="*/ 25 h 48"/>
                  </a:gdLst>
                  <a:ahLst/>
                  <a:cxnLst>
                    <a:cxn ang="0">
                      <a:pos x="T0" y="T1"/>
                    </a:cxn>
                    <a:cxn ang="0">
                      <a:pos x="T2" y="T3"/>
                    </a:cxn>
                    <a:cxn ang="0">
                      <a:pos x="T4" y="T5"/>
                    </a:cxn>
                    <a:cxn ang="0">
                      <a:pos x="T6" y="T7"/>
                    </a:cxn>
                  </a:cxnLst>
                  <a:rect l="0" t="0" r="r" b="b"/>
                  <a:pathLst>
                    <a:path w="67" h="48">
                      <a:moveTo>
                        <a:pt x="52" y="25"/>
                      </a:moveTo>
                      <a:lnTo>
                        <a:pt x="0" y="0"/>
                      </a:lnTo>
                      <a:lnTo>
                        <a:pt x="67" y="48"/>
                      </a:lnTo>
                      <a:lnTo>
                        <a:pt x="52" y="25"/>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78" name="iṣlîḋe">
                  <a:extLst>
                    <a:ext uri="{FF2B5EF4-FFF2-40B4-BE49-F238E27FC236}">
                      <a16:creationId xmlns:a16="http://schemas.microsoft.com/office/drawing/2014/main" id="{E03883A4-8441-497E-8783-6AA41DBDF8B5}"/>
                    </a:ext>
                  </a:extLst>
                </p:cNvPr>
                <p:cNvSpPr/>
                <p:nvPr/>
              </p:nvSpPr>
              <p:spPr bwMode="auto">
                <a:xfrm>
                  <a:off x="2731" y="1834"/>
                  <a:ext cx="23" cy="23"/>
                </a:xfrm>
                <a:custGeom>
                  <a:avLst/>
                  <a:gdLst>
                    <a:gd name="T0" fmla="*/ 9 w 11"/>
                    <a:gd name="T1" fmla="*/ 3 h 11"/>
                    <a:gd name="T2" fmla="*/ 8 w 11"/>
                    <a:gd name="T3" fmla="*/ 9 h 11"/>
                    <a:gd name="T4" fmla="*/ 1 w 11"/>
                    <a:gd name="T5" fmla="*/ 8 h 11"/>
                    <a:gd name="T6" fmla="*/ 3 w 11"/>
                    <a:gd name="T7" fmla="*/ 1 h 11"/>
                    <a:gd name="T8" fmla="*/ 9 w 11"/>
                    <a:gd name="T9" fmla="*/ 3 h 11"/>
                  </a:gdLst>
                  <a:ahLst/>
                  <a:cxnLst>
                    <a:cxn ang="0">
                      <a:pos x="T0" y="T1"/>
                    </a:cxn>
                    <a:cxn ang="0">
                      <a:pos x="T2" y="T3"/>
                    </a:cxn>
                    <a:cxn ang="0">
                      <a:pos x="T4" y="T5"/>
                    </a:cxn>
                    <a:cxn ang="0">
                      <a:pos x="T6" y="T7"/>
                    </a:cxn>
                    <a:cxn ang="0">
                      <a:pos x="T8" y="T9"/>
                    </a:cxn>
                  </a:cxnLst>
                  <a:rect l="0" t="0" r="r" b="b"/>
                  <a:pathLst>
                    <a:path w="11" h="11">
                      <a:moveTo>
                        <a:pt x="9" y="3"/>
                      </a:moveTo>
                      <a:cubicBezTo>
                        <a:pt x="11" y="5"/>
                        <a:pt x="10" y="8"/>
                        <a:pt x="8" y="9"/>
                      </a:cubicBezTo>
                      <a:cubicBezTo>
                        <a:pt x="6" y="11"/>
                        <a:pt x="3" y="10"/>
                        <a:pt x="1" y="8"/>
                      </a:cubicBezTo>
                      <a:cubicBezTo>
                        <a:pt x="0" y="6"/>
                        <a:pt x="0" y="3"/>
                        <a:pt x="3" y="1"/>
                      </a:cubicBezTo>
                      <a:cubicBezTo>
                        <a:pt x="5" y="0"/>
                        <a:pt x="8" y="0"/>
                        <a:pt x="9" y="3"/>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79" name="iṩľiḍe">
                  <a:extLst>
                    <a:ext uri="{FF2B5EF4-FFF2-40B4-BE49-F238E27FC236}">
                      <a16:creationId xmlns:a16="http://schemas.microsoft.com/office/drawing/2014/main" id="{310869E3-472F-412A-B7B4-601BF4790C9E}"/>
                    </a:ext>
                  </a:extLst>
                </p:cNvPr>
                <p:cNvSpPr/>
                <p:nvPr/>
              </p:nvSpPr>
              <p:spPr bwMode="auto">
                <a:xfrm>
                  <a:off x="2722" y="1760"/>
                  <a:ext cx="23" cy="20"/>
                </a:xfrm>
                <a:custGeom>
                  <a:avLst/>
                  <a:gdLst>
                    <a:gd name="T0" fmla="*/ 9 w 11"/>
                    <a:gd name="T1" fmla="*/ 2 h 10"/>
                    <a:gd name="T2" fmla="*/ 8 w 11"/>
                    <a:gd name="T3" fmla="*/ 9 h 10"/>
                    <a:gd name="T4" fmla="*/ 1 w 11"/>
                    <a:gd name="T5" fmla="*/ 8 h 10"/>
                    <a:gd name="T6" fmla="*/ 3 w 11"/>
                    <a:gd name="T7" fmla="*/ 1 h 10"/>
                    <a:gd name="T8" fmla="*/ 9 w 11"/>
                    <a:gd name="T9" fmla="*/ 2 h 10"/>
                  </a:gdLst>
                  <a:ahLst/>
                  <a:cxnLst>
                    <a:cxn ang="0">
                      <a:pos x="T0" y="T1"/>
                    </a:cxn>
                    <a:cxn ang="0">
                      <a:pos x="T2" y="T3"/>
                    </a:cxn>
                    <a:cxn ang="0">
                      <a:pos x="T4" y="T5"/>
                    </a:cxn>
                    <a:cxn ang="0">
                      <a:pos x="T6" y="T7"/>
                    </a:cxn>
                    <a:cxn ang="0">
                      <a:pos x="T8" y="T9"/>
                    </a:cxn>
                  </a:cxnLst>
                  <a:rect l="0" t="0" r="r" b="b"/>
                  <a:pathLst>
                    <a:path w="11" h="10">
                      <a:moveTo>
                        <a:pt x="9" y="2"/>
                      </a:moveTo>
                      <a:cubicBezTo>
                        <a:pt x="11" y="5"/>
                        <a:pt x="10" y="8"/>
                        <a:pt x="8" y="9"/>
                      </a:cubicBezTo>
                      <a:cubicBezTo>
                        <a:pt x="6" y="10"/>
                        <a:pt x="3" y="10"/>
                        <a:pt x="1" y="8"/>
                      </a:cubicBezTo>
                      <a:cubicBezTo>
                        <a:pt x="0" y="5"/>
                        <a:pt x="0" y="2"/>
                        <a:pt x="3" y="1"/>
                      </a:cubicBezTo>
                      <a:cubicBezTo>
                        <a:pt x="5" y="0"/>
                        <a:pt x="8" y="0"/>
                        <a:pt x="9" y="2"/>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80" name="ï$ļiḑè">
                  <a:extLst>
                    <a:ext uri="{FF2B5EF4-FFF2-40B4-BE49-F238E27FC236}">
                      <a16:creationId xmlns:a16="http://schemas.microsoft.com/office/drawing/2014/main" id="{CD1DE551-E8DD-4774-A19B-DDD598907CF0}"/>
                    </a:ext>
                  </a:extLst>
                </p:cNvPr>
                <p:cNvSpPr/>
                <p:nvPr/>
              </p:nvSpPr>
              <p:spPr bwMode="auto">
                <a:xfrm>
                  <a:off x="2839" y="1749"/>
                  <a:ext cx="23" cy="23"/>
                </a:xfrm>
                <a:custGeom>
                  <a:avLst/>
                  <a:gdLst>
                    <a:gd name="T0" fmla="*/ 10 w 11"/>
                    <a:gd name="T1" fmla="*/ 3 h 11"/>
                    <a:gd name="T2" fmla="*/ 8 w 11"/>
                    <a:gd name="T3" fmla="*/ 10 h 11"/>
                    <a:gd name="T4" fmla="*/ 2 w 11"/>
                    <a:gd name="T5" fmla="*/ 8 h 11"/>
                    <a:gd name="T6" fmla="*/ 3 w 11"/>
                    <a:gd name="T7" fmla="*/ 2 h 11"/>
                    <a:gd name="T8" fmla="*/ 10 w 11"/>
                    <a:gd name="T9" fmla="*/ 3 h 11"/>
                  </a:gdLst>
                  <a:ahLst/>
                  <a:cxnLst>
                    <a:cxn ang="0">
                      <a:pos x="T0" y="T1"/>
                    </a:cxn>
                    <a:cxn ang="0">
                      <a:pos x="T2" y="T3"/>
                    </a:cxn>
                    <a:cxn ang="0">
                      <a:pos x="T4" y="T5"/>
                    </a:cxn>
                    <a:cxn ang="0">
                      <a:pos x="T6" y="T7"/>
                    </a:cxn>
                    <a:cxn ang="0">
                      <a:pos x="T8" y="T9"/>
                    </a:cxn>
                  </a:cxnLst>
                  <a:rect l="0" t="0" r="r" b="b"/>
                  <a:pathLst>
                    <a:path w="11" h="11">
                      <a:moveTo>
                        <a:pt x="10" y="3"/>
                      </a:moveTo>
                      <a:cubicBezTo>
                        <a:pt x="11" y="5"/>
                        <a:pt x="11" y="8"/>
                        <a:pt x="8" y="10"/>
                      </a:cubicBezTo>
                      <a:cubicBezTo>
                        <a:pt x="6" y="11"/>
                        <a:pt x="3" y="11"/>
                        <a:pt x="2" y="8"/>
                      </a:cubicBezTo>
                      <a:cubicBezTo>
                        <a:pt x="0" y="6"/>
                        <a:pt x="1" y="3"/>
                        <a:pt x="3" y="2"/>
                      </a:cubicBezTo>
                      <a:cubicBezTo>
                        <a:pt x="5" y="0"/>
                        <a:pt x="8" y="1"/>
                        <a:pt x="10" y="3"/>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81" name="ïşļíḓê">
                  <a:extLst>
                    <a:ext uri="{FF2B5EF4-FFF2-40B4-BE49-F238E27FC236}">
                      <a16:creationId xmlns:a16="http://schemas.microsoft.com/office/drawing/2014/main" id="{C8CB9596-0A7D-4A67-816F-460CDBAFD9BE}"/>
                    </a:ext>
                  </a:extLst>
                </p:cNvPr>
                <p:cNvSpPr/>
                <p:nvPr/>
              </p:nvSpPr>
              <p:spPr bwMode="auto">
                <a:xfrm>
                  <a:off x="2876" y="1824"/>
                  <a:ext cx="23" cy="23"/>
                </a:xfrm>
                <a:custGeom>
                  <a:avLst/>
                  <a:gdLst>
                    <a:gd name="T0" fmla="*/ 10 w 11"/>
                    <a:gd name="T1" fmla="*/ 3 h 11"/>
                    <a:gd name="T2" fmla="*/ 9 w 11"/>
                    <a:gd name="T3" fmla="*/ 10 h 11"/>
                    <a:gd name="T4" fmla="*/ 2 w 11"/>
                    <a:gd name="T5" fmla="*/ 9 h 11"/>
                    <a:gd name="T6" fmla="*/ 3 w 11"/>
                    <a:gd name="T7" fmla="*/ 2 h 11"/>
                    <a:gd name="T8" fmla="*/ 10 w 11"/>
                    <a:gd name="T9" fmla="*/ 3 h 11"/>
                  </a:gdLst>
                  <a:ahLst/>
                  <a:cxnLst>
                    <a:cxn ang="0">
                      <a:pos x="T0" y="T1"/>
                    </a:cxn>
                    <a:cxn ang="0">
                      <a:pos x="T2" y="T3"/>
                    </a:cxn>
                    <a:cxn ang="0">
                      <a:pos x="T4" y="T5"/>
                    </a:cxn>
                    <a:cxn ang="0">
                      <a:pos x="T6" y="T7"/>
                    </a:cxn>
                    <a:cxn ang="0">
                      <a:pos x="T8" y="T9"/>
                    </a:cxn>
                  </a:cxnLst>
                  <a:rect l="0" t="0" r="r" b="b"/>
                  <a:pathLst>
                    <a:path w="11" h="11">
                      <a:moveTo>
                        <a:pt x="10" y="3"/>
                      </a:moveTo>
                      <a:cubicBezTo>
                        <a:pt x="11" y="5"/>
                        <a:pt x="11" y="8"/>
                        <a:pt x="9" y="10"/>
                      </a:cubicBezTo>
                      <a:cubicBezTo>
                        <a:pt x="6" y="11"/>
                        <a:pt x="3" y="11"/>
                        <a:pt x="2" y="9"/>
                      </a:cubicBezTo>
                      <a:cubicBezTo>
                        <a:pt x="0" y="6"/>
                        <a:pt x="1" y="3"/>
                        <a:pt x="3" y="2"/>
                      </a:cubicBezTo>
                      <a:cubicBezTo>
                        <a:pt x="5" y="0"/>
                        <a:pt x="8" y="1"/>
                        <a:pt x="10" y="3"/>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82" name="îṣlîḍé">
                  <a:extLst>
                    <a:ext uri="{FF2B5EF4-FFF2-40B4-BE49-F238E27FC236}">
                      <a16:creationId xmlns:a16="http://schemas.microsoft.com/office/drawing/2014/main" id="{DBB05A5A-EB11-488C-A132-F9D50F39F1B4}"/>
                    </a:ext>
                  </a:extLst>
                </p:cNvPr>
                <p:cNvSpPr/>
                <p:nvPr/>
              </p:nvSpPr>
              <p:spPr bwMode="auto">
                <a:xfrm>
                  <a:off x="2772" y="1701"/>
                  <a:ext cx="21" cy="23"/>
                </a:xfrm>
                <a:custGeom>
                  <a:avLst/>
                  <a:gdLst>
                    <a:gd name="T0" fmla="*/ 9 w 10"/>
                    <a:gd name="T1" fmla="*/ 3 h 11"/>
                    <a:gd name="T2" fmla="*/ 8 w 10"/>
                    <a:gd name="T3" fmla="*/ 10 h 11"/>
                    <a:gd name="T4" fmla="*/ 1 w 10"/>
                    <a:gd name="T5" fmla="*/ 8 h 11"/>
                    <a:gd name="T6" fmla="*/ 2 w 10"/>
                    <a:gd name="T7" fmla="*/ 2 h 11"/>
                    <a:gd name="T8" fmla="*/ 9 w 10"/>
                    <a:gd name="T9" fmla="*/ 3 h 11"/>
                  </a:gdLst>
                  <a:ahLst/>
                  <a:cxnLst>
                    <a:cxn ang="0">
                      <a:pos x="T0" y="T1"/>
                    </a:cxn>
                    <a:cxn ang="0">
                      <a:pos x="T2" y="T3"/>
                    </a:cxn>
                    <a:cxn ang="0">
                      <a:pos x="T4" y="T5"/>
                    </a:cxn>
                    <a:cxn ang="0">
                      <a:pos x="T6" y="T7"/>
                    </a:cxn>
                    <a:cxn ang="0">
                      <a:pos x="T8" y="T9"/>
                    </a:cxn>
                  </a:cxnLst>
                  <a:rect l="0" t="0" r="r" b="b"/>
                  <a:pathLst>
                    <a:path w="10" h="11">
                      <a:moveTo>
                        <a:pt x="9" y="3"/>
                      </a:moveTo>
                      <a:cubicBezTo>
                        <a:pt x="10" y="5"/>
                        <a:pt x="10" y="8"/>
                        <a:pt x="8" y="10"/>
                      </a:cubicBezTo>
                      <a:cubicBezTo>
                        <a:pt x="5" y="11"/>
                        <a:pt x="3" y="11"/>
                        <a:pt x="1" y="8"/>
                      </a:cubicBezTo>
                      <a:cubicBezTo>
                        <a:pt x="0" y="6"/>
                        <a:pt x="0" y="3"/>
                        <a:pt x="2" y="2"/>
                      </a:cubicBezTo>
                      <a:cubicBezTo>
                        <a:pt x="5" y="0"/>
                        <a:pt x="8" y="1"/>
                        <a:pt x="9" y="3"/>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83" name="íśḻiḓé">
                  <a:extLst>
                    <a:ext uri="{FF2B5EF4-FFF2-40B4-BE49-F238E27FC236}">
                      <a16:creationId xmlns:a16="http://schemas.microsoft.com/office/drawing/2014/main" id="{47166F09-0BA3-4190-B604-2160554914A0}"/>
                    </a:ext>
                  </a:extLst>
                </p:cNvPr>
                <p:cNvSpPr/>
                <p:nvPr/>
              </p:nvSpPr>
              <p:spPr bwMode="auto">
                <a:xfrm>
                  <a:off x="2795" y="1867"/>
                  <a:ext cx="21" cy="23"/>
                </a:xfrm>
                <a:custGeom>
                  <a:avLst/>
                  <a:gdLst>
                    <a:gd name="T0" fmla="*/ 9 w 10"/>
                    <a:gd name="T1" fmla="*/ 3 h 11"/>
                    <a:gd name="T2" fmla="*/ 8 w 10"/>
                    <a:gd name="T3" fmla="*/ 10 h 11"/>
                    <a:gd name="T4" fmla="*/ 1 w 10"/>
                    <a:gd name="T5" fmla="*/ 8 h 11"/>
                    <a:gd name="T6" fmla="*/ 2 w 10"/>
                    <a:gd name="T7" fmla="*/ 2 h 11"/>
                    <a:gd name="T8" fmla="*/ 9 w 10"/>
                    <a:gd name="T9" fmla="*/ 3 h 11"/>
                  </a:gdLst>
                  <a:ahLst/>
                  <a:cxnLst>
                    <a:cxn ang="0">
                      <a:pos x="T0" y="T1"/>
                    </a:cxn>
                    <a:cxn ang="0">
                      <a:pos x="T2" y="T3"/>
                    </a:cxn>
                    <a:cxn ang="0">
                      <a:pos x="T4" y="T5"/>
                    </a:cxn>
                    <a:cxn ang="0">
                      <a:pos x="T6" y="T7"/>
                    </a:cxn>
                    <a:cxn ang="0">
                      <a:pos x="T8" y="T9"/>
                    </a:cxn>
                  </a:cxnLst>
                  <a:rect l="0" t="0" r="r" b="b"/>
                  <a:pathLst>
                    <a:path w="10" h="11">
                      <a:moveTo>
                        <a:pt x="9" y="3"/>
                      </a:moveTo>
                      <a:cubicBezTo>
                        <a:pt x="10" y="5"/>
                        <a:pt x="10" y="8"/>
                        <a:pt x="8" y="10"/>
                      </a:cubicBezTo>
                      <a:cubicBezTo>
                        <a:pt x="5" y="11"/>
                        <a:pt x="3" y="10"/>
                        <a:pt x="1" y="8"/>
                      </a:cubicBezTo>
                      <a:cubicBezTo>
                        <a:pt x="0" y="6"/>
                        <a:pt x="0" y="3"/>
                        <a:pt x="2" y="2"/>
                      </a:cubicBezTo>
                      <a:cubicBezTo>
                        <a:pt x="5" y="0"/>
                        <a:pt x="8" y="1"/>
                        <a:pt x="9" y="3"/>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84" name="ïşľîḍê">
                  <a:extLst>
                    <a:ext uri="{FF2B5EF4-FFF2-40B4-BE49-F238E27FC236}">
                      <a16:creationId xmlns:a16="http://schemas.microsoft.com/office/drawing/2014/main" id="{8CC577C6-5800-48D0-BA5F-0D815083BE0A}"/>
                    </a:ext>
                  </a:extLst>
                </p:cNvPr>
                <p:cNvSpPr/>
                <p:nvPr/>
              </p:nvSpPr>
              <p:spPr bwMode="auto">
                <a:xfrm>
                  <a:off x="2564" y="1874"/>
                  <a:ext cx="217" cy="224"/>
                </a:xfrm>
                <a:custGeom>
                  <a:avLst/>
                  <a:gdLst>
                    <a:gd name="T0" fmla="*/ 86 w 104"/>
                    <a:gd name="T1" fmla="*/ 25 h 108"/>
                    <a:gd name="T2" fmla="*/ 84 w 104"/>
                    <a:gd name="T3" fmla="*/ 91 h 108"/>
                    <a:gd name="T4" fmla="*/ 18 w 104"/>
                    <a:gd name="T5" fmla="*/ 83 h 108"/>
                    <a:gd name="T6" fmla="*/ 20 w 104"/>
                    <a:gd name="T7" fmla="*/ 16 h 108"/>
                    <a:gd name="T8" fmla="*/ 86 w 104"/>
                    <a:gd name="T9" fmla="*/ 25 h 108"/>
                  </a:gdLst>
                  <a:ahLst/>
                  <a:cxnLst>
                    <a:cxn ang="0">
                      <a:pos x="T0" y="T1"/>
                    </a:cxn>
                    <a:cxn ang="0">
                      <a:pos x="T2" y="T3"/>
                    </a:cxn>
                    <a:cxn ang="0">
                      <a:pos x="T4" y="T5"/>
                    </a:cxn>
                    <a:cxn ang="0">
                      <a:pos x="T6" y="T7"/>
                    </a:cxn>
                    <a:cxn ang="0">
                      <a:pos x="T8" y="T9"/>
                    </a:cxn>
                  </a:cxnLst>
                  <a:rect l="0" t="0" r="r" b="b"/>
                  <a:pathLst>
                    <a:path w="104" h="108">
                      <a:moveTo>
                        <a:pt x="86" y="25"/>
                      </a:moveTo>
                      <a:cubicBezTo>
                        <a:pt x="104" y="45"/>
                        <a:pt x="103" y="75"/>
                        <a:pt x="84" y="91"/>
                      </a:cubicBezTo>
                      <a:cubicBezTo>
                        <a:pt x="66" y="108"/>
                        <a:pt x="36" y="104"/>
                        <a:pt x="18" y="83"/>
                      </a:cubicBezTo>
                      <a:cubicBezTo>
                        <a:pt x="0" y="63"/>
                        <a:pt x="1" y="33"/>
                        <a:pt x="20" y="16"/>
                      </a:cubicBezTo>
                      <a:cubicBezTo>
                        <a:pt x="39" y="0"/>
                        <a:pt x="69" y="4"/>
                        <a:pt x="86" y="25"/>
                      </a:cubicBezTo>
                      <a:close/>
                    </a:path>
                  </a:pathLst>
                </a:custGeom>
                <a:solidFill>
                  <a:srgbClr val="95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85" name="ísľiďe">
                  <a:extLst>
                    <a:ext uri="{FF2B5EF4-FFF2-40B4-BE49-F238E27FC236}">
                      <a16:creationId xmlns:a16="http://schemas.microsoft.com/office/drawing/2014/main" id="{CD75E543-5CD7-4734-8963-7C0A482F4006}"/>
                    </a:ext>
                  </a:extLst>
                </p:cNvPr>
                <p:cNvSpPr/>
                <p:nvPr/>
              </p:nvSpPr>
              <p:spPr bwMode="auto">
                <a:xfrm>
                  <a:off x="2631" y="1940"/>
                  <a:ext cx="197" cy="222"/>
                </a:xfrm>
                <a:custGeom>
                  <a:avLst/>
                  <a:gdLst>
                    <a:gd name="T0" fmla="*/ 83 w 95"/>
                    <a:gd name="T1" fmla="*/ 107 h 107"/>
                    <a:gd name="T2" fmla="*/ 0 w 95"/>
                    <a:gd name="T3" fmla="*/ 0 h 107"/>
                    <a:gd name="T4" fmla="*/ 95 w 95"/>
                    <a:gd name="T5" fmla="*/ 97 h 107"/>
                    <a:gd name="T6" fmla="*/ 83 w 95"/>
                    <a:gd name="T7" fmla="*/ 107 h 107"/>
                  </a:gdLst>
                  <a:ahLst/>
                  <a:cxnLst>
                    <a:cxn ang="0">
                      <a:pos x="T0" y="T1"/>
                    </a:cxn>
                    <a:cxn ang="0">
                      <a:pos x="T2" y="T3"/>
                    </a:cxn>
                    <a:cxn ang="0">
                      <a:pos x="T4" y="T5"/>
                    </a:cxn>
                    <a:cxn ang="0">
                      <a:pos x="T6" y="T7"/>
                    </a:cxn>
                  </a:cxnLst>
                  <a:rect l="0" t="0" r="r" b="b"/>
                  <a:pathLst>
                    <a:path w="95" h="107">
                      <a:moveTo>
                        <a:pt x="83" y="107"/>
                      </a:moveTo>
                      <a:cubicBezTo>
                        <a:pt x="0" y="0"/>
                        <a:pt x="0" y="0"/>
                        <a:pt x="0" y="0"/>
                      </a:cubicBezTo>
                      <a:cubicBezTo>
                        <a:pt x="95" y="97"/>
                        <a:pt x="95" y="97"/>
                        <a:pt x="95" y="97"/>
                      </a:cubicBezTo>
                      <a:cubicBezTo>
                        <a:pt x="95" y="97"/>
                        <a:pt x="90" y="106"/>
                        <a:pt x="83" y="107"/>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86" name="î$ḷîdé">
                  <a:extLst>
                    <a:ext uri="{FF2B5EF4-FFF2-40B4-BE49-F238E27FC236}">
                      <a16:creationId xmlns:a16="http://schemas.microsoft.com/office/drawing/2014/main" id="{7E87120E-C61E-42F7-AAF8-E8A5886E2072}"/>
                    </a:ext>
                  </a:extLst>
                </p:cNvPr>
                <p:cNvSpPr/>
                <p:nvPr/>
              </p:nvSpPr>
              <p:spPr bwMode="auto">
                <a:xfrm>
                  <a:off x="2679" y="1955"/>
                  <a:ext cx="21" cy="62"/>
                </a:xfrm>
                <a:custGeom>
                  <a:avLst/>
                  <a:gdLst>
                    <a:gd name="T0" fmla="*/ 6 w 21"/>
                    <a:gd name="T1" fmla="*/ 45 h 62"/>
                    <a:gd name="T2" fmla="*/ 0 w 21"/>
                    <a:gd name="T3" fmla="*/ 0 h 62"/>
                    <a:gd name="T4" fmla="*/ 21 w 21"/>
                    <a:gd name="T5" fmla="*/ 62 h 62"/>
                    <a:gd name="T6" fmla="*/ 6 w 21"/>
                    <a:gd name="T7" fmla="*/ 45 h 62"/>
                  </a:gdLst>
                  <a:ahLst/>
                  <a:cxnLst>
                    <a:cxn ang="0">
                      <a:pos x="T0" y="T1"/>
                    </a:cxn>
                    <a:cxn ang="0">
                      <a:pos x="T2" y="T3"/>
                    </a:cxn>
                    <a:cxn ang="0">
                      <a:pos x="T4" y="T5"/>
                    </a:cxn>
                    <a:cxn ang="0">
                      <a:pos x="T6" y="T7"/>
                    </a:cxn>
                  </a:cxnLst>
                  <a:rect l="0" t="0" r="r" b="b"/>
                  <a:pathLst>
                    <a:path w="21" h="62">
                      <a:moveTo>
                        <a:pt x="6" y="45"/>
                      </a:moveTo>
                      <a:lnTo>
                        <a:pt x="0" y="0"/>
                      </a:lnTo>
                      <a:lnTo>
                        <a:pt x="21" y="62"/>
                      </a:lnTo>
                      <a:lnTo>
                        <a:pt x="6" y="45"/>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87" name="ïşḷîdé">
                  <a:extLst>
                    <a:ext uri="{FF2B5EF4-FFF2-40B4-BE49-F238E27FC236}">
                      <a16:creationId xmlns:a16="http://schemas.microsoft.com/office/drawing/2014/main" id="{FD1B2C63-F24D-4600-8991-0944690C8697}"/>
                    </a:ext>
                  </a:extLst>
                </p:cNvPr>
                <p:cNvSpPr/>
                <p:nvPr/>
              </p:nvSpPr>
              <p:spPr bwMode="auto">
                <a:xfrm>
                  <a:off x="2708" y="1990"/>
                  <a:ext cx="25" cy="64"/>
                </a:xfrm>
                <a:custGeom>
                  <a:avLst/>
                  <a:gdLst>
                    <a:gd name="T0" fmla="*/ 10 w 25"/>
                    <a:gd name="T1" fmla="*/ 50 h 64"/>
                    <a:gd name="T2" fmla="*/ 0 w 25"/>
                    <a:gd name="T3" fmla="*/ 0 h 64"/>
                    <a:gd name="T4" fmla="*/ 25 w 25"/>
                    <a:gd name="T5" fmla="*/ 64 h 64"/>
                    <a:gd name="T6" fmla="*/ 10 w 25"/>
                    <a:gd name="T7" fmla="*/ 50 h 64"/>
                  </a:gdLst>
                  <a:ahLst/>
                  <a:cxnLst>
                    <a:cxn ang="0">
                      <a:pos x="T0" y="T1"/>
                    </a:cxn>
                    <a:cxn ang="0">
                      <a:pos x="T2" y="T3"/>
                    </a:cxn>
                    <a:cxn ang="0">
                      <a:pos x="T4" y="T5"/>
                    </a:cxn>
                    <a:cxn ang="0">
                      <a:pos x="T6" y="T7"/>
                    </a:cxn>
                  </a:cxnLst>
                  <a:rect l="0" t="0" r="r" b="b"/>
                  <a:pathLst>
                    <a:path w="25" h="64">
                      <a:moveTo>
                        <a:pt x="10" y="50"/>
                      </a:moveTo>
                      <a:lnTo>
                        <a:pt x="0" y="0"/>
                      </a:lnTo>
                      <a:lnTo>
                        <a:pt x="25" y="64"/>
                      </a:lnTo>
                      <a:lnTo>
                        <a:pt x="10" y="50"/>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88" name="ïṣ1îďe">
                  <a:extLst>
                    <a:ext uri="{FF2B5EF4-FFF2-40B4-BE49-F238E27FC236}">
                      <a16:creationId xmlns:a16="http://schemas.microsoft.com/office/drawing/2014/main" id="{919CC1F2-CD78-4950-ACCF-8B094ED8B9AB}"/>
                    </a:ext>
                  </a:extLst>
                </p:cNvPr>
                <p:cNvSpPr/>
                <p:nvPr/>
              </p:nvSpPr>
              <p:spPr bwMode="auto">
                <a:xfrm>
                  <a:off x="2654" y="2002"/>
                  <a:ext cx="56" cy="31"/>
                </a:xfrm>
                <a:custGeom>
                  <a:avLst/>
                  <a:gdLst>
                    <a:gd name="T0" fmla="*/ 43 w 56"/>
                    <a:gd name="T1" fmla="*/ 15 h 31"/>
                    <a:gd name="T2" fmla="*/ 0 w 56"/>
                    <a:gd name="T3" fmla="*/ 0 h 31"/>
                    <a:gd name="T4" fmla="*/ 56 w 56"/>
                    <a:gd name="T5" fmla="*/ 31 h 31"/>
                    <a:gd name="T6" fmla="*/ 43 w 56"/>
                    <a:gd name="T7" fmla="*/ 15 h 31"/>
                  </a:gdLst>
                  <a:ahLst/>
                  <a:cxnLst>
                    <a:cxn ang="0">
                      <a:pos x="T0" y="T1"/>
                    </a:cxn>
                    <a:cxn ang="0">
                      <a:pos x="T2" y="T3"/>
                    </a:cxn>
                    <a:cxn ang="0">
                      <a:pos x="T4" y="T5"/>
                    </a:cxn>
                    <a:cxn ang="0">
                      <a:pos x="T6" y="T7"/>
                    </a:cxn>
                  </a:cxnLst>
                  <a:rect l="0" t="0" r="r" b="b"/>
                  <a:pathLst>
                    <a:path w="56" h="31">
                      <a:moveTo>
                        <a:pt x="43" y="15"/>
                      </a:moveTo>
                      <a:lnTo>
                        <a:pt x="0" y="0"/>
                      </a:lnTo>
                      <a:lnTo>
                        <a:pt x="56" y="31"/>
                      </a:lnTo>
                      <a:lnTo>
                        <a:pt x="43" y="15"/>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89" name="iṧľïḍé">
                  <a:extLst>
                    <a:ext uri="{FF2B5EF4-FFF2-40B4-BE49-F238E27FC236}">
                      <a16:creationId xmlns:a16="http://schemas.microsoft.com/office/drawing/2014/main" id="{42928EF9-57A2-4FC4-9BFF-9BB9B5EE65F5}"/>
                    </a:ext>
                  </a:extLst>
                </p:cNvPr>
                <p:cNvSpPr/>
                <p:nvPr/>
              </p:nvSpPr>
              <p:spPr bwMode="auto">
                <a:xfrm>
                  <a:off x="2618" y="2017"/>
                  <a:ext cx="17" cy="16"/>
                </a:xfrm>
                <a:custGeom>
                  <a:avLst/>
                  <a:gdLst>
                    <a:gd name="T0" fmla="*/ 7 w 8"/>
                    <a:gd name="T1" fmla="*/ 2 h 8"/>
                    <a:gd name="T2" fmla="*/ 6 w 8"/>
                    <a:gd name="T3" fmla="*/ 7 h 8"/>
                    <a:gd name="T4" fmla="*/ 1 w 8"/>
                    <a:gd name="T5" fmla="*/ 7 h 8"/>
                    <a:gd name="T6" fmla="*/ 1 w 8"/>
                    <a:gd name="T7" fmla="*/ 1 h 8"/>
                    <a:gd name="T8" fmla="*/ 7 w 8"/>
                    <a:gd name="T9" fmla="*/ 2 h 8"/>
                  </a:gdLst>
                  <a:ahLst/>
                  <a:cxnLst>
                    <a:cxn ang="0">
                      <a:pos x="T0" y="T1"/>
                    </a:cxn>
                    <a:cxn ang="0">
                      <a:pos x="T2" y="T3"/>
                    </a:cxn>
                    <a:cxn ang="0">
                      <a:pos x="T4" y="T5"/>
                    </a:cxn>
                    <a:cxn ang="0">
                      <a:pos x="T6" y="T7"/>
                    </a:cxn>
                    <a:cxn ang="0">
                      <a:pos x="T8" y="T9"/>
                    </a:cxn>
                  </a:cxnLst>
                  <a:rect l="0" t="0" r="r" b="b"/>
                  <a:pathLst>
                    <a:path w="8" h="8">
                      <a:moveTo>
                        <a:pt x="7" y="2"/>
                      </a:moveTo>
                      <a:cubicBezTo>
                        <a:pt x="8" y="3"/>
                        <a:pt x="8" y="6"/>
                        <a:pt x="6" y="7"/>
                      </a:cubicBezTo>
                      <a:cubicBezTo>
                        <a:pt x="5" y="8"/>
                        <a:pt x="2" y="8"/>
                        <a:pt x="1" y="7"/>
                      </a:cubicBezTo>
                      <a:cubicBezTo>
                        <a:pt x="0" y="5"/>
                        <a:pt x="0" y="3"/>
                        <a:pt x="1" y="1"/>
                      </a:cubicBezTo>
                      <a:cubicBezTo>
                        <a:pt x="3" y="0"/>
                        <a:pt x="5" y="0"/>
                        <a:pt x="7" y="2"/>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90" name="i$ļîďé">
                  <a:extLst>
                    <a:ext uri="{FF2B5EF4-FFF2-40B4-BE49-F238E27FC236}">
                      <a16:creationId xmlns:a16="http://schemas.microsoft.com/office/drawing/2014/main" id="{909581D5-956C-4999-B740-DA61D3A620F6}"/>
                    </a:ext>
                  </a:extLst>
                </p:cNvPr>
                <p:cNvSpPr/>
                <p:nvPr/>
              </p:nvSpPr>
              <p:spPr bwMode="auto">
                <a:xfrm>
                  <a:off x="2604" y="1959"/>
                  <a:ext cx="17" cy="16"/>
                </a:xfrm>
                <a:custGeom>
                  <a:avLst/>
                  <a:gdLst>
                    <a:gd name="T0" fmla="*/ 7 w 8"/>
                    <a:gd name="T1" fmla="*/ 1 h 8"/>
                    <a:gd name="T2" fmla="*/ 7 w 8"/>
                    <a:gd name="T3" fmla="*/ 7 h 8"/>
                    <a:gd name="T4" fmla="*/ 1 w 8"/>
                    <a:gd name="T5" fmla="*/ 6 h 8"/>
                    <a:gd name="T6" fmla="*/ 2 w 8"/>
                    <a:gd name="T7" fmla="*/ 1 h 8"/>
                    <a:gd name="T8" fmla="*/ 7 w 8"/>
                    <a:gd name="T9" fmla="*/ 1 h 8"/>
                  </a:gdLst>
                  <a:ahLst/>
                  <a:cxnLst>
                    <a:cxn ang="0">
                      <a:pos x="T0" y="T1"/>
                    </a:cxn>
                    <a:cxn ang="0">
                      <a:pos x="T2" y="T3"/>
                    </a:cxn>
                    <a:cxn ang="0">
                      <a:pos x="T4" y="T5"/>
                    </a:cxn>
                    <a:cxn ang="0">
                      <a:pos x="T6" y="T7"/>
                    </a:cxn>
                    <a:cxn ang="0">
                      <a:pos x="T8" y="T9"/>
                    </a:cxn>
                  </a:cxnLst>
                  <a:rect l="0" t="0" r="r" b="b"/>
                  <a:pathLst>
                    <a:path w="8" h="8">
                      <a:moveTo>
                        <a:pt x="7" y="1"/>
                      </a:moveTo>
                      <a:cubicBezTo>
                        <a:pt x="8" y="3"/>
                        <a:pt x="8" y="5"/>
                        <a:pt x="7" y="7"/>
                      </a:cubicBezTo>
                      <a:cubicBezTo>
                        <a:pt x="5" y="8"/>
                        <a:pt x="3" y="8"/>
                        <a:pt x="1" y="6"/>
                      </a:cubicBezTo>
                      <a:cubicBezTo>
                        <a:pt x="0" y="5"/>
                        <a:pt x="0" y="2"/>
                        <a:pt x="2" y="1"/>
                      </a:cubicBezTo>
                      <a:cubicBezTo>
                        <a:pt x="3" y="0"/>
                        <a:pt x="6" y="0"/>
                        <a:pt x="7" y="1"/>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91" name="íṥļide">
                  <a:extLst>
                    <a:ext uri="{FF2B5EF4-FFF2-40B4-BE49-F238E27FC236}">
                      <a16:creationId xmlns:a16="http://schemas.microsoft.com/office/drawing/2014/main" id="{03A34D25-769A-413D-8374-28F0AAA55FD5}"/>
                    </a:ext>
                  </a:extLst>
                </p:cNvPr>
                <p:cNvSpPr/>
                <p:nvPr/>
              </p:nvSpPr>
              <p:spPr bwMode="auto">
                <a:xfrm>
                  <a:off x="2695" y="1940"/>
                  <a:ext cx="17" cy="17"/>
                </a:xfrm>
                <a:custGeom>
                  <a:avLst/>
                  <a:gdLst>
                    <a:gd name="T0" fmla="*/ 7 w 8"/>
                    <a:gd name="T1" fmla="*/ 2 h 8"/>
                    <a:gd name="T2" fmla="*/ 7 w 8"/>
                    <a:gd name="T3" fmla="*/ 7 h 8"/>
                    <a:gd name="T4" fmla="*/ 1 w 8"/>
                    <a:gd name="T5" fmla="*/ 6 h 8"/>
                    <a:gd name="T6" fmla="*/ 2 w 8"/>
                    <a:gd name="T7" fmla="*/ 1 h 8"/>
                    <a:gd name="T8" fmla="*/ 7 w 8"/>
                    <a:gd name="T9" fmla="*/ 2 h 8"/>
                  </a:gdLst>
                  <a:ahLst/>
                  <a:cxnLst>
                    <a:cxn ang="0">
                      <a:pos x="T0" y="T1"/>
                    </a:cxn>
                    <a:cxn ang="0">
                      <a:pos x="T2" y="T3"/>
                    </a:cxn>
                    <a:cxn ang="0">
                      <a:pos x="T4" y="T5"/>
                    </a:cxn>
                    <a:cxn ang="0">
                      <a:pos x="T6" y="T7"/>
                    </a:cxn>
                    <a:cxn ang="0">
                      <a:pos x="T8" y="T9"/>
                    </a:cxn>
                  </a:cxnLst>
                  <a:rect l="0" t="0" r="r" b="b"/>
                  <a:pathLst>
                    <a:path w="8" h="8">
                      <a:moveTo>
                        <a:pt x="7" y="2"/>
                      </a:moveTo>
                      <a:cubicBezTo>
                        <a:pt x="8" y="3"/>
                        <a:pt x="8" y="6"/>
                        <a:pt x="7" y="7"/>
                      </a:cubicBezTo>
                      <a:cubicBezTo>
                        <a:pt x="5" y="8"/>
                        <a:pt x="3" y="8"/>
                        <a:pt x="1" y="6"/>
                      </a:cubicBezTo>
                      <a:cubicBezTo>
                        <a:pt x="0" y="5"/>
                        <a:pt x="0" y="3"/>
                        <a:pt x="2" y="1"/>
                      </a:cubicBezTo>
                      <a:cubicBezTo>
                        <a:pt x="3" y="0"/>
                        <a:pt x="6" y="0"/>
                        <a:pt x="7" y="2"/>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92" name="ïŝ1íḋê">
                  <a:extLst>
                    <a:ext uri="{FF2B5EF4-FFF2-40B4-BE49-F238E27FC236}">
                      <a16:creationId xmlns:a16="http://schemas.microsoft.com/office/drawing/2014/main" id="{4AA779F4-5A4B-49BD-9B09-07FF1237BC65}"/>
                    </a:ext>
                  </a:extLst>
                </p:cNvPr>
                <p:cNvSpPr/>
                <p:nvPr/>
              </p:nvSpPr>
              <p:spPr bwMode="auto">
                <a:xfrm>
                  <a:off x="2733" y="1994"/>
                  <a:ext cx="16" cy="19"/>
                </a:xfrm>
                <a:custGeom>
                  <a:avLst/>
                  <a:gdLst>
                    <a:gd name="T0" fmla="*/ 7 w 8"/>
                    <a:gd name="T1" fmla="*/ 2 h 9"/>
                    <a:gd name="T2" fmla="*/ 6 w 8"/>
                    <a:gd name="T3" fmla="*/ 7 h 9"/>
                    <a:gd name="T4" fmla="*/ 1 w 8"/>
                    <a:gd name="T5" fmla="*/ 7 h 9"/>
                    <a:gd name="T6" fmla="*/ 2 w 8"/>
                    <a:gd name="T7" fmla="*/ 2 h 9"/>
                    <a:gd name="T8" fmla="*/ 7 w 8"/>
                    <a:gd name="T9" fmla="*/ 2 h 9"/>
                  </a:gdLst>
                  <a:ahLst/>
                  <a:cxnLst>
                    <a:cxn ang="0">
                      <a:pos x="T0" y="T1"/>
                    </a:cxn>
                    <a:cxn ang="0">
                      <a:pos x="T2" y="T3"/>
                    </a:cxn>
                    <a:cxn ang="0">
                      <a:pos x="T4" y="T5"/>
                    </a:cxn>
                    <a:cxn ang="0">
                      <a:pos x="T6" y="T7"/>
                    </a:cxn>
                    <a:cxn ang="0">
                      <a:pos x="T8" y="T9"/>
                    </a:cxn>
                  </a:cxnLst>
                  <a:rect l="0" t="0" r="r" b="b"/>
                  <a:pathLst>
                    <a:path w="8" h="9">
                      <a:moveTo>
                        <a:pt x="7" y="2"/>
                      </a:moveTo>
                      <a:cubicBezTo>
                        <a:pt x="8" y="4"/>
                        <a:pt x="8" y="6"/>
                        <a:pt x="6" y="7"/>
                      </a:cubicBezTo>
                      <a:cubicBezTo>
                        <a:pt x="5" y="9"/>
                        <a:pt x="2" y="9"/>
                        <a:pt x="1" y="7"/>
                      </a:cubicBezTo>
                      <a:cubicBezTo>
                        <a:pt x="0" y="5"/>
                        <a:pt x="0" y="3"/>
                        <a:pt x="2" y="2"/>
                      </a:cubicBezTo>
                      <a:cubicBezTo>
                        <a:pt x="3" y="0"/>
                        <a:pt x="6" y="1"/>
                        <a:pt x="7" y="2"/>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93" name="ïśḻîḑê">
                  <a:extLst>
                    <a:ext uri="{FF2B5EF4-FFF2-40B4-BE49-F238E27FC236}">
                      <a16:creationId xmlns:a16="http://schemas.microsoft.com/office/drawing/2014/main" id="{94CD1D8C-CF5C-4F97-90AC-7DD8FB8BFE58}"/>
                    </a:ext>
                  </a:extLst>
                </p:cNvPr>
                <p:cNvSpPr/>
                <p:nvPr/>
              </p:nvSpPr>
              <p:spPr bwMode="auto">
                <a:xfrm>
                  <a:off x="2637" y="1909"/>
                  <a:ext cx="17" cy="17"/>
                </a:xfrm>
                <a:custGeom>
                  <a:avLst/>
                  <a:gdLst>
                    <a:gd name="T0" fmla="*/ 7 w 8"/>
                    <a:gd name="T1" fmla="*/ 2 h 8"/>
                    <a:gd name="T2" fmla="*/ 7 w 8"/>
                    <a:gd name="T3" fmla="*/ 7 h 8"/>
                    <a:gd name="T4" fmla="*/ 1 w 8"/>
                    <a:gd name="T5" fmla="*/ 7 h 8"/>
                    <a:gd name="T6" fmla="*/ 2 w 8"/>
                    <a:gd name="T7" fmla="*/ 1 h 8"/>
                    <a:gd name="T8" fmla="*/ 7 w 8"/>
                    <a:gd name="T9" fmla="*/ 2 h 8"/>
                  </a:gdLst>
                  <a:ahLst/>
                  <a:cxnLst>
                    <a:cxn ang="0">
                      <a:pos x="T0" y="T1"/>
                    </a:cxn>
                    <a:cxn ang="0">
                      <a:pos x="T2" y="T3"/>
                    </a:cxn>
                    <a:cxn ang="0">
                      <a:pos x="T4" y="T5"/>
                    </a:cxn>
                    <a:cxn ang="0">
                      <a:pos x="T6" y="T7"/>
                    </a:cxn>
                    <a:cxn ang="0">
                      <a:pos x="T8" y="T9"/>
                    </a:cxn>
                  </a:cxnLst>
                  <a:rect l="0" t="0" r="r" b="b"/>
                  <a:pathLst>
                    <a:path w="8" h="8">
                      <a:moveTo>
                        <a:pt x="7" y="2"/>
                      </a:moveTo>
                      <a:cubicBezTo>
                        <a:pt x="8" y="3"/>
                        <a:pt x="8" y="6"/>
                        <a:pt x="7" y="7"/>
                      </a:cubicBezTo>
                      <a:cubicBezTo>
                        <a:pt x="5" y="8"/>
                        <a:pt x="3" y="8"/>
                        <a:pt x="1" y="7"/>
                      </a:cubicBezTo>
                      <a:cubicBezTo>
                        <a:pt x="0" y="5"/>
                        <a:pt x="0" y="3"/>
                        <a:pt x="2" y="1"/>
                      </a:cubicBezTo>
                      <a:cubicBezTo>
                        <a:pt x="3" y="0"/>
                        <a:pt x="6" y="0"/>
                        <a:pt x="7" y="2"/>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94" name="ïṥlíďe">
                  <a:extLst>
                    <a:ext uri="{FF2B5EF4-FFF2-40B4-BE49-F238E27FC236}">
                      <a16:creationId xmlns:a16="http://schemas.microsoft.com/office/drawing/2014/main" id="{8B7285D9-551A-4CE6-BE7A-FAE7EC9AF234}"/>
                    </a:ext>
                  </a:extLst>
                </p:cNvPr>
                <p:cNvSpPr/>
                <p:nvPr/>
              </p:nvSpPr>
              <p:spPr bwMode="auto">
                <a:xfrm>
                  <a:off x="2670" y="2038"/>
                  <a:ext cx="19" cy="16"/>
                </a:xfrm>
                <a:custGeom>
                  <a:avLst/>
                  <a:gdLst>
                    <a:gd name="T0" fmla="*/ 8 w 9"/>
                    <a:gd name="T1" fmla="*/ 1 h 8"/>
                    <a:gd name="T2" fmla="*/ 7 w 9"/>
                    <a:gd name="T3" fmla="*/ 7 h 8"/>
                    <a:gd name="T4" fmla="*/ 2 w 9"/>
                    <a:gd name="T5" fmla="*/ 6 h 8"/>
                    <a:gd name="T6" fmla="*/ 2 w 9"/>
                    <a:gd name="T7" fmla="*/ 1 h 8"/>
                    <a:gd name="T8" fmla="*/ 8 w 9"/>
                    <a:gd name="T9" fmla="*/ 1 h 8"/>
                  </a:gdLst>
                  <a:ahLst/>
                  <a:cxnLst>
                    <a:cxn ang="0">
                      <a:pos x="T0" y="T1"/>
                    </a:cxn>
                    <a:cxn ang="0">
                      <a:pos x="T2" y="T3"/>
                    </a:cxn>
                    <a:cxn ang="0">
                      <a:pos x="T4" y="T5"/>
                    </a:cxn>
                    <a:cxn ang="0">
                      <a:pos x="T6" y="T7"/>
                    </a:cxn>
                    <a:cxn ang="0">
                      <a:pos x="T8" y="T9"/>
                    </a:cxn>
                  </a:cxnLst>
                  <a:rect l="0" t="0" r="r" b="b"/>
                  <a:pathLst>
                    <a:path w="9" h="8">
                      <a:moveTo>
                        <a:pt x="8" y="1"/>
                      </a:moveTo>
                      <a:cubicBezTo>
                        <a:pt x="9" y="3"/>
                        <a:pt x="9" y="5"/>
                        <a:pt x="7" y="7"/>
                      </a:cubicBezTo>
                      <a:cubicBezTo>
                        <a:pt x="6" y="8"/>
                        <a:pt x="3" y="8"/>
                        <a:pt x="2" y="6"/>
                      </a:cubicBezTo>
                      <a:cubicBezTo>
                        <a:pt x="0" y="5"/>
                        <a:pt x="1" y="2"/>
                        <a:pt x="2" y="1"/>
                      </a:cubicBezTo>
                      <a:cubicBezTo>
                        <a:pt x="4" y="0"/>
                        <a:pt x="6" y="0"/>
                        <a:pt x="8" y="1"/>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95" name="îṣḷiḍê">
                  <a:extLst>
                    <a:ext uri="{FF2B5EF4-FFF2-40B4-BE49-F238E27FC236}">
                      <a16:creationId xmlns:a16="http://schemas.microsoft.com/office/drawing/2014/main" id="{55299861-52DC-4654-A056-648F70DE7158}"/>
                    </a:ext>
                  </a:extLst>
                </p:cNvPr>
                <p:cNvSpPr/>
                <p:nvPr/>
              </p:nvSpPr>
              <p:spPr bwMode="auto">
                <a:xfrm>
                  <a:off x="3044" y="1521"/>
                  <a:ext cx="219" cy="230"/>
                </a:xfrm>
                <a:custGeom>
                  <a:avLst/>
                  <a:gdLst>
                    <a:gd name="T0" fmla="*/ 92 w 105"/>
                    <a:gd name="T1" fmla="*/ 33 h 111"/>
                    <a:gd name="T2" fmla="*/ 77 w 105"/>
                    <a:gd name="T3" fmla="*/ 98 h 111"/>
                    <a:gd name="T4" fmla="*/ 13 w 105"/>
                    <a:gd name="T5" fmla="*/ 78 h 111"/>
                    <a:gd name="T6" fmla="*/ 28 w 105"/>
                    <a:gd name="T7" fmla="*/ 12 h 111"/>
                    <a:gd name="T8" fmla="*/ 92 w 105"/>
                    <a:gd name="T9" fmla="*/ 33 h 111"/>
                  </a:gdLst>
                  <a:ahLst/>
                  <a:cxnLst>
                    <a:cxn ang="0">
                      <a:pos x="T0" y="T1"/>
                    </a:cxn>
                    <a:cxn ang="0">
                      <a:pos x="T2" y="T3"/>
                    </a:cxn>
                    <a:cxn ang="0">
                      <a:pos x="T4" y="T5"/>
                    </a:cxn>
                    <a:cxn ang="0">
                      <a:pos x="T6" y="T7"/>
                    </a:cxn>
                    <a:cxn ang="0">
                      <a:pos x="T8" y="T9"/>
                    </a:cxn>
                  </a:cxnLst>
                  <a:rect l="0" t="0" r="r" b="b"/>
                  <a:pathLst>
                    <a:path w="105" h="111">
                      <a:moveTo>
                        <a:pt x="92" y="33"/>
                      </a:moveTo>
                      <a:cubicBezTo>
                        <a:pt x="105" y="57"/>
                        <a:pt x="98" y="86"/>
                        <a:pt x="77" y="98"/>
                      </a:cubicBezTo>
                      <a:cubicBezTo>
                        <a:pt x="55" y="111"/>
                        <a:pt x="27" y="101"/>
                        <a:pt x="13" y="78"/>
                      </a:cubicBezTo>
                      <a:cubicBezTo>
                        <a:pt x="0" y="54"/>
                        <a:pt x="7" y="25"/>
                        <a:pt x="28" y="12"/>
                      </a:cubicBezTo>
                      <a:cubicBezTo>
                        <a:pt x="50" y="0"/>
                        <a:pt x="78" y="9"/>
                        <a:pt x="92" y="33"/>
                      </a:cubicBezTo>
                      <a:close/>
                    </a:path>
                  </a:pathLst>
                </a:custGeom>
                <a:solidFill>
                  <a:srgbClr val="95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96" name="iśḻiḋé">
                  <a:extLst>
                    <a:ext uri="{FF2B5EF4-FFF2-40B4-BE49-F238E27FC236}">
                      <a16:creationId xmlns:a16="http://schemas.microsoft.com/office/drawing/2014/main" id="{D855540F-BCA7-4CA9-9A0B-37875E804868}"/>
                    </a:ext>
                  </a:extLst>
                </p:cNvPr>
                <p:cNvSpPr/>
                <p:nvPr/>
              </p:nvSpPr>
              <p:spPr bwMode="auto">
                <a:xfrm>
                  <a:off x="3121" y="1583"/>
                  <a:ext cx="154" cy="253"/>
                </a:xfrm>
                <a:custGeom>
                  <a:avLst/>
                  <a:gdLst>
                    <a:gd name="T0" fmla="*/ 60 w 74"/>
                    <a:gd name="T1" fmla="*/ 121 h 122"/>
                    <a:gd name="T2" fmla="*/ 0 w 74"/>
                    <a:gd name="T3" fmla="*/ 0 h 122"/>
                    <a:gd name="T4" fmla="*/ 74 w 74"/>
                    <a:gd name="T5" fmla="*/ 113 h 122"/>
                    <a:gd name="T6" fmla="*/ 60 w 74"/>
                    <a:gd name="T7" fmla="*/ 121 h 122"/>
                  </a:gdLst>
                  <a:ahLst/>
                  <a:cxnLst>
                    <a:cxn ang="0">
                      <a:pos x="T0" y="T1"/>
                    </a:cxn>
                    <a:cxn ang="0">
                      <a:pos x="T2" y="T3"/>
                    </a:cxn>
                    <a:cxn ang="0">
                      <a:pos x="T4" y="T5"/>
                    </a:cxn>
                    <a:cxn ang="0">
                      <a:pos x="T6" y="T7"/>
                    </a:cxn>
                  </a:cxnLst>
                  <a:rect l="0" t="0" r="r" b="b"/>
                  <a:pathLst>
                    <a:path w="74" h="122">
                      <a:moveTo>
                        <a:pt x="60" y="121"/>
                      </a:moveTo>
                      <a:cubicBezTo>
                        <a:pt x="0" y="0"/>
                        <a:pt x="0" y="0"/>
                        <a:pt x="0" y="0"/>
                      </a:cubicBezTo>
                      <a:cubicBezTo>
                        <a:pt x="74" y="113"/>
                        <a:pt x="74" y="113"/>
                        <a:pt x="74" y="113"/>
                      </a:cubicBezTo>
                      <a:cubicBezTo>
                        <a:pt x="74" y="113"/>
                        <a:pt x="68" y="122"/>
                        <a:pt x="60" y="121"/>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97" name="iṧļïḓe">
                  <a:extLst>
                    <a:ext uri="{FF2B5EF4-FFF2-40B4-BE49-F238E27FC236}">
                      <a16:creationId xmlns:a16="http://schemas.microsoft.com/office/drawing/2014/main" id="{20A1262E-60A7-476A-983B-B3B03FE2E72E}"/>
                    </a:ext>
                  </a:extLst>
                </p:cNvPr>
                <p:cNvSpPr/>
                <p:nvPr/>
              </p:nvSpPr>
              <p:spPr bwMode="auto">
                <a:xfrm>
                  <a:off x="3163" y="1606"/>
                  <a:ext cx="10" cy="64"/>
                </a:xfrm>
                <a:custGeom>
                  <a:avLst/>
                  <a:gdLst>
                    <a:gd name="T0" fmla="*/ 0 w 10"/>
                    <a:gd name="T1" fmla="*/ 46 h 64"/>
                    <a:gd name="T2" fmla="*/ 2 w 10"/>
                    <a:gd name="T3" fmla="*/ 0 h 64"/>
                    <a:gd name="T4" fmla="*/ 10 w 10"/>
                    <a:gd name="T5" fmla="*/ 64 h 64"/>
                    <a:gd name="T6" fmla="*/ 0 w 10"/>
                    <a:gd name="T7" fmla="*/ 46 h 64"/>
                  </a:gdLst>
                  <a:ahLst/>
                  <a:cxnLst>
                    <a:cxn ang="0">
                      <a:pos x="T0" y="T1"/>
                    </a:cxn>
                    <a:cxn ang="0">
                      <a:pos x="T2" y="T3"/>
                    </a:cxn>
                    <a:cxn ang="0">
                      <a:pos x="T4" y="T5"/>
                    </a:cxn>
                    <a:cxn ang="0">
                      <a:pos x="T6" y="T7"/>
                    </a:cxn>
                  </a:cxnLst>
                  <a:rect l="0" t="0" r="r" b="b"/>
                  <a:pathLst>
                    <a:path w="10" h="64">
                      <a:moveTo>
                        <a:pt x="0" y="46"/>
                      </a:moveTo>
                      <a:lnTo>
                        <a:pt x="2" y="0"/>
                      </a:lnTo>
                      <a:lnTo>
                        <a:pt x="10" y="64"/>
                      </a:lnTo>
                      <a:lnTo>
                        <a:pt x="0" y="46"/>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98" name="iṧļîde">
                  <a:extLst>
                    <a:ext uri="{FF2B5EF4-FFF2-40B4-BE49-F238E27FC236}">
                      <a16:creationId xmlns:a16="http://schemas.microsoft.com/office/drawing/2014/main" id="{C4C865A4-4DBD-4BB5-81E5-4157403AF011}"/>
                    </a:ext>
                  </a:extLst>
                </p:cNvPr>
                <p:cNvSpPr/>
                <p:nvPr/>
              </p:nvSpPr>
              <p:spPr bwMode="auto">
                <a:xfrm>
                  <a:off x="3186" y="1645"/>
                  <a:ext cx="12" cy="71"/>
                </a:xfrm>
                <a:custGeom>
                  <a:avLst/>
                  <a:gdLst>
                    <a:gd name="T0" fmla="*/ 2 w 12"/>
                    <a:gd name="T1" fmla="*/ 52 h 71"/>
                    <a:gd name="T2" fmla="*/ 0 w 12"/>
                    <a:gd name="T3" fmla="*/ 0 h 71"/>
                    <a:gd name="T4" fmla="*/ 12 w 12"/>
                    <a:gd name="T5" fmla="*/ 71 h 71"/>
                    <a:gd name="T6" fmla="*/ 2 w 12"/>
                    <a:gd name="T7" fmla="*/ 52 h 71"/>
                  </a:gdLst>
                  <a:ahLst/>
                  <a:cxnLst>
                    <a:cxn ang="0">
                      <a:pos x="T0" y="T1"/>
                    </a:cxn>
                    <a:cxn ang="0">
                      <a:pos x="T2" y="T3"/>
                    </a:cxn>
                    <a:cxn ang="0">
                      <a:pos x="T4" y="T5"/>
                    </a:cxn>
                    <a:cxn ang="0">
                      <a:pos x="T6" y="T7"/>
                    </a:cxn>
                  </a:cxnLst>
                  <a:rect l="0" t="0" r="r" b="b"/>
                  <a:pathLst>
                    <a:path w="12" h="71">
                      <a:moveTo>
                        <a:pt x="2" y="52"/>
                      </a:moveTo>
                      <a:lnTo>
                        <a:pt x="0" y="0"/>
                      </a:lnTo>
                      <a:lnTo>
                        <a:pt x="12" y="71"/>
                      </a:lnTo>
                      <a:lnTo>
                        <a:pt x="2" y="52"/>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899" name="îṩļîḑè">
                  <a:extLst>
                    <a:ext uri="{FF2B5EF4-FFF2-40B4-BE49-F238E27FC236}">
                      <a16:creationId xmlns:a16="http://schemas.microsoft.com/office/drawing/2014/main" id="{B9FB2DB9-A48D-4659-8177-A31257950ED0}"/>
                    </a:ext>
                  </a:extLst>
                </p:cNvPr>
                <p:cNvSpPr/>
                <p:nvPr/>
              </p:nvSpPr>
              <p:spPr bwMode="auto">
                <a:xfrm>
                  <a:off x="3130" y="1650"/>
                  <a:ext cx="51" cy="41"/>
                </a:xfrm>
                <a:custGeom>
                  <a:avLst/>
                  <a:gdLst>
                    <a:gd name="T0" fmla="*/ 41 w 51"/>
                    <a:gd name="T1" fmla="*/ 22 h 41"/>
                    <a:gd name="T2" fmla="*/ 0 w 51"/>
                    <a:gd name="T3" fmla="*/ 0 h 41"/>
                    <a:gd name="T4" fmla="*/ 51 w 51"/>
                    <a:gd name="T5" fmla="*/ 41 h 41"/>
                    <a:gd name="T6" fmla="*/ 41 w 51"/>
                    <a:gd name="T7" fmla="*/ 22 h 41"/>
                  </a:gdLst>
                  <a:ahLst/>
                  <a:cxnLst>
                    <a:cxn ang="0">
                      <a:pos x="T0" y="T1"/>
                    </a:cxn>
                    <a:cxn ang="0">
                      <a:pos x="T2" y="T3"/>
                    </a:cxn>
                    <a:cxn ang="0">
                      <a:pos x="T4" y="T5"/>
                    </a:cxn>
                    <a:cxn ang="0">
                      <a:pos x="T6" y="T7"/>
                    </a:cxn>
                  </a:cxnLst>
                  <a:rect l="0" t="0" r="r" b="b"/>
                  <a:pathLst>
                    <a:path w="51" h="41">
                      <a:moveTo>
                        <a:pt x="41" y="22"/>
                      </a:moveTo>
                      <a:lnTo>
                        <a:pt x="0" y="0"/>
                      </a:lnTo>
                      <a:lnTo>
                        <a:pt x="51" y="41"/>
                      </a:lnTo>
                      <a:lnTo>
                        <a:pt x="41" y="22"/>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00" name="íSļíḑè">
                  <a:extLst>
                    <a:ext uri="{FF2B5EF4-FFF2-40B4-BE49-F238E27FC236}">
                      <a16:creationId xmlns:a16="http://schemas.microsoft.com/office/drawing/2014/main" id="{0A2CAB52-337A-4A5C-9C40-EA29B732C825}"/>
                    </a:ext>
                  </a:extLst>
                </p:cNvPr>
                <p:cNvSpPr/>
                <p:nvPr/>
              </p:nvSpPr>
              <p:spPr bwMode="auto">
                <a:xfrm>
                  <a:off x="3090" y="1656"/>
                  <a:ext cx="19" cy="18"/>
                </a:xfrm>
                <a:custGeom>
                  <a:avLst/>
                  <a:gdLst>
                    <a:gd name="T0" fmla="*/ 8 w 9"/>
                    <a:gd name="T1" fmla="*/ 3 h 9"/>
                    <a:gd name="T2" fmla="*/ 7 w 9"/>
                    <a:gd name="T3" fmla="*/ 8 h 9"/>
                    <a:gd name="T4" fmla="*/ 2 w 9"/>
                    <a:gd name="T5" fmla="*/ 7 h 9"/>
                    <a:gd name="T6" fmla="*/ 3 w 9"/>
                    <a:gd name="T7" fmla="*/ 1 h 9"/>
                    <a:gd name="T8" fmla="*/ 8 w 9"/>
                    <a:gd name="T9" fmla="*/ 3 h 9"/>
                  </a:gdLst>
                  <a:ahLst/>
                  <a:cxnLst>
                    <a:cxn ang="0">
                      <a:pos x="T0" y="T1"/>
                    </a:cxn>
                    <a:cxn ang="0">
                      <a:pos x="T2" y="T3"/>
                    </a:cxn>
                    <a:cxn ang="0">
                      <a:pos x="T4" y="T5"/>
                    </a:cxn>
                    <a:cxn ang="0">
                      <a:pos x="T6" y="T7"/>
                    </a:cxn>
                    <a:cxn ang="0">
                      <a:pos x="T8" y="T9"/>
                    </a:cxn>
                  </a:cxnLst>
                  <a:rect l="0" t="0" r="r" b="b"/>
                  <a:pathLst>
                    <a:path w="9" h="9">
                      <a:moveTo>
                        <a:pt x="8" y="3"/>
                      </a:moveTo>
                      <a:cubicBezTo>
                        <a:pt x="9" y="5"/>
                        <a:pt x="8" y="7"/>
                        <a:pt x="7" y="8"/>
                      </a:cubicBezTo>
                      <a:cubicBezTo>
                        <a:pt x="5" y="9"/>
                        <a:pt x="3" y="8"/>
                        <a:pt x="2" y="7"/>
                      </a:cubicBezTo>
                      <a:cubicBezTo>
                        <a:pt x="0" y="5"/>
                        <a:pt x="1" y="2"/>
                        <a:pt x="3" y="1"/>
                      </a:cubicBezTo>
                      <a:cubicBezTo>
                        <a:pt x="5" y="0"/>
                        <a:pt x="7" y="1"/>
                        <a:pt x="8" y="3"/>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01" name="íŝľíḍê">
                  <a:extLst>
                    <a:ext uri="{FF2B5EF4-FFF2-40B4-BE49-F238E27FC236}">
                      <a16:creationId xmlns:a16="http://schemas.microsoft.com/office/drawing/2014/main" id="{21ECE4C9-04FC-4F48-9945-D06FC393207E}"/>
                    </a:ext>
                  </a:extLst>
                </p:cNvPr>
                <p:cNvSpPr/>
                <p:nvPr/>
              </p:nvSpPr>
              <p:spPr bwMode="auto">
                <a:xfrm>
                  <a:off x="3088" y="1596"/>
                  <a:ext cx="19" cy="18"/>
                </a:xfrm>
                <a:custGeom>
                  <a:avLst/>
                  <a:gdLst>
                    <a:gd name="T0" fmla="*/ 8 w 9"/>
                    <a:gd name="T1" fmla="*/ 3 h 9"/>
                    <a:gd name="T2" fmla="*/ 7 w 9"/>
                    <a:gd name="T3" fmla="*/ 8 h 9"/>
                    <a:gd name="T4" fmla="*/ 1 w 9"/>
                    <a:gd name="T5" fmla="*/ 7 h 9"/>
                    <a:gd name="T6" fmla="*/ 3 w 9"/>
                    <a:gd name="T7" fmla="*/ 1 h 9"/>
                    <a:gd name="T8" fmla="*/ 8 w 9"/>
                    <a:gd name="T9" fmla="*/ 3 h 9"/>
                  </a:gdLst>
                  <a:ahLst/>
                  <a:cxnLst>
                    <a:cxn ang="0">
                      <a:pos x="T0" y="T1"/>
                    </a:cxn>
                    <a:cxn ang="0">
                      <a:pos x="T2" y="T3"/>
                    </a:cxn>
                    <a:cxn ang="0">
                      <a:pos x="T4" y="T5"/>
                    </a:cxn>
                    <a:cxn ang="0">
                      <a:pos x="T6" y="T7"/>
                    </a:cxn>
                    <a:cxn ang="0">
                      <a:pos x="T8" y="T9"/>
                    </a:cxn>
                  </a:cxnLst>
                  <a:rect l="0" t="0" r="r" b="b"/>
                  <a:pathLst>
                    <a:path w="9" h="9">
                      <a:moveTo>
                        <a:pt x="8" y="3"/>
                      </a:moveTo>
                      <a:cubicBezTo>
                        <a:pt x="9" y="5"/>
                        <a:pt x="8" y="7"/>
                        <a:pt x="7" y="8"/>
                      </a:cubicBezTo>
                      <a:cubicBezTo>
                        <a:pt x="5" y="9"/>
                        <a:pt x="2" y="8"/>
                        <a:pt x="1" y="7"/>
                      </a:cubicBezTo>
                      <a:cubicBezTo>
                        <a:pt x="0" y="5"/>
                        <a:pt x="1" y="3"/>
                        <a:pt x="3" y="1"/>
                      </a:cubicBezTo>
                      <a:cubicBezTo>
                        <a:pt x="5" y="0"/>
                        <a:pt x="7" y="1"/>
                        <a:pt x="8" y="3"/>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02" name="ïṣ1íḑê">
                  <a:extLst>
                    <a:ext uri="{FF2B5EF4-FFF2-40B4-BE49-F238E27FC236}">
                      <a16:creationId xmlns:a16="http://schemas.microsoft.com/office/drawing/2014/main" id="{151A9897-A3FF-499B-B137-11946A075A4D}"/>
                    </a:ext>
                  </a:extLst>
                </p:cNvPr>
                <p:cNvSpPr/>
                <p:nvPr/>
              </p:nvSpPr>
              <p:spPr bwMode="auto">
                <a:xfrm>
                  <a:off x="3181" y="1596"/>
                  <a:ext cx="19" cy="18"/>
                </a:xfrm>
                <a:custGeom>
                  <a:avLst/>
                  <a:gdLst>
                    <a:gd name="T0" fmla="*/ 8 w 9"/>
                    <a:gd name="T1" fmla="*/ 3 h 9"/>
                    <a:gd name="T2" fmla="*/ 6 w 9"/>
                    <a:gd name="T3" fmla="*/ 8 h 9"/>
                    <a:gd name="T4" fmla="*/ 1 w 9"/>
                    <a:gd name="T5" fmla="*/ 7 h 9"/>
                    <a:gd name="T6" fmla="*/ 3 w 9"/>
                    <a:gd name="T7" fmla="*/ 1 h 9"/>
                    <a:gd name="T8" fmla="*/ 8 w 9"/>
                    <a:gd name="T9" fmla="*/ 3 h 9"/>
                  </a:gdLst>
                  <a:ahLst/>
                  <a:cxnLst>
                    <a:cxn ang="0">
                      <a:pos x="T0" y="T1"/>
                    </a:cxn>
                    <a:cxn ang="0">
                      <a:pos x="T2" y="T3"/>
                    </a:cxn>
                    <a:cxn ang="0">
                      <a:pos x="T4" y="T5"/>
                    </a:cxn>
                    <a:cxn ang="0">
                      <a:pos x="T6" y="T7"/>
                    </a:cxn>
                    <a:cxn ang="0">
                      <a:pos x="T8" y="T9"/>
                    </a:cxn>
                  </a:cxnLst>
                  <a:rect l="0" t="0" r="r" b="b"/>
                  <a:pathLst>
                    <a:path w="9" h="9">
                      <a:moveTo>
                        <a:pt x="8" y="3"/>
                      </a:moveTo>
                      <a:cubicBezTo>
                        <a:pt x="9" y="5"/>
                        <a:pt x="8" y="7"/>
                        <a:pt x="6" y="8"/>
                      </a:cubicBezTo>
                      <a:cubicBezTo>
                        <a:pt x="5" y="9"/>
                        <a:pt x="2" y="8"/>
                        <a:pt x="1" y="7"/>
                      </a:cubicBezTo>
                      <a:cubicBezTo>
                        <a:pt x="0" y="5"/>
                        <a:pt x="1" y="2"/>
                        <a:pt x="3" y="1"/>
                      </a:cubicBezTo>
                      <a:cubicBezTo>
                        <a:pt x="5" y="0"/>
                        <a:pt x="7" y="1"/>
                        <a:pt x="8" y="3"/>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03" name="işḷiḋe">
                  <a:extLst>
                    <a:ext uri="{FF2B5EF4-FFF2-40B4-BE49-F238E27FC236}">
                      <a16:creationId xmlns:a16="http://schemas.microsoft.com/office/drawing/2014/main" id="{758A8B47-C5EC-4C7E-90A1-439EFADC4D1E}"/>
                    </a:ext>
                  </a:extLst>
                </p:cNvPr>
                <p:cNvSpPr/>
                <p:nvPr/>
              </p:nvSpPr>
              <p:spPr bwMode="auto">
                <a:xfrm>
                  <a:off x="3208" y="1658"/>
                  <a:ext cx="17" cy="16"/>
                </a:xfrm>
                <a:custGeom>
                  <a:avLst/>
                  <a:gdLst>
                    <a:gd name="T0" fmla="*/ 7 w 8"/>
                    <a:gd name="T1" fmla="*/ 2 h 8"/>
                    <a:gd name="T2" fmla="*/ 6 w 8"/>
                    <a:gd name="T3" fmla="*/ 7 h 8"/>
                    <a:gd name="T4" fmla="*/ 1 w 8"/>
                    <a:gd name="T5" fmla="*/ 6 h 8"/>
                    <a:gd name="T6" fmla="*/ 2 w 8"/>
                    <a:gd name="T7" fmla="*/ 1 h 8"/>
                    <a:gd name="T8" fmla="*/ 7 w 8"/>
                    <a:gd name="T9" fmla="*/ 2 h 8"/>
                  </a:gdLst>
                  <a:ahLst/>
                  <a:cxnLst>
                    <a:cxn ang="0">
                      <a:pos x="T0" y="T1"/>
                    </a:cxn>
                    <a:cxn ang="0">
                      <a:pos x="T2" y="T3"/>
                    </a:cxn>
                    <a:cxn ang="0">
                      <a:pos x="T4" y="T5"/>
                    </a:cxn>
                    <a:cxn ang="0">
                      <a:pos x="T6" y="T7"/>
                    </a:cxn>
                    <a:cxn ang="0">
                      <a:pos x="T8" y="T9"/>
                    </a:cxn>
                  </a:cxnLst>
                  <a:rect l="0" t="0" r="r" b="b"/>
                  <a:pathLst>
                    <a:path w="8" h="8">
                      <a:moveTo>
                        <a:pt x="7" y="2"/>
                      </a:moveTo>
                      <a:cubicBezTo>
                        <a:pt x="8" y="4"/>
                        <a:pt x="8" y="6"/>
                        <a:pt x="6" y="7"/>
                      </a:cubicBezTo>
                      <a:cubicBezTo>
                        <a:pt x="4" y="8"/>
                        <a:pt x="2" y="8"/>
                        <a:pt x="1" y="6"/>
                      </a:cubicBezTo>
                      <a:cubicBezTo>
                        <a:pt x="0" y="4"/>
                        <a:pt x="0" y="2"/>
                        <a:pt x="2" y="1"/>
                      </a:cubicBezTo>
                      <a:cubicBezTo>
                        <a:pt x="4" y="0"/>
                        <a:pt x="6" y="1"/>
                        <a:pt x="7" y="2"/>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04" name="îṧļîḍê">
                  <a:extLst>
                    <a:ext uri="{FF2B5EF4-FFF2-40B4-BE49-F238E27FC236}">
                      <a16:creationId xmlns:a16="http://schemas.microsoft.com/office/drawing/2014/main" id="{6ADF5BE0-9C0F-4FD3-8B7D-3FFD2FD07832}"/>
                    </a:ext>
                  </a:extLst>
                </p:cNvPr>
                <p:cNvSpPr/>
                <p:nvPr/>
              </p:nvSpPr>
              <p:spPr bwMode="auto">
                <a:xfrm>
                  <a:off x="3132" y="1554"/>
                  <a:ext cx="16" cy="19"/>
                </a:xfrm>
                <a:custGeom>
                  <a:avLst/>
                  <a:gdLst>
                    <a:gd name="T0" fmla="*/ 7 w 8"/>
                    <a:gd name="T1" fmla="*/ 3 h 9"/>
                    <a:gd name="T2" fmla="*/ 6 w 8"/>
                    <a:gd name="T3" fmla="*/ 8 h 9"/>
                    <a:gd name="T4" fmla="*/ 1 w 8"/>
                    <a:gd name="T5" fmla="*/ 6 h 9"/>
                    <a:gd name="T6" fmla="*/ 2 w 8"/>
                    <a:gd name="T7" fmla="*/ 1 h 9"/>
                    <a:gd name="T8" fmla="*/ 7 w 8"/>
                    <a:gd name="T9" fmla="*/ 3 h 9"/>
                  </a:gdLst>
                  <a:ahLst/>
                  <a:cxnLst>
                    <a:cxn ang="0">
                      <a:pos x="T0" y="T1"/>
                    </a:cxn>
                    <a:cxn ang="0">
                      <a:pos x="T2" y="T3"/>
                    </a:cxn>
                    <a:cxn ang="0">
                      <a:pos x="T4" y="T5"/>
                    </a:cxn>
                    <a:cxn ang="0">
                      <a:pos x="T6" y="T7"/>
                    </a:cxn>
                    <a:cxn ang="0">
                      <a:pos x="T8" y="T9"/>
                    </a:cxn>
                  </a:cxnLst>
                  <a:rect l="0" t="0" r="r" b="b"/>
                  <a:pathLst>
                    <a:path w="8" h="9">
                      <a:moveTo>
                        <a:pt x="7" y="3"/>
                      </a:moveTo>
                      <a:cubicBezTo>
                        <a:pt x="8" y="5"/>
                        <a:pt x="8" y="7"/>
                        <a:pt x="6" y="8"/>
                      </a:cubicBezTo>
                      <a:cubicBezTo>
                        <a:pt x="4" y="9"/>
                        <a:pt x="2" y="8"/>
                        <a:pt x="1" y="6"/>
                      </a:cubicBezTo>
                      <a:cubicBezTo>
                        <a:pt x="0" y="5"/>
                        <a:pt x="0" y="2"/>
                        <a:pt x="2" y="1"/>
                      </a:cubicBezTo>
                      <a:cubicBezTo>
                        <a:pt x="4" y="0"/>
                        <a:pt x="6" y="1"/>
                        <a:pt x="7" y="3"/>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05" name="íśḷîďe">
                  <a:extLst>
                    <a:ext uri="{FF2B5EF4-FFF2-40B4-BE49-F238E27FC236}">
                      <a16:creationId xmlns:a16="http://schemas.microsoft.com/office/drawing/2014/main" id="{3BAA97C7-032A-41B1-A8BF-1CA90913647C}"/>
                    </a:ext>
                  </a:extLst>
                </p:cNvPr>
                <p:cNvSpPr/>
                <p:nvPr/>
              </p:nvSpPr>
              <p:spPr bwMode="auto">
                <a:xfrm>
                  <a:off x="3140" y="1687"/>
                  <a:ext cx="19" cy="19"/>
                </a:xfrm>
                <a:custGeom>
                  <a:avLst/>
                  <a:gdLst>
                    <a:gd name="T0" fmla="*/ 8 w 9"/>
                    <a:gd name="T1" fmla="*/ 2 h 9"/>
                    <a:gd name="T2" fmla="*/ 6 w 9"/>
                    <a:gd name="T3" fmla="*/ 8 h 9"/>
                    <a:gd name="T4" fmla="*/ 1 w 9"/>
                    <a:gd name="T5" fmla="*/ 6 h 9"/>
                    <a:gd name="T6" fmla="*/ 2 w 9"/>
                    <a:gd name="T7" fmla="*/ 1 h 9"/>
                    <a:gd name="T8" fmla="*/ 8 w 9"/>
                    <a:gd name="T9" fmla="*/ 2 h 9"/>
                  </a:gdLst>
                  <a:ahLst/>
                  <a:cxnLst>
                    <a:cxn ang="0">
                      <a:pos x="T0" y="T1"/>
                    </a:cxn>
                    <a:cxn ang="0">
                      <a:pos x="T2" y="T3"/>
                    </a:cxn>
                    <a:cxn ang="0">
                      <a:pos x="T4" y="T5"/>
                    </a:cxn>
                    <a:cxn ang="0">
                      <a:pos x="T6" y="T7"/>
                    </a:cxn>
                    <a:cxn ang="0">
                      <a:pos x="T8" y="T9"/>
                    </a:cxn>
                  </a:cxnLst>
                  <a:rect l="0" t="0" r="r" b="b"/>
                  <a:pathLst>
                    <a:path w="9" h="9">
                      <a:moveTo>
                        <a:pt x="8" y="2"/>
                      </a:moveTo>
                      <a:cubicBezTo>
                        <a:pt x="9" y="4"/>
                        <a:pt x="8" y="7"/>
                        <a:pt x="6" y="8"/>
                      </a:cubicBezTo>
                      <a:cubicBezTo>
                        <a:pt x="4" y="9"/>
                        <a:pt x="2" y="8"/>
                        <a:pt x="1" y="6"/>
                      </a:cubicBezTo>
                      <a:cubicBezTo>
                        <a:pt x="0" y="4"/>
                        <a:pt x="1" y="2"/>
                        <a:pt x="2" y="1"/>
                      </a:cubicBezTo>
                      <a:cubicBezTo>
                        <a:pt x="4" y="0"/>
                        <a:pt x="7" y="1"/>
                        <a:pt x="8" y="2"/>
                      </a:cubicBezTo>
                      <a:close/>
                    </a:path>
                  </a:pathLst>
                </a:custGeom>
                <a:solidFill>
                  <a:srgbClr val="EF5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06" name="ïṥ1iḑe">
                  <a:extLst>
                    <a:ext uri="{FF2B5EF4-FFF2-40B4-BE49-F238E27FC236}">
                      <a16:creationId xmlns:a16="http://schemas.microsoft.com/office/drawing/2014/main" id="{F892F515-F455-4828-9785-CEF1FE72883B}"/>
                    </a:ext>
                  </a:extLst>
                </p:cNvPr>
                <p:cNvSpPr/>
                <p:nvPr/>
              </p:nvSpPr>
              <p:spPr bwMode="auto">
                <a:xfrm>
                  <a:off x="2438" y="2691"/>
                  <a:ext cx="66" cy="48"/>
                </a:xfrm>
                <a:custGeom>
                  <a:avLst/>
                  <a:gdLst>
                    <a:gd name="T0" fmla="*/ 32 w 32"/>
                    <a:gd name="T1" fmla="*/ 11 h 23"/>
                    <a:gd name="T2" fmla="*/ 25 w 32"/>
                    <a:gd name="T3" fmla="*/ 6 h 23"/>
                    <a:gd name="T4" fmla="*/ 23 w 32"/>
                    <a:gd name="T5" fmla="*/ 6 h 23"/>
                    <a:gd name="T6" fmla="*/ 23 w 32"/>
                    <a:gd name="T7" fmla="*/ 5 h 23"/>
                    <a:gd name="T8" fmla="*/ 16 w 32"/>
                    <a:gd name="T9" fmla="*/ 0 h 23"/>
                    <a:gd name="T10" fmla="*/ 9 w 32"/>
                    <a:gd name="T11" fmla="*/ 5 h 23"/>
                    <a:gd name="T12" fmla="*/ 10 w 32"/>
                    <a:gd name="T13" fmla="*/ 6 h 23"/>
                    <a:gd name="T14" fmla="*/ 7 w 32"/>
                    <a:gd name="T15" fmla="*/ 6 h 23"/>
                    <a:gd name="T16" fmla="*/ 0 w 32"/>
                    <a:gd name="T17" fmla="*/ 11 h 23"/>
                    <a:gd name="T18" fmla="*/ 5 w 32"/>
                    <a:gd name="T19" fmla="*/ 15 h 23"/>
                    <a:gd name="T20" fmla="*/ 3 w 32"/>
                    <a:gd name="T21" fmla="*/ 18 h 23"/>
                    <a:gd name="T22" fmla="*/ 10 w 32"/>
                    <a:gd name="T23" fmla="*/ 23 h 23"/>
                    <a:gd name="T24" fmla="*/ 16 w 32"/>
                    <a:gd name="T25" fmla="*/ 21 h 23"/>
                    <a:gd name="T26" fmla="*/ 22 w 32"/>
                    <a:gd name="T27" fmla="*/ 23 h 23"/>
                    <a:gd name="T28" fmla="*/ 29 w 32"/>
                    <a:gd name="T29" fmla="*/ 18 h 23"/>
                    <a:gd name="T30" fmla="*/ 27 w 32"/>
                    <a:gd name="T31" fmla="*/ 15 h 23"/>
                    <a:gd name="T32" fmla="*/ 32 w 32"/>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3">
                      <a:moveTo>
                        <a:pt x="32" y="11"/>
                      </a:moveTo>
                      <a:cubicBezTo>
                        <a:pt x="32" y="8"/>
                        <a:pt x="29" y="6"/>
                        <a:pt x="25" y="6"/>
                      </a:cubicBezTo>
                      <a:cubicBezTo>
                        <a:pt x="24" y="6"/>
                        <a:pt x="23" y="6"/>
                        <a:pt x="23" y="6"/>
                      </a:cubicBezTo>
                      <a:cubicBezTo>
                        <a:pt x="23" y="6"/>
                        <a:pt x="23" y="5"/>
                        <a:pt x="23" y="5"/>
                      </a:cubicBezTo>
                      <a:cubicBezTo>
                        <a:pt x="23" y="2"/>
                        <a:pt x="20" y="0"/>
                        <a:pt x="16" y="0"/>
                      </a:cubicBezTo>
                      <a:cubicBezTo>
                        <a:pt x="12" y="0"/>
                        <a:pt x="9" y="2"/>
                        <a:pt x="9" y="5"/>
                      </a:cubicBezTo>
                      <a:cubicBezTo>
                        <a:pt x="9" y="5"/>
                        <a:pt x="9" y="6"/>
                        <a:pt x="10" y="6"/>
                      </a:cubicBezTo>
                      <a:cubicBezTo>
                        <a:pt x="9" y="6"/>
                        <a:pt x="8" y="6"/>
                        <a:pt x="7" y="6"/>
                      </a:cubicBezTo>
                      <a:cubicBezTo>
                        <a:pt x="3" y="6"/>
                        <a:pt x="0" y="8"/>
                        <a:pt x="0" y="11"/>
                      </a:cubicBezTo>
                      <a:cubicBezTo>
                        <a:pt x="0" y="13"/>
                        <a:pt x="2" y="14"/>
                        <a:pt x="5" y="15"/>
                      </a:cubicBezTo>
                      <a:cubicBezTo>
                        <a:pt x="4" y="16"/>
                        <a:pt x="3" y="17"/>
                        <a:pt x="3" y="18"/>
                      </a:cubicBezTo>
                      <a:cubicBezTo>
                        <a:pt x="3" y="21"/>
                        <a:pt x="6" y="23"/>
                        <a:pt x="10" y="23"/>
                      </a:cubicBezTo>
                      <a:cubicBezTo>
                        <a:pt x="13" y="23"/>
                        <a:pt x="15" y="22"/>
                        <a:pt x="16" y="21"/>
                      </a:cubicBezTo>
                      <a:cubicBezTo>
                        <a:pt x="17" y="22"/>
                        <a:pt x="19" y="23"/>
                        <a:pt x="22" y="23"/>
                      </a:cubicBezTo>
                      <a:cubicBezTo>
                        <a:pt x="26" y="23"/>
                        <a:pt x="29" y="21"/>
                        <a:pt x="29" y="18"/>
                      </a:cubicBezTo>
                      <a:cubicBezTo>
                        <a:pt x="29" y="17"/>
                        <a:pt x="28" y="16"/>
                        <a:pt x="27" y="15"/>
                      </a:cubicBezTo>
                      <a:cubicBezTo>
                        <a:pt x="30" y="14"/>
                        <a:pt x="32" y="13"/>
                        <a:pt x="3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07" name="ïṧľîďè">
                  <a:extLst>
                    <a:ext uri="{FF2B5EF4-FFF2-40B4-BE49-F238E27FC236}">
                      <a16:creationId xmlns:a16="http://schemas.microsoft.com/office/drawing/2014/main" id="{0B9B87E3-315D-4B3D-ABFC-B7C32433CAE9}"/>
                    </a:ext>
                  </a:extLst>
                </p:cNvPr>
                <p:cNvSpPr/>
                <p:nvPr/>
              </p:nvSpPr>
              <p:spPr bwMode="auto">
                <a:xfrm>
                  <a:off x="2463" y="2712"/>
                  <a:ext cx="16" cy="6"/>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08" name="iśḻîḑé">
                  <a:extLst>
                    <a:ext uri="{FF2B5EF4-FFF2-40B4-BE49-F238E27FC236}">
                      <a16:creationId xmlns:a16="http://schemas.microsoft.com/office/drawing/2014/main" id="{EDB1EAAE-95CC-4CE5-B352-2CFAE46D97ED}"/>
                    </a:ext>
                  </a:extLst>
                </p:cNvPr>
                <p:cNvSpPr/>
                <p:nvPr/>
              </p:nvSpPr>
              <p:spPr bwMode="auto">
                <a:xfrm>
                  <a:off x="2633" y="2627"/>
                  <a:ext cx="67" cy="46"/>
                </a:xfrm>
                <a:custGeom>
                  <a:avLst/>
                  <a:gdLst>
                    <a:gd name="T0" fmla="*/ 32 w 32"/>
                    <a:gd name="T1" fmla="*/ 10 h 22"/>
                    <a:gd name="T2" fmla="*/ 25 w 32"/>
                    <a:gd name="T3" fmla="*/ 6 h 22"/>
                    <a:gd name="T4" fmla="*/ 22 w 32"/>
                    <a:gd name="T5" fmla="*/ 6 h 22"/>
                    <a:gd name="T6" fmla="*/ 23 w 32"/>
                    <a:gd name="T7" fmla="*/ 5 h 22"/>
                    <a:gd name="T8" fmla="*/ 16 w 32"/>
                    <a:gd name="T9" fmla="*/ 0 h 22"/>
                    <a:gd name="T10" fmla="*/ 9 w 32"/>
                    <a:gd name="T11" fmla="*/ 5 h 22"/>
                    <a:gd name="T12" fmla="*/ 9 w 32"/>
                    <a:gd name="T13" fmla="*/ 6 h 22"/>
                    <a:gd name="T14" fmla="*/ 7 w 32"/>
                    <a:gd name="T15" fmla="*/ 6 h 22"/>
                    <a:gd name="T16" fmla="*/ 0 w 32"/>
                    <a:gd name="T17" fmla="*/ 10 h 22"/>
                    <a:gd name="T18" fmla="*/ 5 w 32"/>
                    <a:gd name="T19" fmla="*/ 15 h 22"/>
                    <a:gd name="T20" fmla="*/ 3 w 32"/>
                    <a:gd name="T21" fmla="*/ 18 h 22"/>
                    <a:gd name="T22" fmla="*/ 10 w 32"/>
                    <a:gd name="T23" fmla="*/ 22 h 22"/>
                    <a:gd name="T24" fmla="*/ 16 w 32"/>
                    <a:gd name="T25" fmla="*/ 20 h 22"/>
                    <a:gd name="T26" fmla="*/ 22 w 32"/>
                    <a:gd name="T27" fmla="*/ 22 h 22"/>
                    <a:gd name="T28" fmla="*/ 29 w 32"/>
                    <a:gd name="T29" fmla="*/ 18 h 22"/>
                    <a:gd name="T30" fmla="*/ 27 w 32"/>
                    <a:gd name="T31" fmla="*/ 15 h 22"/>
                    <a:gd name="T32" fmla="*/ 32 w 32"/>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2">
                      <a:moveTo>
                        <a:pt x="32" y="10"/>
                      </a:moveTo>
                      <a:cubicBezTo>
                        <a:pt x="32" y="8"/>
                        <a:pt x="29" y="6"/>
                        <a:pt x="25" y="6"/>
                      </a:cubicBezTo>
                      <a:cubicBezTo>
                        <a:pt x="24" y="6"/>
                        <a:pt x="23" y="6"/>
                        <a:pt x="22" y="6"/>
                      </a:cubicBezTo>
                      <a:cubicBezTo>
                        <a:pt x="23" y="6"/>
                        <a:pt x="23" y="5"/>
                        <a:pt x="23" y="5"/>
                      </a:cubicBezTo>
                      <a:cubicBezTo>
                        <a:pt x="23" y="2"/>
                        <a:pt x="20" y="0"/>
                        <a:pt x="16" y="0"/>
                      </a:cubicBezTo>
                      <a:cubicBezTo>
                        <a:pt x="12" y="0"/>
                        <a:pt x="9" y="2"/>
                        <a:pt x="9" y="5"/>
                      </a:cubicBezTo>
                      <a:cubicBezTo>
                        <a:pt x="9" y="5"/>
                        <a:pt x="9" y="6"/>
                        <a:pt x="9" y="6"/>
                      </a:cubicBezTo>
                      <a:cubicBezTo>
                        <a:pt x="9" y="6"/>
                        <a:pt x="8" y="6"/>
                        <a:pt x="7" y="6"/>
                      </a:cubicBezTo>
                      <a:cubicBezTo>
                        <a:pt x="3" y="6"/>
                        <a:pt x="0" y="8"/>
                        <a:pt x="0" y="10"/>
                      </a:cubicBezTo>
                      <a:cubicBezTo>
                        <a:pt x="0" y="12"/>
                        <a:pt x="2" y="14"/>
                        <a:pt x="5" y="15"/>
                      </a:cubicBezTo>
                      <a:cubicBezTo>
                        <a:pt x="4" y="16"/>
                        <a:pt x="3" y="17"/>
                        <a:pt x="3" y="18"/>
                      </a:cubicBezTo>
                      <a:cubicBezTo>
                        <a:pt x="3" y="20"/>
                        <a:pt x="6" y="22"/>
                        <a:pt x="10" y="22"/>
                      </a:cubicBezTo>
                      <a:cubicBezTo>
                        <a:pt x="12" y="22"/>
                        <a:pt x="15" y="22"/>
                        <a:pt x="16" y="20"/>
                      </a:cubicBezTo>
                      <a:cubicBezTo>
                        <a:pt x="17" y="22"/>
                        <a:pt x="19" y="22"/>
                        <a:pt x="22" y="22"/>
                      </a:cubicBezTo>
                      <a:cubicBezTo>
                        <a:pt x="25" y="22"/>
                        <a:pt x="29" y="20"/>
                        <a:pt x="29" y="18"/>
                      </a:cubicBezTo>
                      <a:cubicBezTo>
                        <a:pt x="29" y="17"/>
                        <a:pt x="28" y="16"/>
                        <a:pt x="27" y="15"/>
                      </a:cubicBezTo>
                      <a:cubicBezTo>
                        <a:pt x="30" y="14"/>
                        <a:pt x="32" y="12"/>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09" name="îsḷíďê">
                  <a:extLst>
                    <a:ext uri="{FF2B5EF4-FFF2-40B4-BE49-F238E27FC236}">
                      <a16:creationId xmlns:a16="http://schemas.microsoft.com/office/drawing/2014/main" id="{888EDB7D-BE6C-4992-AC9B-3F1112601D82}"/>
                    </a:ext>
                  </a:extLst>
                </p:cNvPr>
                <p:cNvSpPr/>
                <p:nvPr/>
              </p:nvSpPr>
              <p:spPr bwMode="auto">
                <a:xfrm>
                  <a:off x="2656" y="2646"/>
                  <a:ext cx="19" cy="8"/>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10" name="ïŝlíďe">
                  <a:extLst>
                    <a:ext uri="{FF2B5EF4-FFF2-40B4-BE49-F238E27FC236}">
                      <a16:creationId xmlns:a16="http://schemas.microsoft.com/office/drawing/2014/main" id="{B10A2627-8471-46D6-ABC8-C53BFB942F51}"/>
                    </a:ext>
                  </a:extLst>
                </p:cNvPr>
                <p:cNvSpPr/>
                <p:nvPr/>
              </p:nvSpPr>
              <p:spPr bwMode="auto">
                <a:xfrm>
                  <a:off x="2675" y="2760"/>
                  <a:ext cx="64" cy="45"/>
                </a:xfrm>
                <a:custGeom>
                  <a:avLst/>
                  <a:gdLst>
                    <a:gd name="T0" fmla="*/ 31 w 31"/>
                    <a:gd name="T1" fmla="*/ 10 h 22"/>
                    <a:gd name="T2" fmla="*/ 25 w 31"/>
                    <a:gd name="T3" fmla="*/ 6 h 22"/>
                    <a:gd name="T4" fmla="*/ 22 w 31"/>
                    <a:gd name="T5" fmla="*/ 6 h 22"/>
                    <a:gd name="T6" fmla="*/ 23 w 31"/>
                    <a:gd name="T7" fmla="*/ 5 h 22"/>
                    <a:gd name="T8" fmla="*/ 16 w 31"/>
                    <a:gd name="T9" fmla="*/ 0 h 22"/>
                    <a:gd name="T10" fmla="*/ 9 w 31"/>
                    <a:gd name="T11" fmla="*/ 5 h 22"/>
                    <a:gd name="T12" fmla="*/ 9 w 31"/>
                    <a:gd name="T13" fmla="*/ 6 h 22"/>
                    <a:gd name="T14" fmla="*/ 7 w 31"/>
                    <a:gd name="T15" fmla="*/ 6 h 22"/>
                    <a:gd name="T16" fmla="*/ 0 w 31"/>
                    <a:gd name="T17" fmla="*/ 10 h 22"/>
                    <a:gd name="T18" fmla="*/ 5 w 31"/>
                    <a:gd name="T19" fmla="*/ 15 h 22"/>
                    <a:gd name="T20" fmla="*/ 3 w 31"/>
                    <a:gd name="T21" fmla="*/ 18 h 22"/>
                    <a:gd name="T22" fmla="*/ 10 w 31"/>
                    <a:gd name="T23" fmla="*/ 22 h 22"/>
                    <a:gd name="T24" fmla="*/ 16 w 31"/>
                    <a:gd name="T25" fmla="*/ 20 h 22"/>
                    <a:gd name="T26" fmla="*/ 22 w 31"/>
                    <a:gd name="T27" fmla="*/ 22 h 22"/>
                    <a:gd name="T28" fmla="*/ 28 w 31"/>
                    <a:gd name="T29" fmla="*/ 18 h 22"/>
                    <a:gd name="T30" fmla="*/ 27 w 31"/>
                    <a:gd name="T31" fmla="*/ 15 h 22"/>
                    <a:gd name="T32" fmla="*/ 31 w 31"/>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2">
                      <a:moveTo>
                        <a:pt x="31" y="10"/>
                      </a:moveTo>
                      <a:cubicBezTo>
                        <a:pt x="31" y="8"/>
                        <a:pt x="28" y="6"/>
                        <a:pt x="25" y="6"/>
                      </a:cubicBezTo>
                      <a:cubicBezTo>
                        <a:pt x="24" y="6"/>
                        <a:pt x="23" y="6"/>
                        <a:pt x="22" y="6"/>
                      </a:cubicBezTo>
                      <a:cubicBezTo>
                        <a:pt x="22" y="6"/>
                        <a:pt x="23" y="5"/>
                        <a:pt x="23" y="5"/>
                      </a:cubicBezTo>
                      <a:cubicBezTo>
                        <a:pt x="23" y="2"/>
                        <a:pt x="19" y="0"/>
                        <a:pt x="16" y="0"/>
                      </a:cubicBezTo>
                      <a:cubicBezTo>
                        <a:pt x="12" y="0"/>
                        <a:pt x="9" y="2"/>
                        <a:pt x="9" y="5"/>
                      </a:cubicBezTo>
                      <a:cubicBezTo>
                        <a:pt x="9" y="5"/>
                        <a:pt x="9" y="6"/>
                        <a:pt x="9" y="6"/>
                      </a:cubicBezTo>
                      <a:cubicBezTo>
                        <a:pt x="8" y="6"/>
                        <a:pt x="8" y="6"/>
                        <a:pt x="7" y="6"/>
                      </a:cubicBezTo>
                      <a:cubicBezTo>
                        <a:pt x="3" y="6"/>
                        <a:pt x="0" y="8"/>
                        <a:pt x="0" y="10"/>
                      </a:cubicBezTo>
                      <a:cubicBezTo>
                        <a:pt x="0" y="12"/>
                        <a:pt x="2" y="14"/>
                        <a:pt x="5" y="15"/>
                      </a:cubicBezTo>
                      <a:cubicBezTo>
                        <a:pt x="4" y="16"/>
                        <a:pt x="3" y="17"/>
                        <a:pt x="3" y="18"/>
                      </a:cubicBezTo>
                      <a:cubicBezTo>
                        <a:pt x="3" y="20"/>
                        <a:pt x="6" y="22"/>
                        <a:pt x="10" y="22"/>
                      </a:cubicBezTo>
                      <a:cubicBezTo>
                        <a:pt x="12" y="22"/>
                        <a:pt x="14" y="22"/>
                        <a:pt x="16" y="20"/>
                      </a:cubicBezTo>
                      <a:cubicBezTo>
                        <a:pt x="17" y="22"/>
                        <a:pt x="19" y="22"/>
                        <a:pt x="22" y="22"/>
                      </a:cubicBezTo>
                      <a:cubicBezTo>
                        <a:pt x="25" y="22"/>
                        <a:pt x="28" y="20"/>
                        <a:pt x="28" y="18"/>
                      </a:cubicBezTo>
                      <a:cubicBezTo>
                        <a:pt x="28" y="17"/>
                        <a:pt x="28" y="16"/>
                        <a:pt x="27" y="15"/>
                      </a:cubicBezTo>
                      <a:cubicBezTo>
                        <a:pt x="29" y="14"/>
                        <a:pt x="31" y="12"/>
                        <a:pt x="3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11" name="i$ḷïḑe">
                  <a:extLst>
                    <a:ext uri="{FF2B5EF4-FFF2-40B4-BE49-F238E27FC236}">
                      <a16:creationId xmlns:a16="http://schemas.microsoft.com/office/drawing/2014/main" id="{2AA77562-58BF-4EF1-806D-5A50A4F07B84}"/>
                    </a:ext>
                  </a:extLst>
                </p:cNvPr>
                <p:cNvSpPr/>
                <p:nvPr/>
              </p:nvSpPr>
              <p:spPr bwMode="auto">
                <a:xfrm>
                  <a:off x="2697" y="2778"/>
                  <a:ext cx="19" cy="9"/>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12" name="ïšľîḍè">
                  <a:extLst>
                    <a:ext uri="{FF2B5EF4-FFF2-40B4-BE49-F238E27FC236}">
                      <a16:creationId xmlns:a16="http://schemas.microsoft.com/office/drawing/2014/main" id="{56094B94-E714-4666-BD86-05D46E216698}"/>
                    </a:ext>
                  </a:extLst>
                </p:cNvPr>
                <p:cNvSpPr/>
                <p:nvPr/>
              </p:nvSpPr>
              <p:spPr bwMode="auto">
                <a:xfrm>
                  <a:off x="2191" y="2677"/>
                  <a:ext cx="64" cy="45"/>
                </a:xfrm>
                <a:custGeom>
                  <a:avLst/>
                  <a:gdLst>
                    <a:gd name="T0" fmla="*/ 31 w 31"/>
                    <a:gd name="T1" fmla="*/ 10 h 22"/>
                    <a:gd name="T2" fmla="*/ 24 w 31"/>
                    <a:gd name="T3" fmla="*/ 5 h 22"/>
                    <a:gd name="T4" fmla="*/ 22 w 31"/>
                    <a:gd name="T5" fmla="*/ 6 h 22"/>
                    <a:gd name="T6" fmla="*/ 22 w 31"/>
                    <a:gd name="T7" fmla="*/ 4 h 22"/>
                    <a:gd name="T8" fmla="*/ 16 w 31"/>
                    <a:gd name="T9" fmla="*/ 0 h 22"/>
                    <a:gd name="T10" fmla="*/ 9 w 31"/>
                    <a:gd name="T11" fmla="*/ 4 h 22"/>
                    <a:gd name="T12" fmla="*/ 9 w 31"/>
                    <a:gd name="T13" fmla="*/ 6 h 22"/>
                    <a:gd name="T14" fmla="*/ 7 w 31"/>
                    <a:gd name="T15" fmla="*/ 5 h 22"/>
                    <a:gd name="T16" fmla="*/ 0 w 31"/>
                    <a:gd name="T17" fmla="*/ 10 h 22"/>
                    <a:gd name="T18" fmla="*/ 5 w 31"/>
                    <a:gd name="T19" fmla="*/ 14 h 22"/>
                    <a:gd name="T20" fmla="*/ 3 w 31"/>
                    <a:gd name="T21" fmla="*/ 17 h 22"/>
                    <a:gd name="T22" fmla="*/ 10 w 31"/>
                    <a:gd name="T23" fmla="*/ 22 h 22"/>
                    <a:gd name="T24" fmla="*/ 16 w 31"/>
                    <a:gd name="T25" fmla="*/ 20 h 22"/>
                    <a:gd name="T26" fmla="*/ 21 w 31"/>
                    <a:gd name="T27" fmla="*/ 22 h 22"/>
                    <a:gd name="T28" fmla="*/ 28 w 31"/>
                    <a:gd name="T29" fmla="*/ 17 h 22"/>
                    <a:gd name="T30" fmla="*/ 26 w 31"/>
                    <a:gd name="T31" fmla="*/ 14 h 22"/>
                    <a:gd name="T32" fmla="*/ 31 w 31"/>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2">
                      <a:moveTo>
                        <a:pt x="31" y="10"/>
                      </a:moveTo>
                      <a:cubicBezTo>
                        <a:pt x="31" y="7"/>
                        <a:pt x="28" y="5"/>
                        <a:pt x="24" y="5"/>
                      </a:cubicBezTo>
                      <a:cubicBezTo>
                        <a:pt x="24" y="5"/>
                        <a:pt x="23" y="6"/>
                        <a:pt x="22" y="6"/>
                      </a:cubicBezTo>
                      <a:cubicBezTo>
                        <a:pt x="22" y="5"/>
                        <a:pt x="22" y="5"/>
                        <a:pt x="22" y="4"/>
                      </a:cubicBezTo>
                      <a:cubicBezTo>
                        <a:pt x="22" y="2"/>
                        <a:pt x="19" y="0"/>
                        <a:pt x="16" y="0"/>
                      </a:cubicBezTo>
                      <a:cubicBezTo>
                        <a:pt x="12" y="0"/>
                        <a:pt x="9" y="2"/>
                        <a:pt x="9" y="4"/>
                      </a:cubicBezTo>
                      <a:cubicBezTo>
                        <a:pt x="9" y="5"/>
                        <a:pt x="9" y="5"/>
                        <a:pt x="9" y="6"/>
                      </a:cubicBezTo>
                      <a:cubicBezTo>
                        <a:pt x="8" y="6"/>
                        <a:pt x="7" y="5"/>
                        <a:pt x="7" y="5"/>
                      </a:cubicBezTo>
                      <a:cubicBezTo>
                        <a:pt x="3" y="5"/>
                        <a:pt x="0" y="7"/>
                        <a:pt x="0" y="10"/>
                      </a:cubicBezTo>
                      <a:cubicBezTo>
                        <a:pt x="0" y="12"/>
                        <a:pt x="2" y="14"/>
                        <a:pt x="5" y="14"/>
                      </a:cubicBezTo>
                      <a:cubicBezTo>
                        <a:pt x="3" y="15"/>
                        <a:pt x="3" y="16"/>
                        <a:pt x="3" y="17"/>
                      </a:cubicBezTo>
                      <a:cubicBezTo>
                        <a:pt x="3" y="20"/>
                        <a:pt x="6" y="22"/>
                        <a:pt x="10" y="22"/>
                      </a:cubicBezTo>
                      <a:cubicBezTo>
                        <a:pt x="12" y="22"/>
                        <a:pt x="14" y="21"/>
                        <a:pt x="16" y="20"/>
                      </a:cubicBezTo>
                      <a:cubicBezTo>
                        <a:pt x="17" y="21"/>
                        <a:pt x="19" y="22"/>
                        <a:pt x="21" y="22"/>
                      </a:cubicBezTo>
                      <a:cubicBezTo>
                        <a:pt x="25" y="22"/>
                        <a:pt x="28" y="20"/>
                        <a:pt x="28" y="17"/>
                      </a:cubicBezTo>
                      <a:cubicBezTo>
                        <a:pt x="28" y="16"/>
                        <a:pt x="28" y="15"/>
                        <a:pt x="26" y="14"/>
                      </a:cubicBezTo>
                      <a:cubicBezTo>
                        <a:pt x="29" y="14"/>
                        <a:pt x="31" y="12"/>
                        <a:pt x="3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13" name="îşḻiḑe">
                  <a:extLst>
                    <a:ext uri="{FF2B5EF4-FFF2-40B4-BE49-F238E27FC236}">
                      <a16:creationId xmlns:a16="http://schemas.microsoft.com/office/drawing/2014/main" id="{E0D64F8B-79BF-4302-A2E1-6AFA505F0BE8}"/>
                    </a:ext>
                  </a:extLst>
                </p:cNvPr>
                <p:cNvSpPr/>
                <p:nvPr/>
              </p:nvSpPr>
              <p:spPr bwMode="auto">
                <a:xfrm>
                  <a:off x="2213" y="2695"/>
                  <a:ext cx="19" cy="9"/>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14" name="iŝḷiďê">
                  <a:extLst>
                    <a:ext uri="{FF2B5EF4-FFF2-40B4-BE49-F238E27FC236}">
                      <a16:creationId xmlns:a16="http://schemas.microsoft.com/office/drawing/2014/main" id="{37937D7C-CA90-4862-896C-DCB1772C727A}"/>
                    </a:ext>
                  </a:extLst>
                </p:cNvPr>
                <p:cNvSpPr/>
                <p:nvPr/>
              </p:nvSpPr>
              <p:spPr bwMode="auto">
                <a:xfrm>
                  <a:off x="2972" y="2766"/>
                  <a:ext cx="64" cy="46"/>
                </a:xfrm>
                <a:custGeom>
                  <a:avLst/>
                  <a:gdLst>
                    <a:gd name="T0" fmla="*/ 31 w 31"/>
                    <a:gd name="T1" fmla="*/ 10 h 22"/>
                    <a:gd name="T2" fmla="*/ 24 w 31"/>
                    <a:gd name="T3" fmla="*/ 6 h 22"/>
                    <a:gd name="T4" fmla="*/ 22 w 31"/>
                    <a:gd name="T5" fmla="*/ 6 h 22"/>
                    <a:gd name="T6" fmla="*/ 22 w 31"/>
                    <a:gd name="T7" fmla="*/ 5 h 22"/>
                    <a:gd name="T8" fmla="*/ 15 w 31"/>
                    <a:gd name="T9" fmla="*/ 0 h 22"/>
                    <a:gd name="T10" fmla="*/ 9 w 31"/>
                    <a:gd name="T11" fmla="*/ 5 h 22"/>
                    <a:gd name="T12" fmla="*/ 9 w 31"/>
                    <a:gd name="T13" fmla="*/ 6 h 22"/>
                    <a:gd name="T14" fmla="*/ 7 w 31"/>
                    <a:gd name="T15" fmla="*/ 6 h 22"/>
                    <a:gd name="T16" fmla="*/ 0 w 31"/>
                    <a:gd name="T17" fmla="*/ 10 h 22"/>
                    <a:gd name="T18" fmla="*/ 5 w 31"/>
                    <a:gd name="T19" fmla="*/ 15 h 22"/>
                    <a:gd name="T20" fmla="*/ 3 w 31"/>
                    <a:gd name="T21" fmla="*/ 18 h 22"/>
                    <a:gd name="T22" fmla="*/ 10 w 31"/>
                    <a:gd name="T23" fmla="*/ 22 h 22"/>
                    <a:gd name="T24" fmla="*/ 15 w 31"/>
                    <a:gd name="T25" fmla="*/ 20 h 22"/>
                    <a:gd name="T26" fmla="*/ 21 w 31"/>
                    <a:gd name="T27" fmla="*/ 22 h 22"/>
                    <a:gd name="T28" fmla="*/ 28 w 31"/>
                    <a:gd name="T29" fmla="*/ 18 h 22"/>
                    <a:gd name="T30" fmla="*/ 26 w 31"/>
                    <a:gd name="T31" fmla="*/ 15 h 22"/>
                    <a:gd name="T32" fmla="*/ 31 w 31"/>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2">
                      <a:moveTo>
                        <a:pt x="31" y="10"/>
                      </a:moveTo>
                      <a:cubicBezTo>
                        <a:pt x="31" y="8"/>
                        <a:pt x="28" y="6"/>
                        <a:pt x="24" y="6"/>
                      </a:cubicBezTo>
                      <a:cubicBezTo>
                        <a:pt x="23" y="6"/>
                        <a:pt x="23" y="6"/>
                        <a:pt x="22" y="6"/>
                      </a:cubicBezTo>
                      <a:cubicBezTo>
                        <a:pt x="22" y="6"/>
                        <a:pt x="22" y="5"/>
                        <a:pt x="22" y="5"/>
                      </a:cubicBezTo>
                      <a:cubicBezTo>
                        <a:pt x="22" y="2"/>
                        <a:pt x="19" y="0"/>
                        <a:pt x="15" y="0"/>
                      </a:cubicBezTo>
                      <a:cubicBezTo>
                        <a:pt x="12" y="0"/>
                        <a:pt x="9" y="2"/>
                        <a:pt x="9" y="5"/>
                      </a:cubicBezTo>
                      <a:cubicBezTo>
                        <a:pt x="9" y="5"/>
                        <a:pt x="9" y="6"/>
                        <a:pt x="9" y="6"/>
                      </a:cubicBezTo>
                      <a:cubicBezTo>
                        <a:pt x="8" y="6"/>
                        <a:pt x="7" y="6"/>
                        <a:pt x="7" y="6"/>
                      </a:cubicBezTo>
                      <a:cubicBezTo>
                        <a:pt x="3" y="6"/>
                        <a:pt x="0" y="8"/>
                        <a:pt x="0" y="10"/>
                      </a:cubicBezTo>
                      <a:cubicBezTo>
                        <a:pt x="0" y="12"/>
                        <a:pt x="2" y="14"/>
                        <a:pt x="5" y="15"/>
                      </a:cubicBezTo>
                      <a:cubicBezTo>
                        <a:pt x="3" y="15"/>
                        <a:pt x="3" y="17"/>
                        <a:pt x="3" y="18"/>
                      </a:cubicBezTo>
                      <a:cubicBezTo>
                        <a:pt x="3" y="20"/>
                        <a:pt x="6" y="22"/>
                        <a:pt x="10" y="22"/>
                      </a:cubicBezTo>
                      <a:cubicBezTo>
                        <a:pt x="12" y="22"/>
                        <a:pt x="14" y="21"/>
                        <a:pt x="15" y="20"/>
                      </a:cubicBezTo>
                      <a:cubicBezTo>
                        <a:pt x="17" y="21"/>
                        <a:pt x="19" y="22"/>
                        <a:pt x="21" y="22"/>
                      </a:cubicBezTo>
                      <a:cubicBezTo>
                        <a:pt x="25" y="22"/>
                        <a:pt x="28" y="20"/>
                        <a:pt x="28" y="18"/>
                      </a:cubicBezTo>
                      <a:cubicBezTo>
                        <a:pt x="28" y="17"/>
                        <a:pt x="27" y="15"/>
                        <a:pt x="26" y="15"/>
                      </a:cubicBezTo>
                      <a:cubicBezTo>
                        <a:pt x="29" y="14"/>
                        <a:pt x="31" y="12"/>
                        <a:pt x="3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15" name="íṩḷiḍê">
                  <a:extLst>
                    <a:ext uri="{FF2B5EF4-FFF2-40B4-BE49-F238E27FC236}">
                      <a16:creationId xmlns:a16="http://schemas.microsoft.com/office/drawing/2014/main" id="{7D751946-390B-4B91-A507-6B5B242F2446}"/>
                    </a:ext>
                  </a:extLst>
                </p:cNvPr>
                <p:cNvSpPr/>
                <p:nvPr/>
              </p:nvSpPr>
              <p:spPr bwMode="auto">
                <a:xfrm>
                  <a:off x="2995" y="2785"/>
                  <a:ext cx="18" cy="8"/>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16" name="ïṡḻíḍé">
                  <a:extLst>
                    <a:ext uri="{FF2B5EF4-FFF2-40B4-BE49-F238E27FC236}">
                      <a16:creationId xmlns:a16="http://schemas.microsoft.com/office/drawing/2014/main" id="{CC05F7FB-3AD6-4EDE-A9FB-8DBB3F8A36D1}"/>
                    </a:ext>
                  </a:extLst>
                </p:cNvPr>
                <p:cNvSpPr/>
                <p:nvPr/>
              </p:nvSpPr>
              <p:spPr bwMode="auto">
                <a:xfrm>
                  <a:off x="3181" y="2772"/>
                  <a:ext cx="65" cy="46"/>
                </a:xfrm>
                <a:custGeom>
                  <a:avLst/>
                  <a:gdLst>
                    <a:gd name="T0" fmla="*/ 31 w 31"/>
                    <a:gd name="T1" fmla="*/ 10 h 22"/>
                    <a:gd name="T2" fmla="*/ 24 w 31"/>
                    <a:gd name="T3" fmla="*/ 6 h 22"/>
                    <a:gd name="T4" fmla="*/ 22 w 31"/>
                    <a:gd name="T5" fmla="*/ 6 h 22"/>
                    <a:gd name="T6" fmla="*/ 22 w 31"/>
                    <a:gd name="T7" fmla="*/ 4 h 22"/>
                    <a:gd name="T8" fmla="*/ 16 w 31"/>
                    <a:gd name="T9" fmla="*/ 0 h 22"/>
                    <a:gd name="T10" fmla="*/ 9 w 31"/>
                    <a:gd name="T11" fmla="*/ 4 h 22"/>
                    <a:gd name="T12" fmla="*/ 9 w 31"/>
                    <a:gd name="T13" fmla="*/ 6 h 22"/>
                    <a:gd name="T14" fmla="*/ 7 w 31"/>
                    <a:gd name="T15" fmla="*/ 6 h 22"/>
                    <a:gd name="T16" fmla="*/ 0 w 31"/>
                    <a:gd name="T17" fmla="*/ 10 h 22"/>
                    <a:gd name="T18" fmla="*/ 5 w 31"/>
                    <a:gd name="T19" fmla="*/ 15 h 22"/>
                    <a:gd name="T20" fmla="*/ 3 w 31"/>
                    <a:gd name="T21" fmla="*/ 18 h 22"/>
                    <a:gd name="T22" fmla="*/ 10 w 31"/>
                    <a:gd name="T23" fmla="*/ 22 h 22"/>
                    <a:gd name="T24" fmla="*/ 16 w 31"/>
                    <a:gd name="T25" fmla="*/ 20 h 22"/>
                    <a:gd name="T26" fmla="*/ 21 w 31"/>
                    <a:gd name="T27" fmla="*/ 22 h 22"/>
                    <a:gd name="T28" fmla="*/ 28 w 31"/>
                    <a:gd name="T29" fmla="*/ 18 h 22"/>
                    <a:gd name="T30" fmla="*/ 26 w 31"/>
                    <a:gd name="T31" fmla="*/ 15 h 22"/>
                    <a:gd name="T32" fmla="*/ 31 w 31"/>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2">
                      <a:moveTo>
                        <a:pt x="31" y="10"/>
                      </a:moveTo>
                      <a:cubicBezTo>
                        <a:pt x="31" y="8"/>
                        <a:pt x="28" y="6"/>
                        <a:pt x="24" y="6"/>
                      </a:cubicBezTo>
                      <a:cubicBezTo>
                        <a:pt x="24" y="6"/>
                        <a:pt x="23" y="6"/>
                        <a:pt x="22" y="6"/>
                      </a:cubicBezTo>
                      <a:cubicBezTo>
                        <a:pt x="22" y="5"/>
                        <a:pt x="22" y="5"/>
                        <a:pt x="22" y="4"/>
                      </a:cubicBezTo>
                      <a:cubicBezTo>
                        <a:pt x="22" y="2"/>
                        <a:pt x="19" y="0"/>
                        <a:pt x="16" y="0"/>
                      </a:cubicBezTo>
                      <a:cubicBezTo>
                        <a:pt x="12" y="0"/>
                        <a:pt x="9" y="2"/>
                        <a:pt x="9" y="4"/>
                      </a:cubicBezTo>
                      <a:cubicBezTo>
                        <a:pt x="9" y="5"/>
                        <a:pt x="9" y="5"/>
                        <a:pt x="9" y="6"/>
                      </a:cubicBezTo>
                      <a:cubicBezTo>
                        <a:pt x="8" y="6"/>
                        <a:pt x="7" y="6"/>
                        <a:pt x="7" y="6"/>
                      </a:cubicBezTo>
                      <a:cubicBezTo>
                        <a:pt x="3" y="6"/>
                        <a:pt x="0" y="8"/>
                        <a:pt x="0" y="10"/>
                      </a:cubicBezTo>
                      <a:cubicBezTo>
                        <a:pt x="0" y="12"/>
                        <a:pt x="2" y="14"/>
                        <a:pt x="5" y="15"/>
                      </a:cubicBezTo>
                      <a:cubicBezTo>
                        <a:pt x="3" y="15"/>
                        <a:pt x="3" y="16"/>
                        <a:pt x="3" y="18"/>
                      </a:cubicBezTo>
                      <a:cubicBezTo>
                        <a:pt x="3" y="20"/>
                        <a:pt x="6" y="22"/>
                        <a:pt x="10" y="22"/>
                      </a:cubicBezTo>
                      <a:cubicBezTo>
                        <a:pt x="12" y="22"/>
                        <a:pt x="14" y="21"/>
                        <a:pt x="16" y="20"/>
                      </a:cubicBezTo>
                      <a:cubicBezTo>
                        <a:pt x="17" y="21"/>
                        <a:pt x="19" y="22"/>
                        <a:pt x="21" y="22"/>
                      </a:cubicBezTo>
                      <a:cubicBezTo>
                        <a:pt x="25" y="22"/>
                        <a:pt x="28" y="20"/>
                        <a:pt x="28" y="18"/>
                      </a:cubicBezTo>
                      <a:cubicBezTo>
                        <a:pt x="28" y="16"/>
                        <a:pt x="28" y="15"/>
                        <a:pt x="26" y="15"/>
                      </a:cubicBezTo>
                      <a:cubicBezTo>
                        <a:pt x="29" y="14"/>
                        <a:pt x="31" y="12"/>
                        <a:pt x="3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17" name="îśḷïďé">
                  <a:extLst>
                    <a:ext uri="{FF2B5EF4-FFF2-40B4-BE49-F238E27FC236}">
                      <a16:creationId xmlns:a16="http://schemas.microsoft.com/office/drawing/2014/main" id="{9A7779C3-C6B7-4BB6-82D7-38F2B3CCE0A7}"/>
                    </a:ext>
                  </a:extLst>
                </p:cNvPr>
                <p:cNvSpPr/>
                <p:nvPr/>
              </p:nvSpPr>
              <p:spPr bwMode="auto">
                <a:xfrm>
                  <a:off x="3204" y="2791"/>
                  <a:ext cx="19" cy="8"/>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18" name="íşḷíḓê">
                  <a:extLst>
                    <a:ext uri="{FF2B5EF4-FFF2-40B4-BE49-F238E27FC236}">
                      <a16:creationId xmlns:a16="http://schemas.microsoft.com/office/drawing/2014/main" id="{EDCDB79A-B99E-4A7F-B13B-9D7A8FB35744}"/>
                    </a:ext>
                  </a:extLst>
                </p:cNvPr>
                <p:cNvSpPr/>
                <p:nvPr/>
              </p:nvSpPr>
              <p:spPr bwMode="auto">
                <a:xfrm>
                  <a:off x="3649" y="1757"/>
                  <a:ext cx="37" cy="27"/>
                </a:xfrm>
                <a:custGeom>
                  <a:avLst/>
                  <a:gdLst>
                    <a:gd name="T0" fmla="*/ 18 w 18"/>
                    <a:gd name="T1" fmla="*/ 6 h 13"/>
                    <a:gd name="T2" fmla="*/ 14 w 18"/>
                    <a:gd name="T3" fmla="*/ 3 h 13"/>
                    <a:gd name="T4" fmla="*/ 13 w 18"/>
                    <a:gd name="T5" fmla="*/ 4 h 13"/>
                    <a:gd name="T6" fmla="*/ 13 w 18"/>
                    <a:gd name="T7" fmla="*/ 3 h 13"/>
                    <a:gd name="T8" fmla="*/ 9 w 18"/>
                    <a:gd name="T9" fmla="*/ 0 h 13"/>
                    <a:gd name="T10" fmla="*/ 5 w 18"/>
                    <a:gd name="T11" fmla="*/ 3 h 13"/>
                    <a:gd name="T12" fmla="*/ 5 w 18"/>
                    <a:gd name="T13" fmla="*/ 4 h 13"/>
                    <a:gd name="T14" fmla="*/ 4 w 18"/>
                    <a:gd name="T15" fmla="*/ 3 h 13"/>
                    <a:gd name="T16" fmla="*/ 0 w 18"/>
                    <a:gd name="T17" fmla="*/ 6 h 13"/>
                    <a:gd name="T18" fmla="*/ 3 w 18"/>
                    <a:gd name="T19" fmla="*/ 9 h 13"/>
                    <a:gd name="T20" fmla="*/ 2 w 18"/>
                    <a:gd name="T21" fmla="*/ 10 h 13"/>
                    <a:gd name="T22" fmla="*/ 6 w 18"/>
                    <a:gd name="T23" fmla="*/ 13 h 13"/>
                    <a:gd name="T24" fmla="*/ 9 w 18"/>
                    <a:gd name="T25" fmla="*/ 12 h 13"/>
                    <a:gd name="T26" fmla="*/ 12 w 18"/>
                    <a:gd name="T27" fmla="*/ 13 h 13"/>
                    <a:gd name="T28" fmla="*/ 16 w 18"/>
                    <a:gd name="T29" fmla="*/ 10 h 13"/>
                    <a:gd name="T30" fmla="*/ 15 w 18"/>
                    <a:gd name="T31" fmla="*/ 9 h 13"/>
                    <a:gd name="T32" fmla="*/ 18 w 18"/>
                    <a:gd name="T3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3">
                      <a:moveTo>
                        <a:pt x="18" y="6"/>
                      </a:moveTo>
                      <a:cubicBezTo>
                        <a:pt x="18" y="5"/>
                        <a:pt x="16" y="3"/>
                        <a:pt x="14" y="3"/>
                      </a:cubicBezTo>
                      <a:cubicBezTo>
                        <a:pt x="13" y="3"/>
                        <a:pt x="13" y="3"/>
                        <a:pt x="13" y="4"/>
                      </a:cubicBezTo>
                      <a:cubicBezTo>
                        <a:pt x="13" y="3"/>
                        <a:pt x="13" y="3"/>
                        <a:pt x="13" y="3"/>
                      </a:cubicBezTo>
                      <a:cubicBezTo>
                        <a:pt x="13" y="1"/>
                        <a:pt x="11" y="0"/>
                        <a:pt x="9" y="0"/>
                      </a:cubicBezTo>
                      <a:cubicBezTo>
                        <a:pt x="7" y="0"/>
                        <a:pt x="5" y="1"/>
                        <a:pt x="5" y="3"/>
                      </a:cubicBezTo>
                      <a:cubicBezTo>
                        <a:pt x="5" y="3"/>
                        <a:pt x="5" y="3"/>
                        <a:pt x="5" y="4"/>
                      </a:cubicBezTo>
                      <a:cubicBezTo>
                        <a:pt x="5" y="3"/>
                        <a:pt x="4" y="3"/>
                        <a:pt x="4" y="3"/>
                      </a:cubicBezTo>
                      <a:cubicBezTo>
                        <a:pt x="2" y="3"/>
                        <a:pt x="0" y="5"/>
                        <a:pt x="0" y="6"/>
                      </a:cubicBezTo>
                      <a:cubicBezTo>
                        <a:pt x="0" y="7"/>
                        <a:pt x="1" y="8"/>
                        <a:pt x="3" y="9"/>
                      </a:cubicBezTo>
                      <a:cubicBezTo>
                        <a:pt x="2" y="9"/>
                        <a:pt x="2" y="10"/>
                        <a:pt x="2" y="10"/>
                      </a:cubicBezTo>
                      <a:cubicBezTo>
                        <a:pt x="2" y="12"/>
                        <a:pt x="3" y="13"/>
                        <a:pt x="6" y="13"/>
                      </a:cubicBezTo>
                      <a:cubicBezTo>
                        <a:pt x="7" y="13"/>
                        <a:pt x="8" y="12"/>
                        <a:pt x="9" y="12"/>
                      </a:cubicBezTo>
                      <a:cubicBezTo>
                        <a:pt x="10" y="12"/>
                        <a:pt x="11" y="13"/>
                        <a:pt x="12" y="13"/>
                      </a:cubicBezTo>
                      <a:cubicBezTo>
                        <a:pt x="14" y="13"/>
                        <a:pt x="16" y="12"/>
                        <a:pt x="16" y="10"/>
                      </a:cubicBezTo>
                      <a:cubicBezTo>
                        <a:pt x="16" y="10"/>
                        <a:pt x="16" y="9"/>
                        <a:pt x="15" y="9"/>
                      </a:cubicBezTo>
                      <a:cubicBezTo>
                        <a:pt x="17" y="8"/>
                        <a:pt x="18" y="7"/>
                        <a:pt x="1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19" name="iŝliḍè">
                  <a:extLst>
                    <a:ext uri="{FF2B5EF4-FFF2-40B4-BE49-F238E27FC236}">
                      <a16:creationId xmlns:a16="http://schemas.microsoft.com/office/drawing/2014/main" id="{D1B1C199-12D1-4653-9234-E10572C7659C}"/>
                    </a:ext>
                  </a:extLst>
                </p:cNvPr>
                <p:cNvSpPr/>
                <p:nvPr/>
              </p:nvSpPr>
              <p:spPr bwMode="auto">
                <a:xfrm>
                  <a:off x="3661" y="1768"/>
                  <a:ext cx="11" cy="6"/>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20" name="í$ľïḍe">
                  <a:extLst>
                    <a:ext uri="{FF2B5EF4-FFF2-40B4-BE49-F238E27FC236}">
                      <a16:creationId xmlns:a16="http://schemas.microsoft.com/office/drawing/2014/main" id="{4D8E9219-0F13-404D-9758-242B72EC3C6A}"/>
                    </a:ext>
                  </a:extLst>
                </p:cNvPr>
                <p:cNvSpPr/>
                <p:nvPr/>
              </p:nvSpPr>
              <p:spPr bwMode="auto">
                <a:xfrm>
                  <a:off x="3869" y="1897"/>
                  <a:ext cx="38" cy="26"/>
                </a:xfrm>
                <a:custGeom>
                  <a:avLst/>
                  <a:gdLst>
                    <a:gd name="T0" fmla="*/ 18 w 18"/>
                    <a:gd name="T1" fmla="*/ 6 h 13"/>
                    <a:gd name="T2" fmla="*/ 14 w 18"/>
                    <a:gd name="T3" fmla="*/ 3 h 13"/>
                    <a:gd name="T4" fmla="*/ 12 w 18"/>
                    <a:gd name="T5" fmla="*/ 3 h 13"/>
                    <a:gd name="T6" fmla="*/ 13 w 18"/>
                    <a:gd name="T7" fmla="*/ 3 h 13"/>
                    <a:gd name="T8" fmla="*/ 9 w 18"/>
                    <a:gd name="T9" fmla="*/ 0 h 13"/>
                    <a:gd name="T10" fmla="*/ 5 w 18"/>
                    <a:gd name="T11" fmla="*/ 3 h 13"/>
                    <a:gd name="T12" fmla="*/ 5 w 18"/>
                    <a:gd name="T13" fmla="*/ 3 h 13"/>
                    <a:gd name="T14" fmla="*/ 4 w 18"/>
                    <a:gd name="T15" fmla="*/ 3 h 13"/>
                    <a:gd name="T16" fmla="*/ 0 w 18"/>
                    <a:gd name="T17" fmla="*/ 6 h 13"/>
                    <a:gd name="T18" fmla="*/ 3 w 18"/>
                    <a:gd name="T19" fmla="*/ 8 h 13"/>
                    <a:gd name="T20" fmla="*/ 2 w 18"/>
                    <a:gd name="T21" fmla="*/ 10 h 13"/>
                    <a:gd name="T22" fmla="*/ 5 w 18"/>
                    <a:gd name="T23" fmla="*/ 13 h 13"/>
                    <a:gd name="T24" fmla="*/ 9 w 18"/>
                    <a:gd name="T25" fmla="*/ 12 h 13"/>
                    <a:gd name="T26" fmla="*/ 12 w 18"/>
                    <a:gd name="T27" fmla="*/ 13 h 13"/>
                    <a:gd name="T28" fmla="*/ 16 w 18"/>
                    <a:gd name="T29" fmla="*/ 10 h 13"/>
                    <a:gd name="T30" fmla="*/ 15 w 18"/>
                    <a:gd name="T31" fmla="*/ 8 h 13"/>
                    <a:gd name="T32" fmla="*/ 18 w 18"/>
                    <a:gd name="T3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3">
                      <a:moveTo>
                        <a:pt x="18" y="6"/>
                      </a:moveTo>
                      <a:cubicBezTo>
                        <a:pt x="18" y="4"/>
                        <a:pt x="16" y="3"/>
                        <a:pt x="14" y="3"/>
                      </a:cubicBezTo>
                      <a:cubicBezTo>
                        <a:pt x="13" y="3"/>
                        <a:pt x="13" y="3"/>
                        <a:pt x="12" y="3"/>
                      </a:cubicBezTo>
                      <a:cubicBezTo>
                        <a:pt x="13" y="3"/>
                        <a:pt x="13" y="3"/>
                        <a:pt x="13" y="3"/>
                      </a:cubicBezTo>
                      <a:cubicBezTo>
                        <a:pt x="13" y="1"/>
                        <a:pt x="11" y="0"/>
                        <a:pt x="9" y="0"/>
                      </a:cubicBezTo>
                      <a:cubicBezTo>
                        <a:pt x="7" y="0"/>
                        <a:pt x="5" y="1"/>
                        <a:pt x="5" y="3"/>
                      </a:cubicBezTo>
                      <a:cubicBezTo>
                        <a:pt x="5" y="3"/>
                        <a:pt x="5" y="3"/>
                        <a:pt x="5" y="3"/>
                      </a:cubicBezTo>
                      <a:cubicBezTo>
                        <a:pt x="5" y="3"/>
                        <a:pt x="4" y="3"/>
                        <a:pt x="4" y="3"/>
                      </a:cubicBezTo>
                      <a:cubicBezTo>
                        <a:pt x="2" y="3"/>
                        <a:pt x="0" y="4"/>
                        <a:pt x="0" y="6"/>
                      </a:cubicBezTo>
                      <a:cubicBezTo>
                        <a:pt x="0" y="7"/>
                        <a:pt x="1" y="8"/>
                        <a:pt x="3" y="8"/>
                      </a:cubicBezTo>
                      <a:cubicBezTo>
                        <a:pt x="2" y="9"/>
                        <a:pt x="2" y="9"/>
                        <a:pt x="2" y="10"/>
                      </a:cubicBezTo>
                      <a:cubicBezTo>
                        <a:pt x="2" y="12"/>
                        <a:pt x="3" y="13"/>
                        <a:pt x="5" y="13"/>
                      </a:cubicBezTo>
                      <a:cubicBezTo>
                        <a:pt x="7" y="13"/>
                        <a:pt x="8" y="12"/>
                        <a:pt x="9" y="12"/>
                      </a:cubicBezTo>
                      <a:cubicBezTo>
                        <a:pt x="9" y="12"/>
                        <a:pt x="11" y="13"/>
                        <a:pt x="12" y="13"/>
                      </a:cubicBezTo>
                      <a:cubicBezTo>
                        <a:pt x="14" y="13"/>
                        <a:pt x="16" y="12"/>
                        <a:pt x="16" y="10"/>
                      </a:cubicBezTo>
                      <a:cubicBezTo>
                        <a:pt x="16" y="9"/>
                        <a:pt x="16" y="9"/>
                        <a:pt x="15" y="8"/>
                      </a:cubicBezTo>
                      <a:cubicBezTo>
                        <a:pt x="17" y="8"/>
                        <a:pt x="18" y="7"/>
                        <a:pt x="1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21" name="íṣľîďe">
                  <a:extLst>
                    <a:ext uri="{FF2B5EF4-FFF2-40B4-BE49-F238E27FC236}">
                      <a16:creationId xmlns:a16="http://schemas.microsoft.com/office/drawing/2014/main" id="{177F86F4-4944-4320-982E-7D29063E0E00}"/>
                    </a:ext>
                  </a:extLst>
                </p:cNvPr>
                <p:cNvSpPr/>
                <p:nvPr/>
              </p:nvSpPr>
              <p:spPr bwMode="auto">
                <a:xfrm>
                  <a:off x="3882" y="1907"/>
                  <a:ext cx="10" cy="4"/>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22" name="îṡļiḍe">
                  <a:extLst>
                    <a:ext uri="{FF2B5EF4-FFF2-40B4-BE49-F238E27FC236}">
                      <a16:creationId xmlns:a16="http://schemas.microsoft.com/office/drawing/2014/main" id="{240F7AFA-CDA0-4A53-B39D-66CE4AAB64FB}"/>
                    </a:ext>
                  </a:extLst>
                </p:cNvPr>
                <p:cNvSpPr/>
                <p:nvPr/>
              </p:nvSpPr>
              <p:spPr bwMode="auto">
                <a:xfrm>
                  <a:off x="3823" y="1791"/>
                  <a:ext cx="38" cy="25"/>
                </a:xfrm>
                <a:custGeom>
                  <a:avLst/>
                  <a:gdLst>
                    <a:gd name="T0" fmla="*/ 18 w 18"/>
                    <a:gd name="T1" fmla="*/ 5 h 12"/>
                    <a:gd name="T2" fmla="*/ 14 w 18"/>
                    <a:gd name="T3" fmla="*/ 3 h 12"/>
                    <a:gd name="T4" fmla="*/ 13 w 18"/>
                    <a:gd name="T5" fmla="*/ 3 h 12"/>
                    <a:gd name="T6" fmla="*/ 13 w 18"/>
                    <a:gd name="T7" fmla="*/ 2 h 12"/>
                    <a:gd name="T8" fmla="*/ 9 w 18"/>
                    <a:gd name="T9" fmla="*/ 0 h 12"/>
                    <a:gd name="T10" fmla="*/ 5 w 18"/>
                    <a:gd name="T11" fmla="*/ 2 h 12"/>
                    <a:gd name="T12" fmla="*/ 5 w 18"/>
                    <a:gd name="T13" fmla="*/ 3 h 12"/>
                    <a:gd name="T14" fmla="*/ 4 w 18"/>
                    <a:gd name="T15" fmla="*/ 3 h 12"/>
                    <a:gd name="T16" fmla="*/ 0 w 18"/>
                    <a:gd name="T17" fmla="*/ 5 h 12"/>
                    <a:gd name="T18" fmla="*/ 3 w 18"/>
                    <a:gd name="T19" fmla="*/ 8 h 12"/>
                    <a:gd name="T20" fmla="*/ 2 w 18"/>
                    <a:gd name="T21" fmla="*/ 10 h 12"/>
                    <a:gd name="T22" fmla="*/ 6 w 18"/>
                    <a:gd name="T23" fmla="*/ 12 h 12"/>
                    <a:gd name="T24" fmla="*/ 9 w 18"/>
                    <a:gd name="T25" fmla="*/ 11 h 12"/>
                    <a:gd name="T26" fmla="*/ 12 w 18"/>
                    <a:gd name="T27" fmla="*/ 12 h 12"/>
                    <a:gd name="T28" fmla="*/ 16 w 18"/>
                    <a:gd name="T29" fmla="*/ 10 h 12"/>
                    <a:gd name="T30" fmla="*/ 15 w 18"/>
                    <a:gd name="T31" fmla="*/ 8 h 12"/>
                    <a:gd name="T32" fmla="*/ 18 w 18"/>
                    <a:gd name="T33"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2">
                      <a:moveTo>
                        <a:pt x="18" y="5"/>
                      </a:moveTo>
                      <a:cubicBezTo>
                        <a:pt x="18" y="4"/>
                        <a:pt x="16" y="3"/>
                        <a:pt x="14" y="3"/>
                      </a:cubicBezTo>
                      <a:cubicBezTo>
                        <a:pt x="14" y="3"/>
                        <a:pt x="13" y="3"/>
                        <a:pt x="13" y="3"/>
                      </a:cubicBezTo>
                      <a:cubicBezTo>
                        <a:pt x="13" y="3"/>
                        <a:pt x="13" y="2"/>
                        <a:pt x="13" y="2"/>
                      </a:cubicBezTo>
                      <a:cubicBezTo>
                        <a:pt x="13" y="1"/>
                        <a:pt x="11" y="0"/>
                        <a:pt x="9" y="0"/>
                      </a:cubicBezTo>
                      <a:cubicBezTo>
                        <a:pt x="7" y="0"/>
                        <a:pt x="5" y="1"/>
                        <a:pt x="5" y="2"/>
                      </a:cubicBezTo>
                      <a:cubicBezTo>
                        <a:pt x="5" y="2"/>
                        <a:pt x="5" y="3"/>
                        <a:pt x="5" y="3"/>
                      </a:cubicBezTo>
                      <a:cubicBezTo>
                        <a:pt x="5" y="3"/>
                        <a:pt x="4" y="3"/>
                        <a:pt x="4" y="3"/>
                      </a:cubicBezTo>
                      <a:cubicBezTo>
                        <a:pt x="2" y="3"/>
                        <a:pt x="0" y="4"/>
                        <a:pt x="0" y="5"/>
                      </a:cubicBezTo>
                      <a:cubicBezTo>
                        <a:pt x="0" y="7"/>
                        <a:pt x="1" y="8"/>
                        <a:pt x="3" y="8"/>
                      </a:cubicBezTo>
                      <a:cubicBezTo>
                        <a:pt x="2" y="8"/>
                        <a:pt x="2" y="9"/>
                        <a:pt x="2" y="10"/>
                      </a:cubicBezTo>
                      <a:cubicBezTo>
                        <a:pt x="2" y="11"/>
                        <a:pt x="4" y="12"/>
                        <a:pt x="6" y="12"/>
                      </a:cubicBezTo>
                      <a:cubicBezTo>
                        <a:pt x="7" y="12"/>
                        <a:pt x="8" y="12"/>
                        <a:pt x="9" y="11"/>
                      </a:cubicBezTo>
                      <a:cubicBezTo>
                        <a:pt x="10" y="12"/>
                        <a:pt x="11" y="12"/>
                        <a:pt x="12" y="12"/>
                      </a:cubicBezTo>
                      <a:cubicBezTo>
                        <a:pt x="14" y="12"/>
                        <a:pt x="16" y="11"/>
                        <a:pt x="16" y="10"/>
                      </a:cubicBezTo>
                      <a:cubicBezTo>
                        <a:pt x="16" y="9"/>
                        <a:pt x="16" y="8"/>
                        <a:pt x="15" y="8"/>
                      </a:cubicBezTo>
                      <a:cubicBezTo>
                        <a:pt x="17" y="8"/>
                        <a:pt x="18" y="7"/>
                        <a:pt x="1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23" name="í$ḷiḓê">
                  <a:extLst>
                    <a:ext uri="{FF2B5EF4-FFF2-40B4-BE49-F238E27FC236}">
                      <a16:creationId xmlns:a16="http://schemas.microsoft.com/office/drawing/2014/main" id="{E2A32811-FC27-42AB-8F5E-950814730B7F}"/>
                    </a:ext>
                  </a:extLst>
                </p:cNvPr>
                <p:cNvSpPr/>
                <p:nvPr/>
              </p:nvSpPr>
              <p:spPr bwMode="auto">
                <a:xfrm>
                  <a:off x="3836" y="1801"/>
                  <a:ext cx="12" cy="4"/>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24" name="iSļïḋé">
                  <a:extLst>
                    <a:ext uri="{FF2B5EF4-FFF2-40B4-BE49-F238E27FC236}">
                      <a16:creationId xmlns:a16="http://schemas.microsoft.com/office/drawing/2014/main" id="{E2083386-F969-4378-934D-E18FCB8015D0}"/>
                    </a:ext>
                  </a:extLst>
                </p:cNvPr>
                <p:cNvSpPr/>
                <p:nvPr/>
              </p:nvSpPr>
              <p:spPr bwMode="auto">
                <a:xfrm>
                  <a:off x="4106" y="1778"/>
                  <a:ext cx="37" cy="27"/>
                </a:xfrm>
                <a:custGeom>
                  <a:avLst/>
                  <a:gdLst>
                    <a:gd name="T0" fmla="*/ 18 w 18"/>
                    <a:gd name="T1" fmla="*/ 6 h 13"/>
                    <a:gd name="T2" fmla="*/ 14 w 18"/>
                    <a:gd name="T3" fmla="*/ 4 h 13"/>
                    <a:gd name="T4" fmla="*/ 13 w 18"/>
                    <a:gd name="T5" fmla="*/ 4 h 13"/>
                    <a:gd name="T6" fmla="*/ 13 w 18"/>
                    <a:gd name="T7" fmla="*/ 3 h 13"/>
                    <a:gd name="T8" fmla="*/ 9 w 18"/>
                    <a:gd name="T9" fmla="*/ 0 h 13"/>
                    <a:gd name="T10" fmla="*/ 5 w 18"/>
                    <a:gd name="T11" fmla="*/ 3 h 13"/>
                    <a:gd name="T12" fmla="*/ 6 w 18"/>
                    <a:gd name="T13" fmla="*/ 4 h 13"/>
                    <a:gd name="T14" fmla="*/ 4 w 18"/>
                    <a:gd name="T15" fmla="*/ 4 h 13"/>
                    <a:gd name="T16" fmla="*/ 0 w 18"/>
                    <a:gd name="T17" fmla="*/ 6 h 13"/>
                    <a:gd name="T18" fmla="*/ 3 w 18"/>
                    <a:gd name="T19" fmla="*/ 9 h 13"/>
                    <a:gd name="T20" fmla="*/ 2 w 18"/>
                    <a:gd name="T21" fmla="*/ 10 h 13"/>
                    <a:gd name="T22" fmla="*/ 6 w 18"/>
                    <a:gd name="T23" fmla="*/ 13 h 13"/>
                    <a:gd name="T24" fmla="*/ 9 w 18"/>
                    <a:gd name="T25" fmla="*/ 12 h 13"/>
                    <a:gd name="T26" fmla="*/ 13 w 18"/>
                    <a:gd name="T27" fmla="*/ 13 h 13"/>
                    <a:gd name="T28" fmla="*/ 17 w 18"/>
                    <a:gd name="T29" fmla="*/ 10 h 13"/>
                    <a:gd name="T30" fmla="*/ 15 w 18"/>
                    <a:gd name="T31" fmla="*/ 9 h 13"/>
                    <a:gd name="T32" fmla="*/ 18 w 18"/>
                    <a:gd name="T3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3">
                      <a:moveTo>
                        <a:pt x="18" y="6"/>
                      </a:moveTo>
                      <a:cubicBezTo>
                        <a:pt x="18" y="5"/>
                        <a:pt x="16" y="4"/>
                        <a:pt x="14" y="4"/>
                      </a:cubicBezTo>
                      <a:cubicBezTo>
                        <a:pt x="14" y="4"/>
                        <a:pt x="13" y="4"/>
                        <a:pt x="13" y="4"/>
                      </a:cubicBezTo>
                      <a:cubicBezTo>
                        <a:pt x="13" y="4"/>
                        <a:pt x="13" y="3"/>
                        <a:pt x="13" y="3"/>
                      </a:cubicBezTo>
                      <a:cubicBezTo>
                        <a:pt x="13" y="2"/>
                        <a:pt x="11" y="0"/>
                        <a:pt x="9" y="0"/>
                      </a:cubicBezTo>
                      <a:cubicBezTo>
                        <a:pt x="7" y="0"/>
                        <a:pt x="5" y="2"/>
                        <a:pt x="5" y="3"/>
                      </a:cubicBezTo>
                      <a:cubicBezTo>
                        <a:pt x="5" y="3"/>
                        <a:pt x="5" y="4"/>
                        <a:pt x="6" y="4"/>
                      </a:cubicBezTo>
                      <a:cubicBezTo>
                        <a:pt x="5" y="4"/>
                        <a:pt x="5" y="4"/>
                        <a:pt x="4" y="4"/>
                      </a:cubicBezTo>
                      <a:cubicBezTo>
                        <a:pt x="2" y="4"/>
                        <a:pt x="0" y="5"/>
                        <a:pt x="0" y="6"/>
                      </a:cubicBezTo>
                      <a:cubicBezTo>
                        <a:pt x="0" y="7"/>
                        <a:pt x="1" y="8"/>
                        <a:pt x="3" y="9"/>
                      </a:cubicBezTo>
                      <a:cubicBezTo>
                        <a:pt x="2" y="9"/>
                        <a:pt x="2" y="10"/>
                        <a:pt x="2" y="10"/>
                      </a:cubicBezTo>
                      <a:cubicBezTo>
                        <a:pt x="2" y="12"/>
                        <a:pt x="4" y="13"/>
                        <a:pt x="6" y="13"/>
                      </a:cubicBezTo>
                      <a:cubicBezTo>
                        <a:pt x="7" y="13"/>
                        <a:pt x="9" y="13"/>
                        <a:pt x="9" y="12"/>
                      </a:cubicBezTo>
                      <a:cubicBezTo>
                        <a:pt x="10" y="13"/>
                        <a:pt x="11" y="13"/>
                        <a:pt x="13" y="13"/>
                      </a:cubicBezTo>
                      <a:cubicBezTo>
                        <a:pt x="15" y="13"/>
                        <a:pt x="17" y="12"/>
                        <a:pt x="17" y="10"/>
                      </a:cubicBezTo>
                      <a:cubicBezTo>
                        <a:pt x="17" y="10"/>
                        <a:pt x="16" y="9"/>
                        <a:pt x="15" y="9"/>
                      </a:cubicBezTo>
                      <a:cubicBezTo>
                        <a:pt x="17" y="8"/>
                        <a:pt x="18" y="7"/>
                        <a:pt x="1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25" name="îṧ1îďe">
                  <a:extLst>
                    <a:ext uri="{FF2B5EF4-FFF2-40B4-BE49-F238E27FC236}">
                      <a16:creationId xmlns:a16="http://schemas.microsoft.com/office/drawing/2014/main" id="{114A012D-0B4B-4BA5-A862-F3B0CE9CF926}"/>
                    </a:ext>
                  </a:extLst>
                </p:cNvPr>
                <p:cNvSpPr/>
                <p:nvPr/>
              </p:nvSpPr>
              <p:spPr bwMode="auto">
                <a:xfrm>
                  <a:off x="4121" y="1791"/>
                  <a:ext cx="10" cy="4"/>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26" name="íṧḻîḑè">
                  <a:extLst>
                    <a:ext uri="{FF2B5EF4-FFF2-40B4-BE49-F238E27FC236}">
                      <a16:creationId xmlns:a16="http://schemas.microsoft.com/office/drawing/2014/main" id="{7BA7CB61-D862-4510-AEBB-22CC09932690}"/>
                    </a:ext>
                  </a:extLst>
                </p:cNvPr>
                <p:cNvSpPr/>
                <p:nvPr/>
              </p:nvSpPr>
              <p:spPr bwMode="auto">
                <a:xfrm>
                  <a:off x="3936" y="1718"/>
                  <a:ext cx="37" cy="27"/>
                </a:xfrm>
                <a:custGeom>
                  <a:avLst/>
                  <a:gdLst>
                    <a:gd name="T0" fmla="*/ 18 w 18"/>
                    <a:gd name="T1" fmla="*/ 6 h 13"/>
                    <a:gd name="T2" fmla="*/ 14 w 18"/>
                    <a:gd name="T3" fmla="*/ 3 h 13"/>
                    <a:gd name="T4" fmla="*/ 13 w 18"/>
                    <a:gd name="T5" fmla="*/ 4 h 13"/>
                    <a:gd name="T6" fmla="*/ 13 w 18"/>
                    <a:gd name="T7" fmla="*/ 3 h 13"/>
                    <a:gd name="T8" fmla="*/ 9 w 18"/>
                    <a:gd name="T9" fmla="*/ 0 h 13"/>
                    <a:gd name="T10" fmla="*/ 5 w 18"/>
                    <a:gd name="T11" fmla="*/ 3 h 13"/>
                    <a:gd name="T12" fmla="*/ 5 w 18"/>
                    <a:gd name="T13" fmla="*/ 4 h 13"/>
                    <a:gd name="T14" fmla="*/ 4 w 18"/>
                    <a:gd name="T15" fmla="*/ 3 h 13"/>
                    <a:gd name="T16" fmla="*/ 0 w 18"/>
                    <a:gd name="T17" fmla="*/ 6 h 13"/>
                    <a:gd name="T18" fmla="*/ 3 w 18"/>
                    <a:gd name="T19" fmla="*/ 9 h 13"/>
                    <a:gd name="T20" fmla="*/ 2 w 18"/>
                    <a:gd name="T21" fmla="*/ 10 h 13"/>
                    <a:gd name="T22" fmla="*/ 6 w 18"/>
                    <a:gd name="T23" fmla="*/ 13 h 13"/>
                    <a:gd name="T24" fmla="*/ 9 w 18"/>
                    <a:gd name="T25" fmla="*/ 12 h 13"/>
                    <a:gd name="T26" fmla="*/ 12 w 18"/>
                    <a:gd name="T27" fmla="*/ 13 h 13"/>
                    <a:gd name="T28" fmla="*/ 16 w 18"/>
                    <a:gd name="T29" fmla="*/ 10 h 13"/>
                    <a:gd name="T30" fmla="*/ 15 w 18"/>
                    <a:gd name="T31" fmla="*/ 9 h 13"/>
                    <a:gd name="T32" fmla="*/ 18 w 18"/>
                    <a:gd name="T3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3">
                      <a:moveTo>
                        <a:pt x="18" y="6"/>
                      </a:moveTo>
                      <a:cubicBezTo>
                        <a:pt x="18" y="5"/>
                        <a:pt x="16" y="3"/>
                        <a:pt x="14" y="3"/>
                      </a:cubicBezTo>
                      <a:cubicBezTo>
                        <a:pt x="14" y="3"/>
                        <a:pt x="13" y="4"/>
                        <a:pt x="13" y="4"/>
                      </a:cubicBezTo>
                      <a:cubicBezTo>
                        <a:pt x="13" y="3"/>
                        <a:pt x="13" y="3"/>
                        <a:pt x="13" y="3"/>
                      </a:cubicBezTo>
                      <a:cubicBezTo>
                        <a:pt x="13" y="1"/>
                        <a:pt x="11" y="0"/>
                        <a:pt x="9" y="0"/>
                      </a:cubicBezTo>
                      <a:cubicBezTo>
                        <a:pt x="7" y="0"/>
                        <a:pt x="5" y="1"/>
                        <a:pt x="5" y="3"/>
                      </a:cubicBezTo>
                      <a:cubicBezTo>
                        <a:pt x="5" y="3"/>
                        <a:pt x="5" y="3"/>
                        <a:pt x="5" y="4"/>
                      </a:cubicBezTo>
                      <a:cubicBezTo>
                        <a:pt x="5" y="4"/>
                        <a:pt x="4" y="3"/>
                        <a:pt x="4" y="3"/>
                      </a:cubicBezTo>
                      <a:cubicBezTo>
                        <a:pt x="2" y="3"/>
                        <a:pt x="0" y="5"/>
                        <a:pt x="0" y="6"/>
                      </a:cubicBezTo>
                      <a:cubicBezTo>
                        <a:pt x="0" y="7"/>
                        <a:pt x="1" y="8"/>
                        <a:pt x="3" y="9"/>
                      </a:cubicBezTo>
                      <a:cubicBezTo>
                        <a:pt x="2" y="9"/>
                        <a:pt x="2" y="10"/>
                        <a:pt x="2" y="10"/>
                      </a:cubicBezTo>
                      <a:cubicBezTo>
                        <a:pt x="2" y="12"/>
                        <a:pt x="4" y="13"/>
                        <a:pt x="6" y="13"/>
                      </a:cubicBezTo>
                      <a:cubicBezTo>
                        <a:pt x="7" y="13"/>
                        <a:pt x="8" y="12"/>
                        <a:pt x="9" y="12"/>
                      </a:cubicBezTo>
                      <a:cubicBezTo>
                        <a:pt x="10" y="12"/>
                        <a:pt x="11" y="13"/>
                        <a:pt x="12" y="13"/>
                      </a:cubicBezTo>
                      <a:cubicBezTo>
                        <a:pt x="15" y="13"/>
                        <a:pt x="16" y="12"/>
                        <a:pt x="16" y="10"/>
                      </a:cubicBezTo>
                      <a:cubicBezTo>
                        <a:pt x="16" y="10"/>
                        <a:pt x="16" y="9"/>
                        <a:pt x="15" y="9"/>
                      </a:cubicBezTo>
                      <a:cubicBezTo>
                        <a:pt x="17" y="8"/>
                        <a:pt x="18" y="7"/>
                        <a:pt x="1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27" name="iŝ1îďè">
                  <a:extLst>
                    <a:ext uri="{FF2B5EF4-FFF2-40B4-BE49-F238E27FC236}">
                      <a16:creationId xmlns:a16="http://schemas.microsoft.com/office/drawing/2014/main" id="{2211EDDC-51A7-4CB4-8BC9-3A0FB2945B1F}"/>
                    </a:ext>
                  </a:extLst>
                </p:cNvPr>
                <p:cNvSpPr/>
                <p:nvPr/>
              </p:nvSpPr>
              <p:spPr bwMode="auto">
                <a:xfrm>
                  <a:off x="3950" y="1731"/>
                  <a:ext cx="11" cy="4"/>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28" name="iṧľiḑe">
                  <a:extLst>
                    <a:ext uri="{FF2B5EF4-FFF2-40B4-BE49-F238E27FC236}">
                      <a16:creationId xmlns:a16="http://schemas.microsoft.com/office/drawing/2014/main" id="{F37E8410-CEEB-4DEE-88FC-FC72BE0F0F53}"/>
                    </a:ext>
                  </a:extLst>
                </p:cNvPr>
                <p:cNvSpPr/>
                <p:nvPr/>
              </p:nvSpPr>
              <p:spPr bwMode="auto">
                <a:xfrm>
                  <a:off x="3990" y="1832"/>
                  <a:ext cx="37" cy="27"/>
                </a:xfrm>
                <a:custGeom>
                  <a:avLst/>
                  <a:gdLst>
                    <a:gd name="T0" fmla="*/ 18 w 18"/>
                    <a:gd name="T1" fmla="*/ 6 h 13"/>
                    <a:gd name="T2" fmla="*/ 14 w 18"/>
                    <a:gd name="T3" fmla="*/ 4 h 13"/>
                    <a:gd name="T4" fmla="*/ 12 w 18"/>
                    <a:gd name="T5" fmla="*/ 4 h 13"/>
                    <a:gd name="T6" fmla="*/ 12 w 18"/>
                    <a:gd name="T7" fmla="*/ 3 h 13"/>
                    <a:gd name="T8" fmla="*/ 9 w 18"/>
                    <a:gd name="T9" fmla="*/ 0 h 13"/>
                    <a:gd name="T10" fmla="*/ 5 w 18"/>
                    <a:gd name="T11" fmla="*/ 3 h 13"/>
                    <a:gd name="T12" fmla="*/ 5 w 18"/>
                    <a:gd name="T13" fmla="*/ 4 h 13"/>
                    <a:gd name="T14" fmla="*/ 3 w 18"/>
                    <a:gd name="T15" fmla="*/ 4 h 13"/>
                    <a:gd name="T16" fmla="*/ 0 w 18"/>
                    <a:gd name="T17" fmla="*/ 6 h 13"/>
                    <a:gd name="T18" fmla="*/ 2 w 18"/>
                    <a:gd name="T19" fmla="*/ 9 h 13"/>
                    <a:gd name="T20" fmla="*/ 1 w 18"/>
                    <a:gd name="T21" fmla="*/ 10 h 13"/>
                    <a:gd name="T22" fmla="*/ 5 w 18"/>
                    <a:gd name="T23" fmla="*/ 13 h 13"/>
                    <a:gd name="T24" fmla="*/ 9 w 18"/>
                    <a:gd name="T25" fmla="*/ 12 h 13"/>
                    <a:gd name="T26" fmla="*/ 12 w 18"/>
                    <a:gd name="T27" fmla="*/ 13 h 13"/>
                    <a:gd name="T28" fmla="*/ 16 w 18"/>
                    <a:gd name="T29" fmla="*/ 10 h 13"/>
                    <a:gd name="T30" fmla="*/ 15 w 18"/>
                    <a:gd name="T31" fmla="*/ 9 h 13"/>
                    <a:gd name="T32" fmla="*/ 18 w 18"/>
                    <a:gd name="T3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3">
                      <a:moveTo>
                        <a:pt x="18" y="6"/>
                      </a:moveTo>
                      <a:cubicBezTo>
                        <a:pt x="18" y="5"/>
                        <a:pt x="16" y="4"/>
                        <a:pt x="14" y="4"/>
                      </a:cubicBezTo>
                      <a:cubicBezTo>
                        <a:pt x="13" y="4"/>
                        <a:pt x="13" y="4"/>
                        <a:pt x="12" y="4"/>
                      </a:cubicBezTo>
                      <a:cubicBezTo>
                        <a:pt x="12" y="3"/>
                        <a:pt x="12" y="3"/>
                        <a:pt x="12" y="3"/>
                      </a:cubicBezTo>
                      <a:cubicBezTo>
                        <a:pt x="12" y="1"/>
                        <a:pt x="11" y="0"/>
                        <a:pt x="9" y="0"/>
                      </a:cubicBezTo>
                      <a:cubicBezTo>
                        <a:pt x="6" y="0"/>
                        <a:pt x="5" y="1"/>
                        <a:pt x="5" y="3"/>
                      </a:cubicBezTo>
                      <a:cubicBezTo>
                        <a:pt x="5" y="3"/>
                        <a:pt x="5" y="3"/>
                        <a:pt x="5" y="4"/>
                      </a:cubicBezTo>
                      <a:cubicBezTo>
                        <a:pt x="4" y="4"/>
                        <a:pt x="4" y="4"/>
                        <a:pt x="3" y="4"/>
                      </a:cubicBezTo>
                      <a:cubicBezTo>
                        <a:pt x="1" y="4"/>
                        <a:pt x="0" y="5"/>
                        <a:pt x="0" y="6"/>
                      </a:cubicBezTo>
                      <a:cubicBezTo>
                        <a:pt x="0" y="7"/>
                        <a:pt x="1" y="8"/>
                        <a:pt x="2" y="9"/>
                      </a:cubicBezTo>
                      <a:cubicBezTo>
                        <a:pt x="2" y="9"/>
                        <a:pt x="1" y="10"/>
                        <a:pt x="1" y="10"/>
                      </a:cubicBezTo>
                      <a:cubicBezTo>
                        <a:pt x="1" y="12"/>
                        <a:pt x="3" y="13"/>
                        <a:pt x="5" y="13"/>
                      </a:cubicBezTo>
                      <a:cubicBezTo>
                        <a:pt x="7" y="13"/>
                        <a:pt x="8" y="13"/>
                        <a:pt x="9" y="12"/>
                      </a:cubicBezTo>
                      <a:cubicBezTo>
                        <a:pt x="9" y="13"/>
                        <a:pt x="10" y="13"/>
                        <a:pt x="12" y="13"/>
                      </a:cubicBezTo>
                      <a:cubicBezTo>
                        <a:pt x="14" y="13"/>
                        <a:pt x="16" y="12"/>
                        <a:pt x="16" y="10"/>
                      </a:cubicBezTo>
                      <a:cubicBezTo>
                        <a:pt x="16" y="10"/>
                        <a:pt x="15" y="9"/>
                        <a:pt x="15" y="9"/>
                      </a:cubicBezTo>
                      <a:cubicBezTo>
                        <a:pt x="16" y="8"/>
                        <a:pt x="18" y="7"/>
                        <a:pt x="1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29" name="íśľíďè">
                  <a:extLst>
                    <a:ext uri="{FF2B5EF4-FFF2-40B4-BE49-F238E27FC236}">
                      <a16:creationId xmlns:a16="http://schemas.microsoft.com/office/drawing/2014/main" id="{0EEDEC91-E1B0-4BB3-9BD4-A2B15E5570FF}"/>
                    </a:ext>
                  </a:extLst>
                </p:cNvPr>
                <p:cNvSpPr/>
                <p:nvPr/>
              </p:nvSpPr>
              <p:spPr bwMode="auto">
                <a:xfrm>
                  <a:off x="4002" y="1845"/>
                  <a:ext cx="10" cy="4"/>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30" name="íṥľïďe">
                  <a:extLst>
                    <a:ext uri="{FF2B5EF4-FFF2-40B4-BE49-F238E27FC236}">
                      <a16:creationId xmlns:a16="http://schemas.microsoft.com/office/drawing/2014/main" id="{445C6E16-EFF9-4992-B11A-76C1B810F20C}"/>
                    </a:ext>
                  </a:extLst>
                </p:cNvPr>
                <p:cNvSpPr/>
                <p:nvPr/>
              </p:nvSpPr>
              <p:spPr bwMode="auto">
                <a:xfrm>
                  <a:off x="4008" y="1917"/>
                  <a:ext cx="38" cy="27"/>
                </a:xfrm>
                <a:custGeom>
                  <a:avLst/>
                  <a:gdLst>
                    <a:gd name="T0" fmla="*/ 18 w 18"/>
                    <a:gd name="T1" fmla="*/ 6 h 13"/>
                    <a:gd name="T2" fmla="*/ 14 w 18"/>
                    <a:gd name="T3" fmla="*/ 4 h 13"/>
                    <a:gd name="T4" fmla="*/ 12 w 18"/>
                    <a:gd name="T5" fmla="*/ 4 h 13"/>
                    <a:gd name="T6" fmla="*/ 12 w 18"/>
                    <a:gd name="T7" fmla="*/ 3 h 13"/>
                    <a:gd name="T8" fmla="*/ 9 w 18"/>
                    <a:gd name="T9" fmla="*/ 0 h 13"/>
                    <a:gd name="T10" fmla="*/ 5 w 18"/>
                    <a:gd name="T11" fmla="*/ 3 h 13"/>
                    <a:gd name="T12" fmla="*/ 5 w 18"/>
                    <a:gd name="T13" fmla="*/ 4 h 13"/>
                    <a:gd name="T14" fmla="*/ 3 w 18"/>
                    <a:gd name="T15" fmla="*/ 4 h 13"/>
                    <a:gd name="T16" fmla="*/ 0 w 18"/>
                    <a:gd name="T17" fmla="*/ 6 h 13"/>
                    <a:gd name="T18" fmla="*/ 2 w 18"/>
                    <a:gd name="T19" fmla="*/ 9 h 13"/>
                    <a:gd name="T20" fmla="*/ 1 w 18"/>
                    <a:gd name="T21" fmla="*/ 11 h 13"/>
                    <a:gd name="T22" fmla="*/ 5 w 18"/>
                    <a:gd name="T23" fmla="*/ 13 h 13"/>
                    <a:gd name="T24" fmla="*/ 9 w 18"/>
                    <a:gd name="T25" fmla="*/ 12 h 13"/>
                    <a:gd name="T26" fmla="*/ 12 w 18"/>
                    <a:gd name="T27" fmla="*/ 13 h 13"/>
                    <a:gd name="T28" fmla="*/ 16 w 18"/>
                    <a:gd name="T29" fmla="*/ 11 h 13"/>
                    <a:gd name="T30" fmla="*/ 15 w 18"/>
                    <a:gd name="T31" fmla="*/ 9 h 13"/>
                    <a:gd name="T32" fmla="*/ 18 w 18"/>
                    <a:gd name="T3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3">
                      <a:moveTo>
                        <a:pt x="18" y="6"/>
                      </a:moveTo>
                      <a:cubicBezTo>
                        <a:pt x="18" y="5"/>
                        <a:pt x="16" y="4"/>
                        <a:pt x="14" y="4"/>
                      </a:cubicBezTo>
                      <a:cubicBezTo>
                        <a:pt x="13" y="4"/>
                        <a:pt x="13" y="4"/>
                        <a:pt x="12" y="4"/>
                      </a:cubicBezTo>
                      <a:cubicBezTo>
                        <a:pt x="12" y="4"/>
                        <a:pt x="12" y="3"/>
                        <a:pt x="12" y="3"/>
                      </a:cubicBezTo>
                      <a:cubicBezTo>
                        <a:pt x="12" y="2"/>
                        <a:pt x="11" y="0"/>
                        <a:pt x="9" y="0"/>
                      </a:cubicBezTo>
                      <a:cubicBezTo>
                        <a:pt x="6" y="0"/>
                        <a:pt x="5" y="2"/>
                        <a:pt x="5" y="3"/>
                      </a:cubicBezTo>
                      <a:cubicBezTo>
                        <a:pt x="5" y="3"/>
                        <a:pt x="5" y="4"/>
                        <a:pt x="5" y="4"/>
                      </a:cubicBezTo>
                      <a:cubicBezTo>
                        <a:pt x="4" y="4"/>
                        <a:pt x="4" y="4"/>
                        <a:pt x="3" y="4"/>
                      </a:cubicBezTo>
                      <a:cubicBezTo>
                        <a:pt x="1" y="4"/>
                        <a:pt x="0" y="5"/>
                        <a:pt x="0" y="6"/>
                      </a:cubicBezTo>
                      <a:cubicBezTo>
                        <a:pt x="0" y="7"/>
                        <a:pt x="1" y="8"/>
                        <a:pt x="2" y="9"/>
                      </a:cubicBezTo>
                      <a:cubicBezTo>
                        <a:pt x="2" y="9"/>
                        <a:pt x="1" y="10"/>
                        <a:pt x="1" y="11"/>
                      </a:cubicBezTo>
                      <a:cubicBezTo>
                        <a:pt x="1" y="12"/>
                        <a:pt x="3" y="13"/>
                        <a:pt x="5" y="13"/>
                      </a:cubicBezTo>
                      <a:cubicBezTo>
                        <a:pt x="7" y="13"/>
                        <a:pt x="8" y="13"/>
                        <a:pt x="9" y="12"/>
                      </a:cubicBezTo>
                      <a:cubicBezTo>
                        <a:pt x="9" y="13"/>
                        <a:pt x="10" y="13"/>
                        <a:pt x="12" y="13"/>
                      </a:cubicBezTo>
                      <a:cubicBezTo>
                        <a:pt x="14" y="13"/>
                        <a:pt x="16" y="12"/>
                        <a:pt x="16" y="11"/>
                      </a:cubicBezTo>
                      <a:cubicBezTo>
                        <a:pt x="16" y="10"/>
                        <a:pt x="15" y="9"/>
                        <a:pt x="15" y="9"/>
                      </a:cubicBezTo>
                      <a:cubicBezTo>
                        <a:pt x="16" y="8"/>
                        <a:pt x="18" y="7"/>
                        <a:pt x="1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31" name="işľîďé">
                  <a:extLst>
                    <a:ext uri="{FF2B5EF4-FFF2-40B4-BE49-F238E27FC236}">
                      <a16:creationId xmlns:a16="http://schemas.microsoft.com/office/drawing/2014/main" id="{0FE2F8FF-B6E4-48D9-8EBC-6351A2CFE393}"/>
                    </a:ext>
                  </a:extLst>
                </p:cNvPr>
                <p:cNvSpPr/>
                <p:nvPr/>
              </p:nvSpPr>
              <p:spPr bwMode="auto">
                <a:xfrm>
                  <a:off x="4021" y="1930"/>
                  <a:ext cx="10" cy="4"/>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32" name="íṧḷîďe">
                  <a:extLst>
                    <a:ext uri="{FF2B5EF4-FFF2-40B4-BE49-F238E27FC236}">
                      <a16:creationId xmlns:a16="http://schemas.microsoft.com/office/drawing/2014/main" id="{7068A70E-D058-4A85-8637-D5F3C8AE7F21}"/>
                    </a:ext>
                  </a:extLst>
                </p:cNvPr>
                <p:cNvSpPr/>
                <p:nvPr/>
              </p:nvSpPr>
              <p:spPr bwMode="auto">
                <a:xfrm>
                  <a:off x="5159" y="2536"/>
                  <a:ext cx="67" cy="45"/>
                </a:xfrm>
                <a:custGeom>
                  <a:avLst/>
                  <a:gdLst>
                    <a:gd name="T0" fmla="*/ 32 w 32"/>
                    <a:gd name="T1" fmla="*/ 10 h 22"/>
                    <a:gd name="T2" fmla="*/ 25 w 32"/>
                    <a:gd name="T3" fmla="*/ 6 h 22"/>
                    <a:gd name="T4" fmla="*/ 23 w 32"/>
                    <a:gd name="T5" fmla="*/ 6 h 22"/>
                    <a:gd name="T6" fmla="*/ 23 w 32"/>
                    <a:gd name="T7" fmla="*/ 5 h 22"/>
                    <a:gd name="T8" fmla="*/ 16 w 32"/>
                    <a:gd name="T9" fmla="*/ 0 h 22"/>
                    <a:gd name="T10" fmla="*/ 9 w 32"/>
                    <a:gd name="T11" fmla="*/ 5 h 22"/>
                    <a:gd name="T12" fmla="*/ 10 w 32"/>
                    <a:gd name="T13" fmla="*/ 6 h 22"/>
                    <a:gd name="T14" fmla="*/ 7 w 32"/>
                    <a:gd name="T15" fmla="*/ 6 h 22"/>
                    <a:gd name="T16" fmla="*/ 0 w 32"/>
                    <a:gd name="T17" fmla="*/ 10 h 22"/>
                    <a:gd name="T18" fmla="*/ 5 w 32"/>
                    <a:gd name="T19" fmla="*/ 15 h 22"/>
                    <a:gd name="T20" fmla="*/ 3 w 32"/>
                    <a:gd name="T21" fmla="*/ 18 h 22"/>
                    <a:gd name="T22" fmla="*/ 10 w 32"/>
                    <a:gd name="T23" fmla="*/ 22 h 22"/>
                    <a:gd name="T24" fmla="*/ 16 w 32"/>
                    <a:gd name="T25" fmla="*/ 20 h 22"/>
                    <a:gd name="T26" fmla="*/ 22 w 32"/>
                    <a:gd name="T27" fmla="*/ 22 h 22"/>
                    <a:gd name="T28" fmla="*/ 29 w 32"/>
                    <a:gd name="T29" fmla="*/ 18 h 22"/>
                    <a:gd name="T30" fmla="*/ 27 w 32"/>
                    <a:gd name="T31" fmla="*/ 15 h 22"/>
                    <a:gd name="T32" fmla="*/ 32 w 32"/>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2">
                      <a:moveTo>
                        <a:pt x="32" y="10"/>
                      </a:moveTo>
                      <a:cubicBezTo>
                        <a:pt x="32" y="8"/>
                        <a:pt x="29" y="6"/>
                        <a:pt x="25" y="6"/>
                      </a:cubicBezTo>
                      <a:cubicBezTo>
                        <a:pt x="24" y="6"/>
                        <a:pt x="23" y="6"/>
                        <a:pt x="23" y="6"/>
                      </a:cubicBezTo>
                      <a:cubicBezTo>
                        <a:pt x="23" y="6"/>
                        <a:pt x="23" y="5"/>
                        <a:pt x="23" y="5"/>
                      </a:cubicBezTo>
                      <a:cubicBezTo>
                        <a:pt x="23" y="2"/>
                        <a:pt x="20" y="0"/>
                        <a:pt x="16" y="0"/>
                      </a:cubicBezTo>
                      <a:cubicBezTo>
                        <a:pt x="12" y="0"/>
                        <a:pt x="9" y="2"/>
                        <a:pt x="9" y="5"/>
                      </a:cubicBezTo>
                      <a:cubicBezTo>
                        <a:pt x="9" y="5"/>
                        <a:pt x="10" y="6"/>
                        <a:pt x="10" y="6"/>
                      </a:cubicBezTo>
                      <a:cubicBezTo>
                        <a:pt x="9" y="6"/>
                        <a:pt x="8" y="6"/>
                        <a:pt x="7" y="6"/>
                      </a:cubicBezTo>
                      <a:cubicBezTo>
                        <a:pt x="4" y="6"/>
                        <a:pt x="0" y="8"/>
                        <a:pt x="0" y="10"/>
                      </a:cubicBezTo>
                      <a:cubicBezTo>
                        <a:pt x="0" y="12"/>
                        <a:pt x="3" y="14"/>
                        <a:pt x="5" y="15"/>
                      </a:cubicBezTo>
                      <a:cubicBezTo>
                        <a:pt x="4" y="16"/>
                        <a:pt x="3" y="17"/>
                        <a:pt x="3" y="18"/>
                      </a:cubicBezTo>
                      <a:cubicBezTo>
                        <a:pt x="3" y="20"/>
                        <a:pt x="7" y="22"/>
                        <a:pt x="10" y="22"/>
                      </a:cubicBezTo>
                      <a:cubicBezTo>
                        <a:pt x="13" y="22"/>
                        <a:pt x="15" y="22"/>
                        <a:pt x="16" y="20"/>
                      </a:cubicBezTo>
                      <a:cubicBezTo>
                        <a:pt x="17" y="22"/>
                        <a:pt x="20" y="22"/>
                        <a:pt x="22" y="22"/>
                      </a:cubicBezTo>
                      <a:cubicBezTo>
                        <a:pt x="26" y="22"/>
                        <a:pt x="29" y="20"/>
                        <a:pt x="29" y="18"/>
                      </a:cubicBezTo>
                      <a:cubicBezTo>
                        <a:pt x="29" y="17"/>
                        <a:pt x="28" y="16"/>
                        <a:pt x="27" y="15"/>
                      </a:cubicBezTo>
                      <a:cubicBezTo>
                        <a:pt x="30" y="14"/>
                        <a:pt x="32" y="12"/>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33" name="ïṩ1iḑè">
                  <a:extLst>
                    <a:ext uri="{FF2B5EF4-FFF2-40B4-BE49-F238E27FC236}">
                      <a16:creationId xmlns:a16="http://schemas.microsoft.com/office/drawing/2014/main" id="{4BB49967-B398-4C54-B6F5-C147768E86D2}"/>
                    </a:ext>
                  </a:extLst>
                </p:cNvPr>
                <p:cNvSpPr/>
                <p:nvPr/>
              </p:nvSpPr>
              <p:spPr bwMode="auto">
                <a:xfrm>
                  <a:off x="5184" y="2554"/>
                  <a:ext cx="19" cy="9"/>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34" name="íṣlïḋé">
                  <a:extLst>
                    <a:ext uri="{FF2B5EF4-FFF2-40B4-BE49-F238E27FC236}">
                      <a16:creationId xmlns:a16="http://schemas.microsoft.com/office/drawing/2014/main" id="{52C88251-1690-46B7-8ACA-F90F70410020}"/>
                    </a:ext>
                  </a:extLst>
                </p:cNvPr>
                <p:cNvSpPr/>
                <p:nvPr/>
              </p:nvSpPr>
              <p:spPr bwMode="auto">
                <a:xfrm>
                  <a:off x="4592" y="2681"/>
                  <a:ext cx="67" cy="48"/>
                </a:xfrm>
                <a:custGeom>
                  <a:avLst/>
                  <a:gdLst>
                    <a:gd name="T0" fmla="*/ 32 w 32"/>
                    <a:gd name="T1" fmla="*/ 11 h 23"/>
                    <a:gd name="T2" fmla="*/ 25 w 32"/>
                    <a:gd name="T3" fmla="*/ 6 h 23"/>
                    <a:gd name="T4" fmla="*/ 23 w 32"/>
                    <a:gd name="T5" fmla="*/ 6 h 23"/>
                    <a:gd name="T6" fmla="*/ 23 w 32"/>
                    <a:gd name="T7" fmla="*/ 5 h 23"/>
                    <a:gd name="T8" fmla="*/ 16 w 32"/>
                    <a:gd name="T9" fmla="*/ 0 h 23"/>
                    <a:gd name="T10" fmla="*/ 9 w 32"/>
                    <a:gd name="T11" fmla="*/ 5 h 23"/>
                    <a:gd name="T12" fmla="*/ 10 w 32"/>
                    <a:gd name="T13" fmla="*/ 6 h 23"/>
                    <a:gd name="T14" fmla="*/ 7 w 32"/>
                    <a:gd name="T15" fmla="*/ 6 h 23"/>
                    <a:gd name="T16" fmla="*/ 0 w 32"/>
                    <a:gd name="T17" fmla="*/ 11 h 23"/>
                    <a:gd name="T18" fmla="*/ 5 w 32"/>
                    <a:gd name="T19" fmla="*/ 15 h 23"/>
                    <a:gd name="T20" fmla="*/ 4 w 32"/>
                    <a:gd name="T21" fmla="*/ 18 h 23"/>
                    <a:gd name="T22" fmla="*/ 10 w 32"/>
                    <a:gd name="T23" fmla="*/ 23 h 23"/>
                    <a:gd name="T24" fmla="*/ 16 w 32"/>
                    <a:gd name="T25" fmla="*/ 21 h 23"/>
                    <a:gd name="T26" fmla="*/ 22 w 32"/>
                    <a:gd name="T27" fmla="*/ 23 h 23"/>
                    <a:gd name="T28" fmla="*/ 29 w 32"/>
                    <a:gd name="T29" fmla="*/ 18 h 23"/>
                    <a:gd name="T30" fmla="*/ 27 w 32"/>
                    <a:gd name="T31" fmla="*/ 15 h 23"/>
                    <a:gd name="T32" fmla="*/ 32 w 32"/>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3">
                      <a:moveTo>
                        <a:pt x="32" y="11"/>
                      </a:moveTo>
                      <a:cubicBezTo>
                        <a:pt x="32" y="8"/>
                        <a:pt x="29" y="6"/>
                        <a:pt x="25" y="6"/>
                      </a:cubicBezTo>
                      <a:cubicBezTo>
                        <a:pt x="24" y="6"/>
                        <a:pt x="24" y="6"/>
                        <a:pt x="23" y="6"/>
                      </a:cubicBezTo>
                      <a:cubicBezTo>
                        <a:pt x="23" y="6"/>
                        <a:pt x="23" y="5"/>
                        <a:pt x="23" y="5"/>
                      </a:cubicBezTo>
                      <a:cubicBezTo>
                        <a:pt x="23" y="2"/>
                        <a:pt x="20" y="0"/>
                        <a:pt x="16" y="0"/>
                      </a:cubicBezTo>
                      <a:cubicBezTo>
                        <a:pt x="12" y="0"/>
                        <a:pt x="9" y="2"/>
                        <a:pt x="9" y="5"/>
                      </a:cubicBezTo>
                      <a:cubicBezTo>
                        <a:pt x="9" y="5"/>
                        <a:pt x="10" y="6"/>
                        <a:pt x="10" y="6"/>
                      </a:cubicBezTo>
                      <a:cubicBezTo>
                        <a:pt x="9" y="6"/>
                        <a:pt x="8" y="6"/>
                        <a:pt x="7" y="6"/>
                      </a:cubicBezTo>
                      <a:cubicBezTo>
                        <a:pt x="4" y="6"/>
                        <a:pt x="0" y="8"/>
                        <a:pt x="0" y="11"/>
                      </a:cubicBezTo>
                      <a:cubicBezTo>
                        <a:pt x="0" y="13"/>
                        <a:pt x="3" y="15"/>
                        <a:pt x="5" y="15"/>
                      </a:cubicBezTo>
                      <a:cubicBezTo>
                        <a:pt x="4" y="16"/>
                        <a:pt x="4" y="17"/>
                        <a:pt x="4" y="18"/>
                      </a:cubicBezTo>
                      <a:cubicBezTo>
                        <a:pt x="4" y="21"/>
                        <a:pt x="7" y="23"/>
                        <a:pt x="10" y="23"/>
                      </a:cubicBezTo>
                      <a:cubicBezTo>
                        <a:pt x="13" y="23"/>
                        <a:pt x="15" y="22"/>
                        <a:pt x="16" y="21"/>
                      </a:cubicBezTo>
                      <a:cubicBezTo>
                        <a:pt x="17" y="22"/>
                        <a:pt x="20" y="23"/>
                        <a:pt x="22" y="23"/>
                      </a:cubicBezTo>
                      <a:cubicBezTo>
                        <a:pt x="26" y="23"/>
                        <a:pt x="29" y="21"/>
                        <a:pt x="29" y="18"/>
                      </a:cubicBezTo>
                      <a:cubicBezTo>
                        <a:pt x="29" y="17"/>
                        <a:pt x="28" y="16"/>
                        <a:pt x="27" y="15"/>
                      </a:cubicBezTo>
                      <a:cubicBezTo>
                        <a:pt x="30" y="15"/>
                        <a:pt x="32" y="13"/>
                        <a:pt x="3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35" name="îşḻíḋê">
                  <a:extLst>
                    <a:ext uri="{FF2B5EF4-FFF2-40B4-BE49-F238E27FC236}">
                      <a16:creationId xmlns:a16="http://schemas.microsoft.com/office/drawing/2014/main" id="{D413A652-02F3-4090-B797-9106A98BB998}"/>
                    </a:ext>
                  </a:extLst>
                </p:cNvPr>
                <p:cNvSpPr/>
                <p:nvPr/>
              </p:nvSpPr>
              <p:spPr bwMode="auto">
                <a:xfrm>
                  <a:off x="4617" y="2702"/>
                  <a:ext cx="19" cy="6"/>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36" name="ïṡḷiḑê">
                  <a:extLst>
                    <a:ext uri="{FF2B5EF4-FFF2-40B4-BE49-F238E27FC236}">
                      <a16:creationId xmlns:a16="http://schemas.microsoft.com/office/drawing/2014/main" id="{0B78F887-6BF8-4F5E-AFDA-124CD719CC76}"/>
                    </a:ext>
                  </a:extLst>
                </p:cNvPr>
                <p:cNvSpPr/>
                <p:nvPr/>
              </p:nvSpPr>
              <p:spPr bwMode="auto">
                <a:xfrm>
                  <a:off x="4785" y="2776"/>
                  <a:ext cx="67" cy="46"/>
                </a:xfrm>
                <a:custGeom>
                  <a:avLst/>
                  <a:gdLst>
                    <a:gd name="T0" fmla="*/ 32 w 32"/>
                    <a:gd name="T1" fmla="*/ 10 h 22"/>
                    <a:gd name="T2" fmla="*/ 25 w 32"/>
                    <a:gd name="T3" fmla="*/ 5 h 22"/>
                    <a:gd name="T4" fmla="*/ 23 w 32"/>
                    <a:gd name="T5" fmla="*/ 6 h 22"/>
                    <a:gd name="T6" fmla="*/ 23 w 32"/>
                    <a:gd name="T7" fmla="*/ 4 h 22"/>
                    <a:gd name="T8" fmla="*/ 16 w 32"/>
                    <a:gd name="T9" fmla="*/ 0 h 22"/>
                    <a:gd name="T10" fmla="*/ 9 w 32"/>
                    <a:gd name="T11" fmla="*/ 4 h 22"/>
                    <a:gd name="T12" fmla="*/ 10 w 32"/>
                    <a:gd name="T13" fmla="*/ 6 h 22"/>
                    <a:gd name="T14" fmla="*/ 7 w 32"/>
                    <a:gd name="T15" fmla="*/ 5 h 22"/>
                    <a:gd name="T16" fmla="*/ 0 w 32"/>
                    <a:gd name="T17" fmla="*/ 10 h 22"/>
                    <a:gd name="T18" fmla="*/ 5 w 32"/>
                    <a:gd name="T19" fmla="*/ 14 h 22"/>
                    <a:gd name="T20" fmla="*/ 3 w 32"/>
                    <a:gd name="T21" fmla="*/ 18 h 22"/>
                    <a:gd name="T22" fmla="*/ 10 w 32"/>
                    <a:gd name="T23" fmla="*/ 22 h 22"/>
                    <a:gd name="T24" fmla="*/ 16 w 32"/>
                    <a:gd name="T25" fmla="*/ 20 h 22"/>
                    <a:gd name="T26" fmla="*/ 22 w 32"/>
                    <a:gd name="T27" fmla="*/ 22 h 22"/>
                    <a:gd name="T28" fmla="*/ 29 w 32"/>
                    <a:gd name="T29" fmla="*/ 18 h 22"/>
                    <a:gd name="T30" fmla="*/ 27 w 32"/>
                    <a:gd name="T31" fmla="*/ 14 h 22"/>
                    <a:gd name="T32" fmla="*/ 32 w 32"/>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2">
                      <a:moveTo>
                        <a:pt x="32" y="10"/>
                      </a:moveTo>
                      <a:cubicBezTo>
                        <a:pt x="32" y="8"/>
                        <a:pt x="29" y="5"/>
                        <a:pt x="25" y="5"/>
                      </a:cubicBezTo>
                      <a:cubicBezTo>
                        <a:pt x="24" y="5"/>
                        <a:pt x="23" y="6"/>
                        <a:pt x="23" y="6"/>
                      </a:cubicBezTo>
                      <a:cubicBezTo>
                        <a:pt x="23" y="5"/>
                        <a:pt x="23" y="5"/>
                        <a:pt x="23" y="4"/>
                      </a:cubicBezTo>
                      <a:cubicBezTo>
                        <a:pt x="23" y="2"/>
                        <a:pt x="20" y="0"/>
                        <a:pt x="16" y="0"/>
                      </a:cubicBezTo>
                      <a:cubicBezTo>
                        <a:pt x="12" y="0"/>
                        <a:pt x="9" y="2"/>
                        <a:pt x="9" y="4"/>
                      </a:cubicBezTo>
                      <a:cubicBezTo>
                        <a:pt x="9" y="5"/>
                        <a:pt x="9" y="5"/>
                        <a:pt x="10" y="6"/>
                      </a:cubicBezTo>
                      <a:cubicBezTo>
                        <a:pt x="9" y="6"/>
                        <a:pt x="8" y="5"/>
                        <a:pt x="7" y="5"/>
                      </a:cubicBezTo>
                      <a:cubicBezTo>
                        <a:pt x="3" y="5"/>
                        <a:pt x="0" y="8"/>
                        <a:pt x="0" y="10"/>
                      </a:cubicBezTo>
                      <a:cubicBezTo>
                        <a:pt x="0" y="12"/>
                        <a:pt x="2" y="14"/>
                        <a:pt x="5" y="14"/>
                      </a:cubicBezTo>
                      <a:cubicBezTo>
                        <a:pt x="4" y="15"/>
                        <a:pt x="3" y="16"/>
                        <a:pt x="3" y="18"/>
                      </a:cubicBezTo>
                      <a:cubicBezTo>
                        <a:pt x="3" y="20"/>
                        <a:pt x="6" y="22"/>
                        <a:pt x="10" y="22"/>
                      </a:cubicBezTo>
                      <a:cubicBezTo>
                        <a:pt x="13" y="22"/>
                        <a:pt x="15" y="21"/>
                        <a:pt x="16" y="20"/>
                      </a:cubicBezTo>
                      <a:cubicBezTo>
                        <a:pt x="17" y="21"/>
                        <a:pt x="19" y="22"/>
                        <a:pt x="22" y="22"/>
                      </a:cubicBezTo>
                      <a:cubicBezTo>
                        <a:pt x="26" y="22"/>
                        <a:pt x="29" y="20"/>
                        <a:pt x="29" y="18"/>
                      </a:cubicBezTo>
                      <a:cubicBezTo>
                        <a:pt x="29" y="16"/>
                        <a:pt x="28" y="15"/>
                        <a:pt x="27" y="14"/>
                      </a:cubicBezTo>
                      <a:cubicBezTo>
                        <a:pt x="30" y="14"/>
                        <a:pt x="32" y="12"/>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37" name="iŝḻîḑê">
                  <a:extLst>
                    <a:ext uri="{FF2B5EF4-FFF2-40B4-BE49-F238E27FC236}">
                      <a16:creationId xmlns:a16="http://schemas.microsoft.com/office/drawing/2014/main" id="{CCB013FA-35CA-400B-A039-92000DEFD559}"/>
                    </a:ext>
                  </a:extLst>
                </p:cNvPr>
                <p:cNvSpPr/>
                <p:nvPr/>
              </p:nvSpPr>
              <p:spPr bwMode="auto">
                <a:xfrm>
                  <a:off x="4810" y="2795"/>
                  <a:ext cx="17" cy="8"/>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38" name="íšľíḑè">
                  <a:extLst>
                    <a:ext uri="{FF2B5EF4-FFF2-40B4-BE49-F238E27FC236}">
                      <a16:creationId xmlns:a16="http://schemas.microsoft.com/office/drawing/2014/main" id="{FE371BD3-22C8-4B92-A14E-C50C63D7632D}"/>
                    </a:ext>
                  </a:extLst>
                </p:cNvPr>
                <p:cNvSpPr/>
                <p:nvPr/>
              </p:nvSpPr>
              <p:spPr bwMode="auto">
                <a:xfrm>
                  <a:off x="4422" y="2930"/>
                  <a:ext cx="64" cy="45"/>
                </a:xfrm>
                <a:custGeom>
                  <a:avLst/>
                  <a:gdLst>
                    <a:gd name="T0" fmla="*/ 31 w 31"/>
                    <a:gd name="T1" fmla="*/ 10 h 22"/>
                    <a:gd name="T2" fmla="*/ 24 w 31"/>
                    <a:gd name="T3" fmla="*/ 5 h 22"/>
                    <a:gd name="T4" fmla="*/ 22 w 31"/>
                    <a:gd name="T5" fmla="*/ 6 h 22"/>
                    <a:gd name="T6" fmla="*/ 22 w 31"/>
                    <a:gd name="T7" fmla="*/ 4 h 22"/>
                    <a:gd name="T8" fmla="*/ 16 w 31"/>
                    <a:gd name="T9" fmla="*/ 0 h 22"/>
                    <a:gd name="T10" fmla="*/ 9 w 31"/>
                    <a:gd name="T11" fmla="*/ 4 h 22"/>
                    <a:gd name="T12" fmla="*/ 9 w 31"/>
                    <a:gd name="T13" fmla="*/ 6 h 22"/>
                    <a:gd name="T14" fmla="*/ 7 w 31"/>
                    <a:gd name="T15" fmla="*/ 5 h 22"/>
                    <a:gd name="T16" fmla="*/ 0 w 31"/>
                    <a:gd name="T17" fmla="*/ 10 h 22"/>
                    <a:gd name="T18" fmla="*/ 5 w 31"/>
                    <a:gd name="T19" fmla="*/ 14 h 22"/>
                    <a:gd name="T20" fmla="*/ 3 w 31"/>
                    <a:gd name="T21" fmla="*/ 18 h 22"/>
                    <a:gd name="T22" fmla="*/ 10 w 31"/>
                    <a:gd name="T23" fmla="*/ 22 h 22"/>
                    <a:gd name="T24" fmla="*/ 16 w 31"/>
                    <a:gd name="T25" fmla="*/ 20 h 22"/>
                    <a:gd name="T26" fmla="*/ 21 w 31"/>
                    <a:gd name="T27" fmla="*/ 22 h 22"/>
                    <a:gd name="T28" fmla="*/ 28 w 31"/>
                    <a:gd name="T29" fmla="*/ 18 h 22"/>
                    <a:gd name="T30" fmla="*/ 26 w 31"/>
                    <a:gd name="T31" fmla="*/ 14 h 22"/>
                    <a:gd name="T32" fmla="*/ 31 w 31"/>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2">
                      <a:moveTo>
                        <a:pt x="31" y="10"/>
                      </a:moveTo>
                      <a:cubicBezTo>
                        <a:pt x="31" y="8"/>
                        <a:pt x="28" y="5"/>
                        <a:pt x="24" y="5"/>
                      </a:cubicBezTo>
                      <a:cubicBezTo>
                        <a:pt x="24" y="5"/>
                        <a:pt x="23" y="6"/>
                        <a:pt x="22" y="6"/>
                      </a:cubicBezTo>
                      <a:cubicBezTo>
                        <a:pt x="22" y="5"/>
                        <a:pt x="22" y="5"/>
                        <a:pt x="22" y="4"/>
                      </a:cubicBezTo>
                      <a:cubicBezTo>
                        <a:pt x="22" y="2"/>
                        <a:pt x="19" y="0"/>
                        <a:pt x="16" y="0"/>
                      </a:cubicBezTo>
                      <a:cubicBezTo>
                        <a:pt x="12" y="0"/>
                        <a:pt x="9" y="2"/>
                        <a:pt x="9" y="4"/>
                      </a:cubicBezTo>
                      <a:cubicBezTo>
                        <a:pt x="9" y="5"/>
                        <a:pt x="9" y="5"/>
                        <a:pt x="9" y="6"/>
                      </a:cubicBezTo>
                      <a:cubicBezTo>
                        <a:pt x="8" y="6"/>
                        <a:pt x="7" y="5"/>
                        <a:pt x="7" y="5"/>
                      </a:cubicBezTo>
                      <a:cubicBezTo>
                        <a:pt x="3" y="5"/>
                        <a:pt x="0" y="8"/>
                        <a:pt x="0" y="10"/>
                      </a:cubicBezTo>
                      <a:cubicBezTo>
                        <a:pt x="0" y="12"/>
                        <a:pt x="2" y="14"/>
                        <a:pt x="5" y="14"/>
                      </a:cubicBezTo>
                      <a:cubicBezTo>
                        <a:pt x="4" y="15"/>
                        <a:pt x="3" y="16"/>
                        <a:pt x="3" y="18"/>
                      </a:cubicBezTo>
                      <a:cubicBezTo>
                        <a:pt x="3" y="20"/>
                        <a:pt x="6" y="22"/>
                        <a:pt x="10" y="22"/>
                      </a:cubicBezTo>
                      <a:cubicBezTo>
                        <a:pt x="12" y="22"/>
                        <a:pt x="14" y="21"/>
                        <a:pt x="16" y="20"/>
                      </a:cubicBezTo>
                      <a:cubicBezTo>
                        <a:pt x="17" y="21"/>
                        <a:pt x="19" y="22"/>
                        <a:pt x="21" y="22"/>
                      </a:cubicBezTo>
                      <a:cubicBezTo>
                        <a:pt x="25" y="22"/>
                        <a:pt x="28" y="20"/>
                        <a:pt x="28" y="18"/>
                      </a:cubicBezTo>
                      <a:cubicBezTo>
                        <a:pt x="28" y="16"/>
                        <a:pt x="28" y="15"/>
                        <a:pt x="26" y="14"/>
                      </a:cubicBezTo>
                      <a:cubicBezTo>
                        <a:pt x="29" y="14"/>
                        <a:pt x="31" y="12"/>
                        <a:pt x="3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39" name="iśḻïḍè">
                  <a:extLst>
                    <a:ext uri="{FF2B5EF4-FFF2-40B4-BE49-F238E27FC236}">
                      <a16:creationId xmlns:a16="http://schemas.microsoft.com/office/drawing/2014/main" id="{C5756993-5213-4598-8367-CFF60C5241CB}"/>
                    </a:ext>
                  </a:extLst>
                </p:cNvPr>
                <p:cNvSpPr/>
                <p:nvPr/>
              </p:nvSpPr>
              <p:spPr bwMode="auto">
                <a:xfrm>
                  <a:off x="4445" y="2948"/>
                  <a:ext cx="18" cy="9"/>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40" name="ïsḷîḓê">
                  <a:extLst>
                    <a:ext uri="{FF2B5EF4-FFF2-40B4-BE49-F238E27FC236}">
                      <a16:creationId xmlns:a16="http://schemas.microsoft.com/office/drawing/2014/main" id="{F4242AE0-CEA8-4E3C-8794-6B3BA952429B}"/>
                    </a:ext>
                  </a:extLst>
                </p:cNvPr>
                <p:cNvSpPr/>
                <p:nvPr/>
              </p:nvSpPr>
              <p:spPr bwMode="auto">
                <a:xfrm>
                  <a:off x="5467" y="2695"/>
                  <a:ext cx="64" cy="48"/>
                </a:xfrm>
                <a:custGeom>
                  <a:avLst/>
                  <a:gdLst>
                    <a:gd name="T0" fmla="*/ 31 w 31"/>
                    <a:gd name="T1" fmla="*/ 10 h 23"/>
                    <a:gd name="T2" fmla="*/ 24 w 31"/>
                    <a:gd name="T3" fmla="*/ 6 h 23"/>
                    <a:gd name="T4" fmla="*/ 22 w 31"/>
                    <a:gd name="T5" fmla="*/ 6 h 23"/>
                    <a:gd name="T6" fmla="*/ 22 w 31"/>
                    <a:gd name="T7" fmla="*/ 5 h 23"/>
                    <a:gd name="T8" fmla="*/ 15 w 31"/>
                    <a:gd name="T9" fmla="*/ 0 h 23"/>
                    <a:gd name="T10" fmla="*/ 9 w 31"/>
                    <a:gd name="T11" fmla="*/ 5 h 23"/>
                    <a:gd name="T12" fmla="*/ 9 w 31"/>
                    <a:gd name="T13" fmla="*/ 6 h 23"/>
                    <a:gd name="T14" fmla="*/ 7 w 31"/>
                    <a:gd name="T15" fmla="*/ 6 h 23"/>
                    <a:gd name="T16" fmla="*/ 0 w 31"/>
                    <a:gd name="T17" fmla="*/ 10 h 23"/>
                    <a:gd name="T18" fmla="*/ 5 w 31"/>
                    <a:gd name="T19" fmla="*/ 15 h 23"/>
                    <a:gd name="T20" fmla="*/ 3 w 31"/>
                    <a:gd name="T21" fmla="*/ 18 h 23"/>
                    <a:gd name="T22" fmla="*/ 10 w 31"/>
                    <a:gd name="T23" fmla="*/ 23 h 23"/>
                    <a:gd name="T24" fmla="*/ 15 w 31"/>
                    <a:gd name="T25" fmla="*/ 20 h 23"/>
                    <a:gd name="T26" fmla="*/ 21 w 31"/>
                    <a:gd name="T27" fmla="*/ 23 h 23"/>
                    <a:gd name="T28" fmla="*/ 28 w 31"/>
                    <a:gd name="T29" fmla="*/ 18 h 23"/>
                    <a:gd name="T30" fmla="*/ 26 w 31"/>
                    <a:gd name="T31" fmla="*/ 15 h 23"/>
                    <a:gd name="T32" fmla="*/ 31 w 31"/>
                    <a:gd name="T33"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3">
                      <a:moveTo>
                        <a:pt x="31" y="10"/>
                      </a:moveTo>
                      <a:cubicBezTo>
                        <a:pt x="31" y="8"/>
                        <a:pt x="28" y="6"/>
                        <a:pt x="24" y="6"/>
                      </a:cubicBezTo>
                      <a:cubicBezTo>
                        <a:pt x="23" y="6"/>
                        <a:pt x="23" y="6"/>
                        <a:pt x="22" y="6"/>
                      </a:cubicBezTo>
                      <a:cubicBezTo>
                        <a:pt x="22" y="6"/>
                        <a:pt x="22" y="5"/>
                        <a:pt x="22" y="5"/>
                      </a:cubicBezTo>
                      <a:cubicBezTo>
                        <a:pt x="22" y="2"/>
                        <a:pt x="19" y="0"/>
                        <a:pt x="15" y="0"/>
                      </a:cubicBezTo>
                      <a:cubicBezTo>
                        <a:pt x="12" y="0"/>
                        <a:pt x="9" y="2"/>
                        <a:pt x="9" y="5"/>
                      </a:cubicBezTo>
                      <a:cubicBezTo>
                        <a:pt x="9" y="5"/>
                        <a:pt x="9" y="6"/>
                        <a:pt x="9" y="6"/>
                      </a:cubicBezTo>
                      <a:cubicBezTo>
                        <a:pt x="8" y="6"/>
                        <a:pt x="7" y="6"/>
                        <a:pt x="7" y="6"/>
                      </a:cubicBezTo>
                      <a:cubicBezTo>
                        <a:pt x="3" y="6"/>
                        <a:pt x="0" y="8"/>
                        <a:pt x="0" y="10"/>
                      </a:cubicBezTo>
                      <a:cubicBezTo>
                        <a:pt x="0" y="13"/>
                        <a:pt x="2" y="14"/>
                        <a:pt x="5" y="15"/>
                      </a:cubicBezTo>
                      <a:cubicBezTo>
                        <a:pt x="3" y="16"/>
                        <a:pt x="3" y="17"/>
                        <a:pt x="3" y="18"/>
                      </a:cubicBezTo>
                      <a:cubicBezTo>
                        <a:pt x="3" y="20"/>
                        <a:pt x="6" y="23"/>
                        <a:pt x="10" y="23"/>
                      </a:cubicBezTo>
                      <a:cubicBezTo>
                        <a:pt x="12" y="23"/>
                        <a:pt x="14" y="22"/>
                        <a:pt x="15" y="20"/>
                      </a:cubicBezTo>
                      <a:cubicBezTo>
                        <a:pt x="17" y="22"/>
                        <a:pt x="19" y="23"/>
                        <a:pt x="21" y="23"/>
                      </a:cubicBezTo>
                      <a:cubicBezTo>
                        <a:pt x="25" y="23"/>
                        <a:pt x="28" y="20"/>
                        <a:pt x="28" y="18"/>
                      </a:cubicBezTo>
                      <a:cubicBezTo>
                        <a:pt x="28" y="17"/>
                        <a:pt x="27" y="16"/>
                        <a:pt x="26" y="15"/>
                      </a:cubicBezTo>
                      <a:cubicBezTo>
                        <a:pt x="29" y="14"/>
                        <a:pt x="31" y="13"/>
                        <a:pt x="3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41" name="ïšļîḓé">
                  <a:extLst>
                    <a:ext uri="{FF2B5EF4-FFF2-40B4-BE49-F238E27FC236}">
                      <a16:creationId xmlns:a16="http://schemas.microsoft.com/office/drawing/2014/main" id="{E898538D-1AE4-4696-9B4D-536D24D7C6B0}"/>
                    </a:ext>
                  </a:extLst>
                </p:cNvPr>
                <p:cNvSpPr/>
                <p:nvPr/>
              </p:nvSpPr>
              <p:spPr bwMode="auto">
                <a:xfrm>
                  <a:off x="5490" y="2714"/>
                  <a:ext cx="18" cy="8"/>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42" name="iŝḻídê">
                  <a:extLst>
                    <a:ext uri="{FF2B5EF4-FFF2-40B4-BE49-F238E27FC236}">
                      <a16:creationId xmlns:a16="http://schemas.microsoft.com/office/drawing/2014/main" id="{AF8C8A23-95C3-467E-8E35-BA7E60BE7616}"/>
                    </a:ext>
                  </a:extLst>
                </p:cNvPr>
                <p:cNvSpPr/>
                <p:nvPr/>
              </p:nvSpPr>
              <p:spPr bwMode="auto">
                <a:xfrm>
                  <a:off x="2909" y="2654"/>
                  <a:ext cx="67" cy="48"/>
                </a:xfrm>
                <a:custGeom>
                  <a:avLst/>
                  <a:gdLst>
                    <a:gd name="T0" fmla="*/ 32 w 32"/>
                    <a:gd name="T1" fmla="*/ 11 h 23"/>
                    <a:gd name="T2" fmla="*/ 25 w 32"/>
                    <a:gd name="T3" fmla="*/ 6 h 23"/>
                    <a:gd name="T4" fmla="*/ 23 w 32"/>
                    <a:gd name="T5" fmla="*/ 6 h 23"/>
                    <a:gd name="T6" fmla="*/ 23 w 32"/>
                    <a:gd name="T7" fmla="*/ 5 h 23"/>
                    <a:gd name="T8" fmla="*/ 16 w 32"/>
                    <a:gd name="T9" fmla="*/ 0 h 23"/>
                    <a:gd name="T10" fmla="*/ 9 w 32"/>
                    <a:gd name="T11" fmla="*/ 5 h 23"/>
                    <a:gd name="T12" fmla="*/ 10 w 32"/>
                    <a:gd name="T13" fmla="*/ 6 h 23"/>
                    <a:gd name="T14" fmla="*/ 7 w 32"/>
                    <a:gd name="T15" fmla="*/ 6 h 23"/>
                    <a:gd name="T16" fmla="*/ 0 w 32"/>
                    <a:gd name="T17" fmla="*/ 11 h 23"/>
                    <a:gd name="T18" fmla="*/ 5 w 32"/>
                    <a:gd name="T19" fmla="*/ 15 h 23"/>
                    <a:gd name="T20" fmla="*/ 3 w 32"/>
                    <a:gd name="T21" fmla="*/ 18 h 23"/>
                    <a:gd name="T22" fmla="*/ 10 w 32"/>
                    <a:gd name="T23" fmla="*/ 23 h 23"/>
                    <a:gd name="T24" fmla="*/ 16 w 32"/>
                    <a:gd name="T25" fmla="*/ 21 h 23"/>
                    <a:gd name="T26" fmla="*/ 22 w 32"/>
                    <a:gd name="T27" fmla="*/ 23 h 23"/>
                    <a:gd name="T28" fmla="*/ 29 w 32"/>
                    <a:gd name="T29" fmla="*/ 18 h 23"/>
                    <a:gd name="T30" fmla="*/ 27 w 32"/>
                    <a:gd name="T31" fmla="*/ 15 h 23"/>
                    <a:gd name="T32" fmla="*/ 32 w 32"/>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3">
                      <a:moveTo>
                        <a:pt x="32" y="11"/>
                      </a:moveTo>
                      <a:cubicBezTo>
                        <a:pt x="32" y="8"/>
                        <a:pt x="29" y="6"/>
                        <a:pt x="25" y="6"/>
                      </a:cubicBezTo>
                      <a:cubicBezTo>
                        <a:pt x="24" y="6"/>
                        <a:pt x="23" y="6"/>
                        <a:pt x="23" y="6"/>
                      </a:cubicBezTo>
                      <a:cubicBezTo>
                        <a:pt x="23" y="6"/>
                        <a:pt x="23" y="6"/>
                        <a:pt x="23" y="5"/>
                      </a:cubicBezTo>
                      <a:cubicBezTo>
                        <a:pt x="23" y="2"/>
                        <a:pt x="20" y="0"/>
                        <a:pt x="16" y="0"/>
                      </a:cubicBezTo>
                      <a:cubicBezTo>
                        <a:pt x="12" y="0"/>
                        <a:pt x="9" y="2"/>
                        <a:pt x="9" y="5"/>
                      </a:cubicBezTo>
                      <a:cubicBezTo>
                        <a:pt x="9" y="6"/>
                        <a:pt x="9" y="6"/>
                        <a:pt x="10" y="6"/>
                      </a:cubicBezTo>
                      <a:cubicBezTo>
                        <a:pt x="9" y="6"/>
                        <a:pt x="8" y="6"/>
                        <a:pt x="7" y="6"/>
                      </a:cubicBezTo>
                      <a:cubicBezTo>
                        <a:pt x="3" y="6"/>
                        <a:pt x="0" y="8"/>
                        <a:pt x="0" y="11"/>
                      </a:cubicBezTo>
                      <a:cubicBezTo>
                        <a:pt x="0" y="13"/>
                        <a:pt x="2" y="15"/>
                        <a:pt x="5" y="15"/>
                      </a:cubicBezTo>
                      <a:cubicBezTo>
                        <a:pt x="4" y="16"/>
                        <a:pt x="3" y="17"/>
                        <a:pt x="3" y="18"/>
                      </a:cubicBezTo>
                      <a:cubicBezTo>
                        <a:pt x="3" y="21"/>
                        <a:pt x="7" y="23"/>
                        <a:pt x="10" y="23"/>
                      </a:cubicBezTo>
                      <a:cubicBezTo>
                        <a:pt x="13" y="23"/>
                        <a:pt x="15" y="22"/>
                        <a:pt x="16" y="21"/>
                      </a:cubicBezTo>
                      <a:cubicBezTo>
                        <a:pt x="17" y="22"/>
                        <a:pt x="20" y="23"/>
                        <a:pt x="22" y="23"/>
                      </a:cubicBezTo>
                      <a:cubicBezTo>
                        <a:pt x="26" y="23"/>
                        <a:pt x="29" y="21"/>
                        <a:pt x="29" y="18"/>
                      </a:cubicBezTo>
                      <a:cubicBezTo>
                        <a:pt x="29" y="17"/>
                        <a:pt x="28" y="16"/>
                        <a:pt x="27" y="15"/>
                      </a:cubicBezTo>
                      <a:cubicBezTo>
                        <a:pt x="30" y="15"/>
                        <a:pt x="32" y="13"/>
                        <a:pt x="3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43" name="íṣḻíḍè">
                  <a:extLst>
                    <a:ext uri="{FF2B5EF4-FFF2-40B4-BE49-F238E27FC236}">
                      <a16:creationId xmlns:a16="http://schemas.microsoft.com/office/drawing/2014/main" id="{6F01693C-885C-4A11-8F30-C4DB6AF1465A}"/>
                    </a:ext>
                  </a:extLst>
                </p:cNvPr>
                <p:cNvSpPr/>
                <p:nvPr/>
              </p:nvSpPr>
              <p:spPr bwMode="auto">
                <a:xfrm>
                  <a:off x="2934" y="2675"/>
                  <a:ext cx="19" cy="6"/>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44" name="íśľíḋê">
                  <a:extLst>
                    <a:ext uri="{FF2B5EF4-FFF2-40B4-BE49-F238E27FC236}">
                      <a16:creationId xmlns:a16="http://schemas.microsoft.com/office/drawing/2014/main" id="{9BCB7CB8-6817-4F1A-A107-0A83CA2EB036}"/>
                    </a:ext>
                  </a:extLst>
                </p:cNvPr>
                <p:cNvSpPr/>
                <p:nvPr/>
              </p:nvSpPr>
              <p:spPr bwMode="auto">
                <a:xfrm>
                  <a:off x="4191" y="2836"/>
                  <a:ext cx="168" cy="148"/>
                </a:xfrm>
                <a:custGeom>
                  <a:avLst/>
                  <a:gdLst>
                    <a:gd name="T0" fmla="*/ 31 w 81"/>
                    <a:gd name="T1" fmla="*/ 71 h 71"/>
                    <a:gd name="T2" fmla="*/ 0 w 81"/>
                    <a:gd name="T3" fmla="*/ 23 h 71"/>
                    <a:gd name="T4" fmla="*/ 38 w 81"/>
                    <a:gd name="T5" fmla="*/ 56 h 71"/>
                    <a:gd name="T6" fmla="*/ 11 w 81"/>
                    <a:gd name="T7" fmla="*/ 5 h 71"/>
                    <a:gd name="T8" fmla="*/ 45 w 81"/>
                    <a:gd name="T9" fmla="*/ 48 h 71"/>
                    <a:gd name="T10" fmla="*/ 65 w 81"/>
                    <a:gd name="T11" fmla="*/ 0 h 71"/>
                    <a:gd name="T12" fmla="*/ 56 w 81"/>
                    <a:gd name="T13" fmla="*/ 44 h 71"/>
                    <a:gd name="T14" fmla="*/ 81 w 81"/>
                    <a:gd name="T15" fmla="*/ 18 h 71"/>
                    <a:gd name="T16" fmla="*/ 64 w 81"/>
                    <a:gd name="T17" fmla="*/ 71 h 71"/>
                    <a:gd name="T18" fmla="*/ 31 w 81"/>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1">
                      <a:moveTo>
                        <a:pt x="31" y="71"/>
                      </a:moveTo>
                      <a:cubicBezTo>
                        <a:pt x="31" y="71"/>
                        <a:pt x="26" y="33"/>
                        <a:pt x="0" y="23"/>
                      </a:cubicBezTo>
                      <a:cubicBezTo>
                        <a:pt x="0" y="23"/>
                        <a:pt x="26" y="22"/>
                        <a:pt x="38" y="56"/>
                      </a:cubicBezTo>
                      <a:cubicBezTo>
                        <a:pt x="38" y="56"/>
                        <a:pt x="38" y="17"/>
                        <a:pt x="11" y="5"/>
                      </a:cubicBezTo>
                      <a:cubicBezTo>
                        <a:pt x="11" y="5"/>
                        <a:pt x="41" y="9"/>
                        <a:pt x="45" y="48"/>
                      </a:cubicBezTo>
                      <a:cubicBezTo>
                        <a:pt x="45" y="48"/>
                        <a:pt x="44" y="12"/>
                        <a:pt x="65" y="0"/>
                      </a:cubicBezTo>
                      <a:cubicBezTo>
                        <a:pt x="65" y="0"/>
                        <a:pt x="54" y="25"/>
                        <a:pt x="56" y="44"/>
                      </a:cubicBezTo>
                      <a:cubicBezTo>
                        <a:pt x="56" y="44"/>
                        <a:pt x="63" y="20"/>
                        <a:pt x="81" y="18"/>
                      </a:cubicBezTo>
                      <a:cubicBezTo>
                        <a:pt x="81" y="18"/>
                        <a:pt x="62" y="43"/>
                        <a:pt x="64" y="71"/>
                      </a:cubicBezTo>
                      <a:lnTo>
                        <a:pt x="31" y="71"/>
                      </a:lnTo>
                      <a:close/>
                    </a:path>
                  </a:pathLst>
                </a:custGeom>
                <a:solidFill>
                  <a:srgbClr val="D6E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45" name="išḻíḋè">
                  <a:extLst>
                    <a:ext uri="{FF2B5EF4-FFF2-40B4-BE49-F238E27FC236}">
                      <a16:creationId xmlns:a16="http://schemas.microsoft.com/office/drawing/2014/main" id="{D92A5475-F3CA-4927-8B55-6650A176DEA8}"/>
                    </a:ext>
                  </a:extLst>
                </p:cNvPr>
                <p:cNvSpPr/>
                <p:nvPr/>
              </p:nvSpPr>
              <p:spPr bwMode="auto">
                <a:xfrm>
                  <a:off x="4501" y="2762"/>
                  <a:ext cx="168" cy="149"/>
                </a:xfrm>
                <a:custGeom>
                  <a:avLst/>
                  <a:gdLst>
                    <a:gd name="T0" fmla="*/ 31 w 81"/>
                    <a:gd name="T1" fmla="*/ 72 h 72"/>
                    <a:gd name="T2" fmla="*/ 0 w 81"/>
                    <a:gd name="T3" fmla="*/ 23 h 72"/>
                    <a:gd name="T4" fmla="*/ 38 w 81"/>
                    <a:gd name="T5" fmla="*/ 56 h 72"/>
                    <a:gd name="T6" fmla="*/ 11 w 81"/>
                    <a:gd name="T7" fmla="*/ 6 h 72"/>
                    <a:gd name="T8" fmla="*/ 45 w 81"/>
                    <a:gd name="T9" fmla="*/ 48 h 72"/>
                    <a:gd name="T10" fmla="*/ 65 w 81"/>
                    <a:gd name="T11" fmla="*/ 0 h 72"/>
                    <a:gd name="T12" fmla="*/ 56 w 81"/>
                    <a:gd name="T13" fmla="*/ 45 h 72"/>
                    <a:gd name="T14" fmla="*/ 81 w 81"/>
                    <a:gd name="T15" fmla="*/ 19 h 72"/>
                    <a:gd name="T16" fmla="*/ 64 w 81"/>
                    <a:gd name="T17" fmla="*/ 72 h 72"/>
                    <a:gd name="T18" fmla="*/ 31 w 81"/>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2">
                      <a:moveTo>
                        <a:pt x="31" y="72"/>
                      </a:moveTo>
                      <a:cubicBezTo>
                        <a:pt x="31" y="72"/>
                        <a:pt x="26" y="33"/>
                        <a:pt x="0" y="23"/>
                      </a:cubicBezTo>
                      <a:cubicBezTo>
                        <a:pt x="0" y="23"/>
                        <a:pt x="26" y="22"/>
                        <a:pt x="38" y="56"/>
                      </a:cubicBezTo>
                      <a:cubicBezTo>
                        <a:pt x="38" y="56"/>
                        <a:pt x="38" y="17"/>
                        <a:pt x="11" y="6"/>
                      </a:cubicBezTo>
                      <a:cubicBezTo>
                        <a:pt x="11" y="6"/>
                        <a:pt x="41" y="9"/>
                        <a:pt x="45" y="48"/>
                      </a:cubicBezTo>
                      <a:cubicBezTo>
                        <a:pt x="45" y="48"/>
                        <a:pt x="45" y="13"/>
                        <a:pt x="65" y="0"/>
                      </a:cubicBezTo>
                      <a:cubicBezTo>
                        <a:pt x="65" y="0"/>
                        <a:pt x="54" y="25"/>
                        <a:pt x="56" y="45"/>
                      </a:cubicBezTo>
                      <a:cubicBezTo>
                        <a:pt x="56" y="45"/>
                        <a:pt x="63" y="20"/>
                        <a:pt x="81" y="19"/>
                      </a:cubicBezTo>
                      <a:cubicBezTo>
                        <a:pt x="81" y="19"/>
                        <a:pt x="62" y="43"/>
                        <a:pt x="64" y="72"/>
                      </a:cubicBezTo>
                      <a:lnTo>
                        <a:pt x="31" y="72"/>
                      </a:lnTo>
                      <a:close/>
                    </a:path>
                  </a:pathLst>
                </a:custGeom>
                <a:solidFill>
                  <a:srgbClr val="D6E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46" name="iṩḻiďé">
                  <a:extLst>
                    <a:ext uri="{FF2B5EF4-FFF2-40B4-BE49-F238E27FC236}">
                      <a16:creationId xmlns:a16="http://schemas.microsoft.com/office/drawing/2014/main" id="{44CB7EDF-A574-4B0B-8277-4B1645B56A6A}"/>
                    </a:ext>
                  </a:extLst>
                </p:cNvPr>
                <p:cNvSpPr/>
                <p:nvPr/>
              </p:nvSpPr>
              <p:spPr bwMode="auto">
                <a:xfrm>
                  <a:off x="5184" y="2567"/>
                  <a:ext cx="168" cy="149"/>
                </a:xfrm>
                <a:custGeom>
                  <a:avLst/>
                  <a:gdLst>
                    <a:gd name="T0" fmla="*/ 31 w 81"/>
                    <a:gd name="T1" fmla="*/ 72 h 72"/>
                    <a:gd name="T2" fmla="*/ 0 w 81"/>
                    <a:gd name="T3" fmla="*/ 24 h 72"/>
                    <a:gd name="T4" fmla="*/ 38 w 81"/>
                    <a:gd name="T5" fmla="*/ 57 h 72"/>
                    <a:gd name="T6" fmla="*/ 11 w 81"/>
                    <a:gd name="T7" fmla="*/ 6 h 72"/>
                    <a:gd name="T8" fmla="*/ 45 w 81"/>
                    <a:gd name="T9" fmla="*/ 48 h 72"/>
                    <a:gd name="T10" fmla="*/ 65 w 81"/>
                    <a:gd name="T11" fmla="*/ 0 h 72"/>
                    <a:gd name="T12" fmla="*/ 56 w 81"/>
                    <a:gd name="T13" fmla="*/ 45 h 72"/>
                    <a:gd name="T14" fmla="*/ 81 w 81"/>
                    <a:gd name="T15" fmla="*/ 19 h 72"/>
                    <a:gd name="T16" fmla="*/ 64 w 81"/>
                    <a:gd name="T17" fmla="*/ 72 h 72"/>
                    <a:gd name="T18" fmla="*/ 31 w 81"/>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2">
                      <a:moveTo>
                        <a:pt x="31" y="72"/>
                      </a:moveTo>
                      <a:cubicBezTo>
                        <a:pt x="31" y="72"/>
                        <a:pt x="26" y="34"/>
                        <a:pt x="0" y="24"/>
                      </a:cubicBezTo>
                      <a:cubicBezTo>
                        <a:pt x="0" y="24"/>
                        <a:pt x="26" y="23"/>
                        <a:pt x="38" y="57"/>
                      </a:cubicBezTo>
                      <a:cubicBezTo>
                        <a:pt x="38" y="57"/>
                        <a:pt x="37" y="18"/>
                        <a:pt x="11" y="6"/>
                      </a:cubicBezTo>
                      <a:cubicBezTo>
                        <a:pt x="11" y="6"/>
                        <a:pt x="41" y="10"/>
                        <a:pt x="45" y="48"/>
                      </a:cubicBezTo>
                      <a:cubicBezTo>
                        <a:pt x="45" y="48"/>
                        <a:pt x="44" y="13"/>
                        <a:pt x="65" y="0"/>
                      </a:cubicBezTo>
                      <a:cubicBezTo>
                        <a:pt x="65" y="0"/>
                        <a:pt x="54" y="25"/>
                        <a:pt x="56" y="45"/>
                      </a:cubicBezTo>
                      <a:cubicBezTo>
                        <a:pt x="56" y="45"/>
                        <a:pt x="63" y="21"/>
                        <a:pt x="81" y="19"/>
                      </a:cubicBezTo>
                      <a:cubicBezTo>
                        <a:pt x="81" y="19"/>
                        <a:pt x="62" y="44"/>
                        <a:pt x="64" y="72"/>
                      </a:cubicBezTo>
                      <a:lnTo>
                        <a:pt x="31" y="72"/>
                      </a:lnTo>
                      <a:close/>
                    </a:path>
                  </a:pathLst>
                </a:custGeom>
                <a:solidFill>
                  <a:srgbClr val="D6E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47" name="iŝ1ïdê">
                  <a:extLst>
                    <a:ext uri="{FF2B5EF4-FFF2-40B4-BE49-F238E27FC236}">
                      <a16:creationId xmlns:a16="http://schemas.microsoft.com/office/drawing/2014/main" id="{B28777EE-6DC6-4825-94F9-FE762115A791}"/>
                    </a:ext>
                  </a:extLst>
                </p:cNvPr>
                <p:cNvSpPr/>
                <p:nvPr/>
              </p:nvSpPr>
              <p:spPr bwMode="auto">
                <a:xfrm>
                  <a:off x="3503" y="1722"/>
                  <a:ext cx="86" cy="75"/>
                </a:xfrm>
                <a:custGeom>
                  <a:avLst/>
                  <a:gdLst>
                    <a:gd name="T0" fmla="*/ 15 w 41"/>
                    <a:gd name="T1" fmla="*/ 36 h 36"/>
                    <a:gd name="T2" fmla="*/ 0 w 41"/>
                    <a:gd name="T3" fmla="*/ 12 h 36"/>
                    <a:gd name="T4" fmla="*/ 19 w 41"/>
                    <a:gd name="T5" fmla="*/ 28 h 36"/>
                    <a:gd name="T6" fmla="*/ 5 w 41"/>
                    <a:gd name="T7" fmla="*/ 3 h 36"/>
                    <a:gd name="T8" fmla="*/ 23 w 41"/>
                    <a:gd name="T9" fmla="*/ 24 h 36"/>
                    <a:gd name="T10" fmla="*/ 33 w 41"/>
                    <a:gd name="T11" fmla="*/ 0 h 36"/>
                    <a:gd name="T12" fmla="*/ 28 w 41"/>
                    <a:gd name="T13" fmla="*/ 23 h 36"/>
                    <a:gd name="T14" fmla="*/ 41 w 41"/>
                    <a:gd name="T15" fmla="*/ 10 h 36"/>
                    <a:gd name="T16" fmla="*/ 32 w 41"/>
                    <a:gd name="T17" fmla="*/ 36 h 36"/>
                    <a:gd name="T18" fmla="*/ 15 w 4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6">
                      <a:moveTo>
                        <a:pt x="15" y="36"/>
                      </a:moveTo>
                      <a:cubicBezTo>
                        <a:pt x="15" y="36"/>
                        <a:pt x="13" y="17"/>
                        <a:pt x="0" y="12"/>
                      </a:cubicBezTo>
                      <a:cubicBezTo>
                        <a:pt x="0" y="12"/>
                        <a:pt x="13" y="12"/>
                        <a:pt x="19" y="28"/>
                      </a:cubicBezTo>
                      <a:cubicBezTo>
                        <a:pt x="19" y="28"/>
                        <a:pt x="19" y="9"/>
                        <a:pt x="5" y="3"/>
                      </a:cubicBezTo>
                      <a:cubicBezTo>
                        <a:pt x="5" y="3"/>
                        <a:pt x="21" y="5"/>
                        <a:pt x="23" y="24"/>
                      </a:cubicBezTo>
                      <a:cubicBezTo>
                        <a:pt x="23" y="24"/>
                        <a:pt x="22" y="7"/>
                        <a:pt x="33" y="0"/>
                      </a:cubicBezTo>
                      <a:cubicBezTo>
                        <a:pt x="33" y="0"/>
                        <a:pt x="27" y="13"/>
                        <a:pt x="28" y="23"/>
                      </a:cubicBezTo>
                      <a:cubicBezTo>
                        <a:pt x="28" y="23"/>
                        <a:pt x="32" y="10"/>
                        <a:pt x="41" y="10"/>
                      </a:cubicBezTo>
                      <a:cubicBezTo>
                        <a:pt x="41" y="10"/>
                        <a:pt x="31" y="22"/>
                        <a:pt x="32" y="36"/>
                      </a:cubicBezTo>
                      <a:lnTo>
                        <a:pt x="15" y="36"/>
                      </a:lnTo>
                      <a:close/>
                    </a:path>
                  </a:pathLst>
                </a:custGeom>
                <a:solidFill>
                  <a:srgbClr val="D6E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48" name="îş1iḑê">
                  <a:extLst>
                    <a:ext uri="{FF2B5EF4-FFF2-40B4-BE49-F238E27FC236}">
                      <a16:creationId xmlns:a16="http://schemas.microsoft.com/office/drawing/2014/main" id="{3301C093-8288-430C-AFD2-DF09CEE5AF52}"/>
                    </a:ext>
                  </a:extLst>
                </p:cNvPr>
                <p:cNvSpPr/>
                <p:nvPr/>
              </p:nvSpPr>
              <p:spPr bwMode="auto">
                <a:xfrm>
                  <a:off x="3705" y="1784"/>
                  <a:ext cx="85" cy="75"/>
                </a:xfrm>
                <a:custGeom>
                  <a:avLst/>
                  <a:gdLst>
                    <a:gd name="T0" fmla="*/ 15 w 41"/>
                    <a:gd name="T1" fmla="*/ 36 h 36"/>
                    <a:gd name="T2" fmla="*/ 0 w 41"/>
                    <a:gd name="T3" fmla="*/ 11 h 36"/>
                    <a:gd name="T4" fmla="*/ 19 w 41"/>
                    <a:gd name="T5" fmla="*/ 28 h 36"/>
                    <a:gd name="T6" fmla="*/ 5 w 41"/>
                    <a:gd name="T7" fmla="*/ 3 h 36"/>
                    <a:gd name="T8" fmla="*/ 23 w 41"/>
                    <a:gd name="T9" fmla="*/ 24 h 36"/>
                    <a:gd name="T10" fmla="*/ 33 w 41"/>
                    <a:gd name="T11" fmla="*/ 0 h 36"/>
                    <a:gd name="T12" fmla="*/ 28 w 41"/>
                    <a:gd name="T13" fmla="*/ 22 h 36"/>
                    <a:gd name="T14" fmla="*/ 41 w 41"/>
                    <a:gd name="T15" fmla="*/ 9 h 36"/>
                    <a:gd name="T16" fmla="*/ 32 w 41"/>
                    <a:gd name="T17" fmla="*/ 36 h 36"/>
                    <a:gd name="T18" fmla="*/ 15 w 4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6">
                      <a:moveTo>
                        <a:pt x="15" y="36"/>
                      </a:moveTo>
                      <a:cubicBezTo>
                        <a:pt x="15" y="36"/>
                        <a:pt x="13" y="16"/>
                        <a:pt x="0" y="11"/>
                      </a:cubicBezTo>
                      <a:cubicBezTo>
                        <a:pt x="0" y="11"/>
                        <a:pt x="13" y="11"/>
                        <a:pt x="19" y="28"/>
                      </a:cubicBezTo>
                      <a:cubicBezTo>
                        <a:pt x="19" y="28"/>
                        <a:pt x="19" y="8"/>
                        <a:pt x="5" y="3"/>
                      </a:cubicBezTo>
                      <a:cubicBezTo>
                        <a:pt x="5" y="3"/>
                        <a:pt x="21" y="4"/>
                        <a:pt x="23" y="24"/>
                      </a:cubicBezTo>
                      <a:cubicBezTo>
                        <a:pt x="23" y="24"/>
                        <a:pt x="22" y="6"/>
                        <a:pt x="33" y="0"/>
                      </a:cubicBezTo>
                      <a:cubicBezTo>
                        <a:pt x="33" y="0"/>
                        <a:pt x="27" y="12"/>
                        <a:pt x="28" y="22"/>
                      </a:cubicBezTo>
                      <a:cubicBezTo>
                        <a:pt x="28" y="22"/>
                        <a:pt x="32" y="10"/>
                        <a:pt x="41" y="9"/>
                      </a:cubicBezTo>
                      <a:cubicBezTo>
                        <a:pt x="41" y="9"/>
                        <a:pt x="31" y="21"/>
                        <a:pt x="32" y="36"/>
                      </a:cubicBezTo>
                      <a:lnTo>
                        <a:pt x="15" y="36"/>
                      </a:lnTo>
                      <a:close/>
                    </a:path>
                  </a:pathLst>
                </a:custGeom>
                <a:solidFill>
                  <a:srgbClr val="D6E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49" name="íṡļíḍè">
                  <a:extLst>
                    <a:ext uri="{FF2B5EF4-FFF2-40B4-BE49-F238E27FC236}">
                      <a16:creationId xmlns:a16="http://schemas.microsoft.com/office/drawing/2014/main" id="{AA7BCCDF-B6FD-4ABE-AE3B-B19201C63CBF}"/>
                    </a:ext>
                  </a:extLst>
                </p:cNvPr>
                <p:cNvSpPr/>
                <p:nvPr/>
              </p:nvSpPr>
              <p:spPr bwMode="auto">
                <a:xfrm>
                  <a:off x="3780" y="1670"/>
                  <a:ext cx="85" cy="75"/>
                </a:xfrm>
                <a:custGeom>
                  <a:avLst/>
                  <a:gdLst>
                    <a:gd name="T0" fmla="*/ 16 w 41"/>
                    <a:gd name="T1" fmla="*/ 36 h 36"/>
                    <a:gd name="T2" fmla="*/ 0 w 41"/>
                    <a:gd name="T3" fmla="*/ 12 h 36"/>
                    <a:gd name="T4" fmla="*/ 20 w 41"/>
                    <a:gd name="T5" fmla="*/ 29 h 36"/>
                    <a:gd name="T6" fmla="*/ 6 w 41"/>
                    <a:gd name="T7" fmla="*/ 3 h 36"/>
                    <a:gd name="T8" fmla="*/ 23 w 41"/>
                    <a:gd name="T9" fmla="*/ 24 h 36"/>
                    <a:gd name="T10" fmla="*/ 33 w 41"/>
                    <a:gd name="T11" fmla="*/ 0 h 36"/>
                    <a:gd name="T12" fmla="*/ 29 w 41"/>
                    <a:gd name="T13" fmla="*/ 23 h 36"/>
                    <a:gd name="T14" fmla="*/ 41 w 41"/>
                    <a:gd name="T15" fmla="*/ 10 h 36"/>
                    <a:gd name="T16" fmla="*/ 33 w 41"/>
                    <a:gd name="T17" fmla="*/ 36 h 36"/>
                    <a:gd name="T18" fmla="*/ 16 w 4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6">
                      <a:moveTo>
                        <a:pt x="16" y="36"/>
                      </a:moveTo>
                      <a:cubicBezTo>
                        <a:pt x="16" y="36"/>
                        <a:pt x="14" y="17"/>
                        <a:pt x="0" y="12"/>
                      </a:cubicBezTo>
                      <a:cubicBezTo>
                        <a:pt x="0" y="12"/>
                        <a:pt x="14" y="12"/>
                        <a:pt x="20" y="29"/>
                      </a:cubicBezTo>
                      <a:cubicBezTo>
                        <a:pt x="20" y="29"/>
                        <a:pt x="19" y="9"/>
                        <a:pt x="6" y="3"/>
                      </a:cubicBezTo>
                      <a:cubicBezTo>
                        <a:pt x="6" y="3"/>
                        <a:pt x="21" y="5"/>
                        <a:pt x="23" y="24"/>
                      </a:cubicBezTo>
                      <a:cubicBezTo>
                        <a:pt x="23" y="24"/>
                        <a:pt x="23" y="7"/>
                        <a:pt x="33" y="0"/>
                      </a:cubicBezTo>
                      <a:cubicBezTo>
                        <a:pt x="33" y="0"/>
                        <a:pt x="27" y="13"/>
                        <a:pt x="29" y="23"/>
                      </a:cubicBezTo>
                      <a:cubicBezTo>
                        <a:pt x="29" y="23"/>
                        <a:pt x="32" y="11"/>
                        <a:pt x="41" y="10"/>
                      </a:cubicBezTo>
                      <a:cubicBezTo>
                        <a:pt x="41" y="10"/>
                        <a:pt x="32" y="22"/>
                        <a:pt x="33" y="36"/>
                      </a:cubicBezTo>
                      <a:lnTo>
                        <a:pt x="16" y="36"/>
                      </a:lnTo>
                      <a:close/>
                    </a:path>
                  </a:pathLst>
                </a:custGeom>
                <a:solidFill>
                  <a:srgbClr val="D6E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50" name="îṡḷîḓê">
                  <a:extLst>
                    <a:ext uri="{FF2B5EF4-FFF2-40B4-BE49-F238E27FC236}">
                      <a16:creationId xmlns:a16="http://schemas.microsoft.com/office/drawing/2014/main" id="{03B6C707-67C6-49C9-9876-9BE43F4EB429}"/>
                    </a:ext>
                  </a:extLst>
                </p:cNvPr>
                <p:cNvSpPr/>
                <p:nvPr/>
              </p:nvSpPr>
              <p:spPr bwMode="auto">
                <a:xfrm>
                  <a:off x="4195" y="1731"/>
                  <a:ext cx="85" cy="74"/>
                </a:xfrm>
                <a:custGeom>
                  <a:avLst/>
                  <a:gdLst>
                    <a:gd name="T0" fmla="*/ 16 w 41"/>
                    <a:gd name="T1" fmla="*/ 36 h 36"/>
                    <a:gd name="T2" fmla="*/ 0 w 41"/>
                    <a:gd name="T3" fmla="*/ 12 h 36"/>
                    <a:gd name="T4" fmla="*/ 20 w 41"/>
                    <a:gd name="T5" fmla="*/ 29 h 36"/>
                    <a:gd name="T6" fmla="*/ 6 w 41"/>
                    <a:gd name="T7" fmla="*/ 3 h 36"/>
                    <a:gd name="T8" fmla="*/ 23 w 41"/>
                    <a:gd name="T9" fmla="*/ 25 h 36"/>
                    <a:gd name="T10" fmla="*/ 33 w 41"/>
                    <a:gd name="T11" fmla="*/ 0 h 36"/>
                    <a:gd name="T12" fmla="*/ 28 w 41"/>
                    <a:gd name="T13" fmla="*/ 23 h 36"/>
                    <a:gd name="T14" fmla="*/ 41 w 41"/>
                    <a:gd name="T15" fmla="*/ 10 h 36"/>
                    <a:gd name="T16" fmla="*/ 33 w 41"/>
                    <a:gd name="T17" fmla="*/ 36 h 36"/>
                    <a:gd name="T18" fmla="*/ 16 w 4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6">
                      <a:moveTo>
                        <a:pt x="16" y="36"/>
                      </a:moveTo>
                      <a:cubicBezTo>
                        <a:pt x="16" y="36"/>
                        <a:pt x="13" y="17"/>
                        <a:pt x="0" y="12"/>
                      </a:cubicBezTo>
                      <a:cubicBezTo>
                        <a:pt x="0" y="12"/>
                        <a:pt x="13" y="12"/>
                        <a:pt x="20" y="29"/>
                      </a:cubicBezTo>
                      <a:cubicBezTo>
                        <a:pt x="20" y="29"/>
                        <a:pt x="19" y="9"/>
                        <a:pt x="6" y="3"/>
                      </a:cubicBezTo>
                      <a:cubicBezTo>
                        <a:pt x="6" y="3"/>
                        <a:pt x="21" y="5"/>
                        <a:pt x="23" y="25"/>
                      </a:cubicBezTo>
                      <a:cubicBezTo>
                        <a:pt x="23" y="25"/>
                        <a:pt x="23" y="7"/>
                        <a:pt x="33" y="0"/>
                      </a:cubicBezTo>
                      <a:cubicBezTo>
                        <a:pt x="33" y="0"/>
                        <a:pt x="27" y="13"/>
                        <a:pt x="28" y="23"/>
                      </a:cubicBezTo>
                      <a:cubicBezTo>
                        <a:pt x="28" y="23"/>
                        <a:pt x="32" y="11"/>
                        <a:pt x="41" y="10"/>
                      </a:cubicBezTo>
                      <a:cubicBezTo>
                        <a:pt x="41" y="10"/>
                        <a:pt x="32" y="22"/>
                        <a:pt x="33" y="36"/>
                      </a:cubicBezTo>
                      <a:lnTo>
                        <a:pt x="16" y="36"/>
                      </a:lnTo>
                      <a:close/>
                    </a:path>
                  </a:pathLst>
                </a:custGeom>
                <a:solidFill>
                  <a:srgbClr val="D6E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51" name="îṧļíḋé">
                  <a:extLst>
                    <a:ext uri="{FF2B5EF4-FFF2-40B4-BE49-F238E27FC236}">
                      <a16:creationId xmlns:a16="http://schemas.microsoft.com/office/drawing/2014/main" id="{EE3D026E-D441-44A9-8FCB-476B9F55F6F1}"/>
                    </a:ext>
                  </a:extLst>
                </p:cNvPr>
                <p:cNvSpPr/>
                <p:nvPr/>
              </p:nvSpPr>
              <p:spPr bwMode="auto">
                <a:xfrm>
                  <a:off x="4087" y="1822"/>
                  <a:ext cx="85" cy="75"/>
                </a:xfrm>
                <a:custGeom>
                  <a:avLst/>
                  <a:gdLst>
                    <a:gd name="T0" fmla="*/ 16 w 41"/>
                    <a:gd name="T1" fmla="*/ 36 h 36"/>
                    <a:gd name="T2" fmla="*/ 0 w 41"/>
                    <a:gd name="T3" fmla="*/ 12 h 36"/>
                    <a:gd name="T4" fmla="*/ 20 w 41"/>
                    <a:gd name="T5" fmla="*/ 29 h 36"/>
                    <a:gd name="T6" fmla="*/ 6 w 41"/>
                    <a:gd name="T7" fmla="*/ 3 h 36"/>
                    <a:gd name="T8" fmla="*/ 23 w 41"/>
                    <a:gd name="T9" fmla="*/ 24 h 36"/>
                    <a:gd name="T10" fmla="*/ 33 w 41"/>
                    <a:gd name="T11" fmla="*/ 0 h 36"/>
                    <a:gd name="T12" fmla="*/ 29 w 41"/>
                    <a:gd name="T13" fmla="*/ 23 h 36"/>
                    <a:gd name="T14" fmla="*/ 41 w 41"/>
                    <a:gd name="T15" fmla="*/ 10 h 36"/>
                    <a:gd name="T16" fmla="*/ 33 w 41"/>
                    <a:gd name="T17" fmla="*/ 36 h 36"/>
                    <a:gd name="T18" fmla="*/ 16 w 4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6">
                      <a:moveTo>
                        <a:pt x="16" y="36"/>
                      </a:moveTo>
                      <a:cubicBezTo>
                        <a:pt x="16" y="36"/>
                        <a:pt x="14" y="17"/>
                        <a:pt x="0" y="12"/>
                      </a:cubicBezTo>
                      <a:cubicBezTo>
                        <a:pt x="0" y="12"/>
                        <a:pt x="14" y="12"/>
                        <a:pt x="20" y="29"/>
                      </a:cubicBezTo>
                      <a:cubicBezTo>
                        <a:pt x="20" y="29"/>
                        <a:pt x="19" y="9"/>
                        <a:pt x="6" y="3"/>
                      </a:cubicBezTo>
                      <a:cubicBezTo>
                        <a:pt x="6" y="3"/>
                        <a:pt x="21" y="5"/>
                        <a:pt x="23" y="24"/>
                      </a:cubicBezTo>
                      <a:cubicBezTo>
                        <a:pt x="23" y="24"/>
                        <a:pt x="23" y="7"/>
                        <a:pt x="33" y="0"/>
                      </a:cubicBezTo>
                      <a:cubicBezTo>
                        <a:pt x="33" y="0"/>
                        <a:pt x="27" y="13"/>
                        <a:pt x="29" y="23"/>
                      </a:cubicBezTo>
                      <a:cubicBezTo>
                        <a:pt x="29" y="23"/>
                        <a:pt x="32" y="10"/>
                        <a:pt x="41" y="10"/>
                      </a:cubicBezTo>
                      <a:cubicBezTo>
                        <a:pt x="41" y="10"/>
                        <a:pt x="32" y="22"/>
                        <a:pt x="33" y="36"/>
                      </a:cubicBezTo>
                      <a:lnTo>
                        <a:pt x="16" y="36"/>
                      </a:lnTo>
                      <a:close/>
                    </a:path>
                  </a:pathLst>
                </a:custGeom>
                <a:solidFill>
                  <a:srgbClr val="D6E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52" name="ïṡḷiḋê">
                  <a:extLst>
                    <a:ext uri="{FF2B5EF4-FFF2-40B4-BE49-F238E27FC236}">
                      <a16:creationId xmlns:a16="http://schemas.microsoft.com/office/drawing/2014/main" id="{CED19540-2AF5-4893-8593-4C767EFFE4B8}"/>
                    </a:ext>
                  </a:extLst>
                </p:cNvPr>
                <p:cNvSpPr/>
                <p:nvPr/>
              </p:nvSpPr>
              <p:spPr bwMode="auto">
                <a:xfrm>
                  <a:off x="3580" y="1089"/>
                  <a:ext cx="680" cy="438"/>
                </a:xfrm>
                <a:custGeom>
                  <a:avLst/>
                  <a:gdLst>
                    <a:gd name="T0" fmla="*/ 31 w 327"/>
                    <a:gd name="T1" fmla="*/ 150 h 211"/>
                    <a:gd name="T2" fmla="*/ 78 w 327"/>
                    <a:gd name="T3" fmla="*/ 152 h 211"/>
                    <a:gd name="T4" fmla="*/ 101 w 327"/>
                    <a:gd name="T5" fmla="*/ 166 h 211"/>
                    <a:gd name="T6" fmla="*/ 141 w 327"/>
                    <a:gd name="T7" fmla="*/ 166 h 211"/>
                    <a:gd name="T8" fmla="*/ 166 w 327"/>
                    <a:gd name="T9" fmla="*/ 145 h 211"/>
                    <a:gd name="T10" fmla="*/ 213 w 327"/>
                    <a:gd name="T11" fmla="*/ 166 h 211"/>
                    <a:gd name="T12" fmla="*/ 247 w 327"/>
                    <a:gd name="T13" fmla="*/ 176 h 211"/>
                    <a:gd name="T14" fmla="*/ 277 w 327"/>
                    <a:gd name="T15" fmla="*/ 163 h 211"/>
                    <a:gd name="T16" fmla="*/ 317 w 327"/>
                    <a:gd name="T17" fmla="*/ 179 h 211"/>
                    <a:gd name="T18" fmla="*/ 327 w 327"/>
                    <a:gd name="T19" fmla="*/ 154 h 211"/>
                    <a:gd name="T20" fmla="*/ 283 w 327"/>
                    <a:gd name="T21" fmla="*/ 95 h 211"/>
                    <a:gd name="T22" fmla="*/ 233 w 327"/>
                    <a:gd name="T23" fmla="*/ 126 h 211"/>
                    <a:gd name="T24" fmla="*/ 117 w 327"/>
                    <a:gd name="T25" fmla="*/ 8 h 211"/>
                    <a:gd name="T26" fmla="*/ 31 w 327"/>
                    <a:gd name="T27" fmla="*/ 110 h 211"/>
                    <a:gd name="T28" fmla="*/ 31 w 327"/>
                    <a:gd name="T29" fmla="*/ 15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7" h="211">
                      <a:moveTo>
                        <a:pt x="31" y="150"/>
                      </a:moveTo>
                      <a:cubicBezTo>
                        <a:pt x="62" y="140"/>
                        <a:pt x="81" y="107"/>
                        <a:pt x="78" y="152"/>
                      </a:cubicBezTo>
                      <a:cubicBezTo>
                        <a:pt x="74" y="197"/>
                        <a:pt x="92" y="177"/>
                        <a:pt x="101" y="166"/>
                      </a:cubicBezTo>
                      <a:cubicBezTo>
                        <a:pt x="110" y="154"/>
                        <a:pt x="126" y="125"/>
                        <a:pt x="141" y="166"/>
                      </a:cubicBezTo>
                      <a:cubicBezTo>
                        <a:pt x="155" y="207"/>
                        <a:pt x="165" y="164"/>
                        <a:pt x="166" y="145"/>
                      </a:cubicBezTo>
                      <a:cubicBezTo>
                        <a:pt x="168" y="126"/>
                        <a:pt x="188" y="121"/>
                        <a:pt x="213" y="166"/>
                      </a:cubicBezTo>
                      <a:cubicBezTo>
                        <a:pt x="237" y="211"/>
                        <a:pt x="251" y="203"/>
                        <a:pt x="247" y="176"/>
                      </a:cubicBezTo>
                      <a:cubicBezTo>
                        <a:pt x="244" y="149"/>
                        <a:pt x="253" y="135"/>
                        <a:pt x="277" y="163"/>
                      </a:cubicBezTo>
                      <a:cubicBezTo>
                        <a:pt x="301" y="192"/>
                        <a:pt x="324" y="205"/>
                        <a:pt x="317" y="179"/>
                      </a:cubicBezTo>
                      <a:cubicBezTo>
                        <a:pt x="309" y="153"/>
                        <a:pt x="319" y="142"/>
                        <a:pt x="327" y="154"/>
                      </a:cubicBezTo>
                      <a:cubicBezTo>
                        <a:pt x="306" y="122"/>
                        <a:pt x="289" y="99"/>
                        <a:pt x="283" y="95"/>
                      </a:cubicBezTo>
                      <a:cubicBezTo>
                        <a:pt x="260" y="80"/>
                        <a:pt x="250" y="116"/>
                        <a:pt x="233" y="126"/>
                      </a:cubicBezTo>
                      <a:cubicBezTo>
                        <a:pt x="215" y="136"/>
                        <a:pt x="150" y="0"/>
                        <a:pt x="117" y="8"/>
                      </a:cubicBezTo>
                      <a:cubicBezTo>
                        <a:pt x="105" y="10"/>
                        <a:pt x="70" y="55"/>
                        <a:pt x="31" y="110"/>
                      </a:cubicBezTo>
                      <a:cubicBezTo>
                        <a:pt x="30" y="111"/>
                        <a:pt x="0" y="161"/>
                        <a:pt x="31"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53" name="iṡlíḓe">
                  <a:extLst>
                    <a:ext uri="{FF2B5EF4-FFF2-40B4-BE49-F238E27FC236}">
                      <a16:creationId xmlns:a16="http://schemas.microsoft.com/office/drawing/2014/main" id="{FB4CDD84-BEA2-46F5-BA18-F214CBA9C59E}"/>
                    </a:ext>
                  </a:extLst>
                </p:cNvPr>
                <p:cNvSpPr/>
                <p:nvPr/>
              </p:nvSpPr>
              <p:spPr bwMode="auto">
                <a:xfrm>
                  <a:off x="2402" y="1019"/>
                  <a:ext cx="655" cy="172"/>
                </a:xfrm>
                <a:custGeom>
                  <a:avLst/>
                  <a:gdLst>
                    <a:gd name="T0" fmla="*/ 315 w 315"/>
                    <a:gd name="T1" fmla="*/ 83 h 83"/>
                    <a:gd name="T2" fmla="*/ 0 w 315"/>
                    <a:gd name="T3" fmla="*/ 83 h 83"/>
                    <a:gd name="T4" fmla="*/ 52 w 315"/>
                    <a:gd name="T5" fmla="*/ 62 h 83"/>
                    <a:gd name="T6" fmla="*/ 93 w 315"/>
                    <a:gd name="T7" fmla="*/ 34 h 83"/>
                    <a:gd name="T8" fmla="*/ 137 w 315"/>
                    <a:gd name="T9" fmla="*/ 0 h 83"/>
                    <a:gd name="T10" fmla="*/ 179 w 315"/>
                    <a:gd name="T11" fmla="*/ 33 h 83"/>
                    <a:gd name="T12" fmla="*/ 225 w 315"/>
                    <a:gd name="T13" fmla="*/ 48 h 83"/>
                    <a:gd name="T14" fmla="*/ 270 w 315"/>
                    <a:gd name="T15" fmla="*/ 55 h 83"/>
                    <a:gd name="T16" fmla="*/ 315 w 315"/>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83">
                      <a:moveTo>
                        <a:pt x="315" y="83"/>
                      </a:moveTo>
                      <a:cubicBezTo>
                        <a:pt x="0" y="83"/>
                        <a:pt x="0" y="83"/>
                        <a:pt x="0" y="83"/>
                      </a:cubicBezTo>
                      <a:cubicBezTo>
                        <a:pt x="0" y="83"/>
                        <a:pt x="18" y="42"/>
                        <a:pt x="52" y="62"/>
                      </a:cubicBezTo>
                      <a:cubicBezTo>
                        <a:pt x="52" y="62"/>
                        <a:pt x="58" y="15"/>
                        <a:pt x="93" y="34"/>
                      </a:cubicBezTo>
                      <a:cubicBezTo>
                        <a:pt x="93" y="34"/>
                        <a:pt x="95" y="0"/>
                        <a:pt x="137" y="0"/>
                      </a:cubicBezTo>
                      <a:cubicBezTo>
                        <a:pt x="179" y="0"/>
                        <a:pt x="179" y="33"/>
                        <a:pt x="179" y="33"/>
                      </a:cubicBezTo>
                      <a:cubicBezTo>
                        <a:pt x="179" y="33"/>
                        <a:pt x="211" y="14"/>
                        <a:pt x="225" y="48"/>
                      </a:cubicBezTo>
                      <a:cubicBezTo>
                        <a:pt x="225" y="48"/>
                        <a:pt x="245" y="27"/>
                        <a:pt x="270" y="55"/>
                      </a:cubicBezTo>
                      <a:cubicBezTo>
                        <a:pt x="270" y="55"/>
                        <a:pt x="309" y="47"/>
                        <a:pt x="315"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54" name="ïšlidê">
                  <a:extLst>
                    <a:ext uri="{FF2B5EF4-FFF2-40B4-BE49-F238E27FC236}">
                      <a16:creationId xmlns:a16="http://schemas.microsoft.com/office/drawing/2014/main" id="{956DC23E-8F5A-4B94-BA2F-FD16C6896DD7}"/>
                    </a:ext>
                  </a:extLst>
                </p:cNvPr>
                <p:cNvSpPr/>
                <p:nvPr/>
              </p:nvSpPr>
              <p:spPr bwMode="auto">
                <a:xfrm>
                  <a:off x="3123" y="737"/>
                  <a:ext cx="503" cy="168"/>
                </a:xfrm>
                <a:custGeom>
                  <a:avLst/>
                  <a:gdLst>
                    <a:gd name="T0" fmla="*/ 177 w 242"/>
                    <a:gd name="T1" fmla="*/ 81 h 81"/>
                    <a:gd name="T2" fmla="*/ 0 w 242"/>
                    <a:gd name="T3" fmla="*/ 81 h 81"/>
                    <a:gd name="T4" fmla="*/ 65 w 242"/>
                    <a:gd name="T5" fmla="*/ 56 h 81"/>
                    <a:gd name="T6" fmla="*/ 76 w 242"/>
                    <a:gd name="T7" fmla="*/ 28 h 81"/>
                    <a:gd name="T8" fmla="*/ 102 w 242"/>
                    <a:gd name="T9" fmla="*/ 40 h 81"/>
                    <a:gd name="T10" fmla="*/ 132 w 242"/>
                    <a:gd name="T11" fmla="*/ 3 h 81"/>
                    <a:gd name="T12" fmla="*/ 159 w 242"/>
                    <a:gd name="T13" fmla="*/ 42 h 81"/>
                    <a:gd name="T14" fmla="*/ 197 w 242"/>
                    <a:gd name="T15" fmla="*/ 53 h 81"/>
                    <a:gd name="T16" fmla="*/ 242 w 242"/>
                    <a:gd name="T17" fmla="*/ 81 h 81"/>
                    <a:gd name="T18" fmla="*/ 177 w 242"/>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81">
                      <a:moveTo>
                        <a:pt x="177" y="81"/>
                      </a:moveTo>
                      <a:cubicBezTo>
                        <a:pt x="0" y="81"/>
                        <a:pt x="0" y="81"/>
                        <a:pt x="0" y="81"/>
                      </a:cubicBezTo>
                      <a:cubicBezTo>
                        <a:pt x="0" y="81"/>
                        <a:pt x="15" y="32"/>
                        <a:pt x="65" y="56"/>
                      </a:cubicBezTo>
                      <a:cubicBezTo>
                        <a:pt x="65" y="56"/>
                        <a:pt x="56" y="32"/>
                        <a:pt x="76" y="28"/>
                      </a:cubicBezTo>
                      <a:cubicBezTo>
                        <a:pt x="96" y="23"/>
                        <a:pt x="102" y="40"/>
                        <a:pt x="102" y="40"/>
                      </a:cubicBezTo>
                      <a:cubicBezTo>
                        <a:pt x="102" y="40"/>
                        <a:pt x="106" y="0"/>
                        <a:pt x="132" y="3"/>
                      </a:cubicBezTo>
                      <a:cubicBezTo>
                        <a:pt x="158" y="6"/>
                        <a:pt x="159" y="42"/>
                        <a:pt x="159" y="42"/>
                      </a:cubicBezTo>
                      <a:cubicBezTo>
                        <a:pt x="159" y="42"/>
                        <a:pt x="187" y="19"/>
                        <a:pt x="197" y="53"/>
                      </a:cubicBezTo>
                      <a:cubicBezTo>
                        <a:pt x="197" y="53"/>
                        <a:pt x="237" y="48"/>
                        <a:pt x="242" y="81"/>
                      </a:cubicBezTo>
                      <a:lnTo>
                        <a:pt x="177"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55" name="ïṣ1íḍé">
                  <a:extLst>
                    <a:ext uri="{FF2B5EF4-FFF2-40B4-BE49-F238E27FC236}">
                      <a16:creationId xmlns:a16="http://schemas.microsoft.com/office/drawing/2014/main" id="{F4AA471E-C11D-4C87-A146-8026BB8DEDE7}"/>
                    </a:ext>
                  </a:extLst>
                </p:cNvPr>
                <p:cNvSpPr/>
                <p:nvPr/>
              </p:nvSpPr>
              <p:spPr bwMode="auto">
                <a:xfrm>
                  <a:off x="3954" y="818"/>
                  <a:ext cx="503" cy="166"/>
                </a:xfrm>
                <a:custGeom>
                  <a:avLst/>
                  <a:gdLst>
                    <a:gd name="T0" fmla="*/ 176 w 242"/>
                    <a:gd name="T1" fmla="*/ 80 h 80"/>
                    <a:gd name="T2" fmla="*/ 0 w 242"/>
                    <a:gd name="T3" fmla="*/ 80 h 80"/>
                    <a:gd name="T4" fmla="*/ 65 w 242"/>
                    <a:gd name="T5" fmla="*/ 56 h 80"/>
                    <a:gd name="T6" fmla="*/ 76 w 242"/>
                    <a:gd name="T7" fmla="*/ 27 h 80"/>
                    <a:gd name="T8" fmla="*/ 102 w 242"/>
                    <a:gd name="T9" fmla="*/ 40 h 80"/>
                    <a:gd name="T10" fmla="*/ 132 w 242"/>
                    <a:gd name="T11" fmla="*/ 3 h 80"/>
                    <a:gd name="T12" fmla="*/ 159 w 242"/>
                    <a:gd name="T13" fmla="*/ 42 h 80"/>
                    <a:gd name="T14" fmla="*/ 196 w 242"/>
                    <a:gd name="T15" fmla="*/ 53 h 80"/>
                    <a:gd name="T16" fmla="*/ 242 w 242"/>
                    <a:gd name="T17" fmla="*/ 80 h 80"/>
                    <a:gd name="T18" fmla="*/ 176 w 242"/>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80">
                      <a:moveTo>
                        <a:pt x="176" y="80"/>
                      </a:moveTo>
                      <a:cubicBezTo>
                        <a:pt x="0" y="80"/>
                        <a:pt x="0" y="80"/>
                        <a:pt x="0" y="80"/>
                      </a:cubicBezTo>
                      <a:cubicBezTo>
                        <a:pt x="0" y="80"/>
                        <a:pt x="14" y="32"/>
                        <a:pt x="65" y="56"/>
                      </a:cubicBezTo>
                      <a:cubicBezTo>
                        <a:pt x="65" y="56"/>
                        <a:pt x="56" y="32"/>
                        <a:pt x="76" y="27"/>
                      </a:cubicBezTo>
                      <a:cubicBezTo>
                        <a:pt x="96" y="23"/>
                        <a:pt x="102" y="40"/>
                        <a:pt x="102" y="40"/>
                      </a:cubicBezTo>
                      <a:cubicBezTo>
                        <a:pt x="102" y="40"/>
                        <a:pt x="106" y="0"/>
                        <a:pt x="132" y="3"/>
                      </a:cubicBezTo>
                      <a:cubicBezTo>
                        <a:pt x="158" y="6"/>
                        <a:pt x="159" y="42"/>
                        <a:pt x="159" y="42"/>
                      </a:cubicBezTo>
                      <a:cubicBezTo>
                        <a:pt x="159" y="42"/>
                        <a:pt x="186" y="19"/>
                        <a:pt x="196" y="53"/>
                      </a:cubicBezTo>
                      <a:cubicBezTo>
                        <a:pt x="196" y="53"/>
                        <a:pt x="236" y="47"/>
                        <a:pt x="242" y="80"/>
                      </a:cubicBezTo>
                      <a:lnTo>
                        <a:pt x="17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56" name="iṣḻíḍè">
                  <a:extLst>
                    <a:ext uri="{FF2B5EF4-FFF2-40B4-BE49-F238E27FC236}">
                      <a16:creationId xmlns:a16="http://schemas.microsoft.com/office/drawing/2014/main" id="{1B554C5C-BA71-4704-B00A-75AB97FD80A0}"/>
                    </a:ext>
                  </a:extLst>
                </p:cNvPr>
                <p:cNvSpPr/>
                <p:nvPr/>
              </p:nvSpPr>
              <p:spPr bwMode="auto">
                <a:xfrm>
                  <a:off x="4272" y="784"/>
                  <a:ext cx="345" cy="343"/>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57" name="í$ḷíḋe">
                  <a:extLst>
                    <a:ext uri="{FF2B5EF4-FFF2-40B4-BE49-F238E27FC236}">
                      <a16:creationId xmlns:a16="http://schemas.microsoft.com/office/drawing/2014/main" id="{8374DC54-54AF-4CFC-B094-6A14BF82E1D9}"/>
                    </a:ext>
                  </a:extLst>
                </p:cNvPr>
                <p:cNvSpPr/>
                <p:nvPr/>
              </p:nvSpPr>
              <p:spPr bwMode="auto">
                <a:xfrm>
                  <a:off x="4349" y="855"/>
                  <a:ext cx="738" cy="191"/>
                </a:xfrm>
                <a:custGeom>
                  <a:avLst/>
                  <a:gdLst>
                    <a:gd name="T0" fmla="*/ 0 w 355"/>
                    <a:gd name="T1" fmla="*/ 92 h 92"/>
                    <a:gd name="T2" fmla="*/ 90 w 355"/>
                    <a:gd name="T3" fmla="*/ 71 h 92"/>
                    <a:gd name="T4" fmla="*/ 117 w 355"/>
                    <a:gd name="T5" fmla="*/ 42 h 92"/>
                    <a:gd name="T6" fmla="*/ 144 w 355"/>
                    <a:gd name="T7" fmla="*/ 21 h 92"/>
                    <a:gd name="T8" fmla="*/ 166 w 355"/>
                    <a:gd name="T9" fmla="*/ 38 h 92"/>
                    <a:gd name="T10" fmla="*/ 200 w 355"/>
                    <a:gd name="T11" fmla="*/ 6 h 92"/>
                    <a:gd name="T12" fmla="*/ 229 w 355"/>
                    <a:gd name="T13" fmla="*/ 49 h 92"/>
                    <a:gd name="T14" fmla="*/ 259 w 355"/>
                    <a:gd name="T15" fmla="*/ 35 h 92"/>
                    <a:gd name="T16" fmla="*/ 274 w 355"/>
                    <a:gd name="T17" fmla="*/ 61 h 92"/>
                    <a:gd name="T18" fmla="*/ 304 w 355"/>
                    <a:gd name="T19" fmla="*/ 70 h 92"/>
                    <a:gd name="T20" fmla="*/ 355 w 355"/>
                    <a:gd name="T21" fmla="*/ 92 h 92"/>
                    <a:gd name="T22" fmla="*/ 0 w 355"/>
                    <a:gd name="T23"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5" h="92">
                      <a:moveTo>
                        <a:pt x="0" y="92"/>
                      </a:moveTo>
                      <a:cubicBezTo>
                        <a:pt x="0" y="92"/>
                        <a:pt x="20" y="32"/>
                        <a:pt x="90" y="71"/>
                      </a:cubicBezTo>
                      <a:cubicBezTo>
                        <a:pt x="90" y="71"/>
                        <a:pt x="84" y="30"/>
                        <a:pt x="117" y="42"/>
                      </a:cubicBezTo>
                      <a:cubicBezTo>
                        <a:pt x="117" y="42"/>
                        <a:pt x="124" y="21"/>
                        <a:pt x="144" y="21"/>
                      </a:cubicBezTo>
                      <a:cubicBezTo>
                        <a:pt x="164" y="21"/>
                        <a:pt x="166" y="38"/>
                        <a:pt x="166" y="38"/>
                      </a:cubicBezTo>
                      <a:cubicBezTo>
                        <a:pt x="166" y="38"/>
                        <a:pt x="171" y="0"/>
                        <a:pt x="200" y="6"/>
                      </a:cubicBezTo>
                      <a:cubicBezTo>
                        <a:pt x="229" y="12"/>
                        <a:pt x="229" y="49"/>
                        <a:pt x="229" y="49"/>
                      </a:cubicBezTo>
                      <a:cubicBezTo>
                        <a:pt x="229" y="49"/>
                        <a:pt x="245" y="25"/>
                        <a:pt x="259" y="35"/>
                      </a:cubicBezTo>
                      <a:cubicBezTo>
                        <a:pt x="273" y="45"/>
                        <a:pt x="274" y="61"/>
                        <a:pt x="274" y="61"/>
                      </a:cubicBezTo>
                      <a:cubicBezTo>
                        <a:pt x="274" y="61"/>
                        <a:pt x="299" y="47"/>
                        <a:pt x="304" y="70"/>
                      </a:cubicBezTo>
                      <a:cubicBezTo>
                        <a:pt x="304" y="70"/>
                        <a:pt x="353" y="52"/>
                        <a:pt x="355" y="92"/>
                      </a:cubicBezTo>
                      <a:lnTo>
                        <a:pt x="0"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58" name="i$lïḋe">
                  <a:extLst>
                    <a:ext uri="{FF2B5EF4-FFF2-40B4-BE49-F238E27FC236}">
                      <a16:creationId xmlns:a16="http://schemas.microsoft.com/office/drawing/2014/main" id="{A2A4706E-1EFE-4BF4-9CCB-077BB7695527}"/>
                    </a:ext>
                  </a:extLst>
                </p:cNvPr>
                <p:cNvSpPr/>
                <p:nvPr/>
              </p:nvSpPr>
              <p:spPr bwMode="auto">
                <a:xfrm>
                  <a:off x="2747" y="1305"/>
                  <a:ext cx="223" cy="77"/>
                </a:xfrm>
                <a:custGeom>
                  <a:avLst/>
                  <a:gdLst>
                    <a:gd name="T0" fmla="*/ 99 w 107"/>
                    <a:gd name="T1" fmla="*/ 8 h 37"/>
                    <a:gd name="T2" fmla="*/ 92 w 107"/>
                    <a:gd name="T3" fmla="*/ 6 h 37"/>
                    <a:gd name="T4" fmla="*/ 84 w 107"/>
                    <a:gd name="T5" fmla="*/ 4 h 37"/>
                    <a:gd name="T6" fmla="*/ 77 w 107"/>
                    <a:gd name="T7" fmla="*/ 1 h 37"/>
                    <a:gd name="T8" fmla="*/ 68 w 107"/>
                    <a:gd name="T9" fmla="*/ 0 h 37"/>
                    <a:gd name="T10" fmla="*/ 63 w 107"/>
                    <a:gd name="T11" fmla="*/ 1 h 37"/>
                    <a:gd name="T12" fmla="*/ 61 w 107"/>
                    <a:gd name="T13" fmla="*/ 2 h 37"/>
                    <a:gd name="T14" fmla="*/ 57 w 107"/>
                    <a:gd name="T15" fmla="*/ 4 h 37"/>
                    <a:gd name="T16" fmla="*/ 54 w 107"/>
                    <a:gd name="T17" fmla="*/ 7 h 37"/>
                    <a:gd name="T18" fmla="*/ 51 w 107"/>
                    <a:gd name="T19" fmla="*/ 11 h 37"/>
                    <a:gd name="T20" fmla="*/ 48 w 107"/>
                    <a:gd name="T21" fmla="*/ 12 h 37"/>
                    <a:gd name="T22" fmla="*/ 42 w 107"/>
                    <a:gd name="T23" fmla="*/ 9 h 37"/>
                    <a:gd name="T24" fmla="*/ 37 w 107"/>
                    <a:gd name="T25" fmla="*/ 9 h 37"/>
                    <a:gd name="T26" fmla="*/ 31 w 107"/>
                    <a:gd name="T27" fmla="*/ 10 h 37"/>
                    <a:gd name="T28" fmla="*/ 26 w 107"/>
                    <a:gd name="T29" fmla="*/ 11 h 37"/>
                    <a:gd name="T30" fmla="*/ 23 w 107"/>
                    <a:gd name="T31" fmla="*/ 14 h 37"/>
                    <a:gd name="T32" fmla="*/ 19 w 107"/>
                    <a:gd name="T33" fmla="*/ 19 h 37"/>
                    <a:gd name="T34" fmla="*/ 17 w 107"/>
                    <a:gd name="T35" fmla="*/ 22 h 37"/>
                    <a:gd name="T36" fmla="*/ 12 w 107"/>
                    <a:gd name="T37" fmla="*/ 28 h 37"/>
                    <a:gd name="T38" fmla="*/ 6 w 107"/>
                    <a:gd name="T39" fmla="*/ 33 h 37"/>
                    <a:gd name="T40" fmla="*/ 7 w 107"/>
                    <a:gd name="T41" fmla="*/ 35 h 37"/>
                    <a:gd name="T42" fmla="*/ 14 w 107"/>
                    <a:gd name="T43" fmla="*/ 31 h 37"/>
                    <a:gd name="T44" fmla="*/ 20 w 107"/>
                    <a:gd name="T45" fmla="*/ 25 h 37"/>
                    <a:gd name="T46" fmla="*/ 25 w 107"/>
                    <a:gd name="T47" fmla="*/ 19 h 37"/>
                    <a:gd name="T48" fmla="*/ 28 w 107"/>
                    <a:gd name="T49" fmla="*/ 17 h 37"/>
                    <a:gd name="T50" fmla="*/ 32 w 107"/>
                    <a:gd name="T51" fmla="*/ 15 h 37"/>
                    <a:gd name="T52" fmla="*/ 37 w 107"/>
                    <a:gd name="T53" fmla="*/ 15 h 37"/>
                    <a:gd name="T54" fmla="*/ 40 w 107"/>
                    <a:gd name="T55" fmla="*/ 16 h 37"/>
                    <a:gd name="T56" fmla="*/ 45 w 107"/>
                    <a:gd name="T57" fmla="*/ 17 h 37"/>
                    <a:gd name="T58" fmla="*/ 49 w 107"/>
                    <a:gd name="T59" fmla="*/ 21 h 37"/>
                    <a:gd name="T60" fmla="*/ 54 w 107"/>
                    <a:gd name="T61" fmla="*/ 19 h 37"/>
                    <a:gd name="T62" fmla="*/ 56 w 107"/>
                    <a:gd name="T63" fmla="*/ 14 h 37"/>
                    <a:gd name="T64" fmla="*/ 58 w 107"/>
                    <a:gd name="T65" fmla="*/ 12 h 37"/>
                    <a:gd name="T66" fmla="*/ 61 w 107"/>
                    <a:gd name="T67" fmla="*/ 9 h 37"/>
                    <a:gd name="T68" fmla="*/ 64 w 107"/>
                    <a:gd name="T69" fmla="*/ 8 h 37"/>
                    <a:gd name="T70" fmla="*/ 65 w 107"/>
                    <a:gd name="T71" fmla="*/ 7 h 37"/>
                    <a:gd name="T72" fmla="*/ 68 w 107"/>
                    <a:gd name="T73" fmla="*/ 6 h 37"/>
                    <a:gd name="T74" fmla="*/ 76 w 107"/>
                    <a:gd name="T75" fmla="*/ 6 h 37"/>
                    <a:gd name="T76" fmla="*/ 83 w 107"/>
                    <a:gd name="T77" fmla="*/ 8 h 37"/>
                    <a:gd name="T78" fmla="*/ 91 w 107"/>
                    <a:gd name="T79" fmla="*/ 9 h 37"/>
                    <a:gd name="T80" fmla="*/ 107 w 107"/>
                    <a:gd name="T8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37">
                      <a:moveTo>
                        <a:pt x="103" y="8"/>
                      </a:moveTo>
                      <a:cubicBezTo>
                        <a:pt x="102" y="8"/>
                        <a:pt x="101" y="8"/>
                        <a:pt x="99" y="8"/>
                      </a:cubicBezTo>
                      <a:cubicBezTo>
                        <a:pt x="98" y="7"/>
                        <a:pt x="97" y="7"/>
                        <a:pt x="96" y="7"/>
                      </a:cubicBezTo>
                      <a:cubicBezTo>
                        <a:pt x="94" y="7"/>
                        <a:pt x="93" y="6"/>
                        <a:pt x="92" y="6"/>
                      </a:cubicBezTo>
                      <a:cubicBezTo>
                        <a:pt x="91" y="6"/>
                        <a:pt x="89" y="5"/>
                        <a:pt x="88" y="5"/>
                      </a:cubicBezTo>
                      <a:cubicBezTo>
                        <a:pt x="87" y="4"/>
                        <a:pt x="86" y="4"/>
                        <a:pt x="84" y="4"/>
                      </a:cubicBezTo>
                      <a:cubicBezTo>
                        <a:pt x="83" y="3"/>
                        <a:pt x="82" y="3"/>
                        <a:pt x="81" y="2"/>
                      </a:cubicBezTo>
                      <a:cubicBezTo>
                        <a:pt x="79" y="2"/>
                        <a:pt x="78" y="1"/>
                        <a:pt x="77" y="1"/>
                      </a:cubicBezTo>
                      <a:cubicBezTo>
                        <a:pt x="75" y="1"/>
                        <a:pt x="74" y="0"/>
                        <a:pt x="72" y="0"/>
                      </a:cubicBezTo>
                      <a:cubicBezTo>
                        <a:pt x="71" y="0"/>
                        <a:pt x="69" y="0"/>
                        <a:pt x="68" y="0"/>
                      </a:cubicBezTo>
                      <a:cubicBezTo>
                        <a:pt x="66" y="1"/>
                        <a:pt x="66" y="1"/>
                        <a:pt x="66" y="1"/>
                      </a:cubicBezTo>
                      <a:cubicBezTo>
                        <a:pt x="63" y="1"/>
                        <a:pt x="63" y="1"/>
                        <a:pt x="63" y="1"/>
                      </a:cubicBezTo>
                      <a:cubicBezTo>
                        <a:pt x="62" y="1"/>
                        <a:pt x="62" y="1"/>
                        <a:pt x="62" y="1"/>
                      </a:cubicBezTo>
                      <a:cubicBezTo>
                        <a:pt x="61" y="2"/>
                        <a:pt x="61" y="2"/>
                        <a:pt x="61" y="2"/>
                      </a:cubicBezTo>
                      <a:cubicBezTo>
                        <a:pt x="60" y="2"/>
                        <a:pt x="60" y="2"/>
                        <a:pt x="59" y="3"/>
                      </a:cubicBezTo>
                      <a:cubicBezTo>
                        <a:pt x="58" y="3"/>
                        <a:pt x="58" y="4"/>
                        <a:pt x="57" y="4"/>
                      </a:cubicBezTo>
                      <a:cubicBezTo>
                        <a:pt x="56" y="5"/>
                        <a:pt x="56" y="5"/>
                        <a:pt x="55" y="6"/>
                      </a:cubicBezTo>
                      <a:cubicBezTo>
                        <a:pt x="55" y="6"/>
                        <a:pt x="54" y="7"/>
                        <a:pt x="54" y="7"/>
                      </a:cubicBezTo>
                      <a:cubicBezTo>
                        <a:pt x="53" y="8"/>
                        <a:pt x="52" y="8"/>
                        <a:pt x="52" y="9"/>
                      </a:cubicBezTo>
                      <a:cubicBezTo>
                        <a:pt x="52" y="10"/>
                        <a:pt x="51" y="10"/>
                        <a:pt x="51" y="11"/>
                      </a:cubicBezTo>
                      <a:cubicBezTo>
                        <a:pt x="50" y="11"/>
                        <a:pt x="50" y="12"/>
                        <a:pt x="50" y="13"/>
                      </a:cubicBezTo>
                      <a:cubicBezTo>
                        <a:pt x="49" y="12"/>
                        <a:pt x="49" y="12"/>
                        <a:pt x="48" y="12"/>
                      </a:cubicBezTo>
                      <a:cubicBezTo>
                        <a:pt x="47" y="11"/>
                        <a:pt x="47" y="11"/>
                        <a:pt x="46" y="11"/>
                      </a:cubicBezTo>
                      <a:cubicBezTo>
                        <a:pt x="45" y="10"/>
                        <a:pt x="43" y="10"/>
                        <a:pt x="42" y="9"/>
                      </a:cubicBezTo>
                      <a:cubicBezTo>
                        <a:pt x="40" y="9"/>
                        <a:pt x="40" y="9"/>
                        <a:pt x="40" y="9"/>
                      </a:cubicBezTo>
                      <a:cubicBezTo>
                        <a:pt x="39" y="9"/>
                        <a:pt x="38" y="9"/>
                        <a:pt x="37" y="9"/>
                      </a:cubicBezTo>
                      <a:cubicBezTo>
                        <a:pt x="36" y="9"/>
                        <a:pt x="34" y="9"/>
                        <a:pt x="33" y="9"/>
                      </a:cubicBezTo>
                      <a:cubicBezTo>
                        <a:pt x="32" y="9"/>
                        <a:pt x="31" y="9"/>
                        <a:pt x="31" y="10"/>
                      </a:cubicBezTo>
                      <a:cubicBezTo>
                        <a:pt x="30" y="10"/>
                        <a:pt x="29" y="10"/>
                        <a:pt x="28" y="10"/>
                      </a:cubicBezTo>
                      <a:cubicBezTo>
                        <a:pt x="28" y="11"/>
                        <a:pt x="27" y="11"/>
                        <a:pt x="26" y="11"/>
                      </a:cubicBezTo>
                      <a:cubicBezTo>
                        <a:pt x="26" y="12"/>
                        <a:pt x="25" y="12"/>
                        <a:pt x="25" y="13"/>
                      </a:cubicBezTo>
                      <a:cubicBezTo>
                        <a:pt x="24" y="13"/>
                        <a:pt x="23" y="14"/>
                        <a:pt x="23" y="14"/>
                      </a:cubicBezTo>
                      <a:cubicBezTo>
                        <a:pt x="21" y="16"/>
                        <a:pt x="21" y="16"/>
                        <a:pt x="21" y="16"/>
                      </a:cubicBezTo>
                      <a:cubicBezTo>
                        <a:pt x="20" y="17"/>
                        <a:pt x="19" y="18"/>
                        <a:pt x="19" y="19"/>
                      </a:cubicBezTo>
                      <a:cubicBezTo>
                        <a:pt x="18" y="21"/>
                        <a:pt x="18" y="21"/>
                        <a:pt x="18" y="21"/>
                      </a:cubicBezTo>
                      <a:cubicBezTo>
                        <a:pt x="17" y="22"/>
                        <a:pt x="17" y="22"/>
                        <a:pt x="17" y="22"/>
                      </a:cubicBezTo>
                      <a:cubicBezTo>
                        <a:pt x="16" y="23"/>
                        <a:pt x="15" y="24"/>
                        <a:pt x="14" y="25"/>
                      </a:cubicBezTo>
                      <a:cubicBezTo>
                        <a:pt x="14" y="26"/>
                        <a:pt x="13" y="27"/>
                        <a:pt x="12" y="28"/>
                      </a:cubicBezTo>
                      <a:cubicBezTo>
                        <a:pt x="11" y="29"/>
                        <a:pt x="10" y="30"/>
                        <a:pt x="9" y="31"/>
                      </a:cubicBezTo>
                      <a:cubicBezTo>
                        <a:pt x="8" y="31"/>
                        <a:pt x="7" y="32"/>
                        <a:pt x="6" y="33"/>
                      </a:cubicBezTo>
                      <a:cubicBezTo>
                        <a:pt x="4" y="34"/>
                        <a:pt x="2" y="36"/>
                        <a:pt x="0" y="37"/>
                      </a:cubicBezTo>
                      <a:cubicBezTo>
                        <a:pt x="2" y="36"/>
                        <a:pt x="5" y="36"/>
                        <a:pt x="7" y="35"/>
                      </a:cubicBezTo>
                      <a:cubicBezTo>
                        <a:pt x="8" y="34"/>
                        <a:pt x="10" y="33"/>
                        <a:pt x="11" y="33"/>
                      </a:cubicBezTo>
                      <a:cubicBezTo>
                        <a:pt x="12" y="32"/>
                        <a:pt x="13" y="31"/>
                        <a:pt x="14" y="31"/>
                      </a:cubicBezTo>
                      <a:cubicBezTo>
                        <a:pt x="15" y="30"/>
                        <a:pt x="16" y="29"/>
                        <a:pt x="17" y="28"/>
                      </a:cubicBezTo>
                      <a:cubicBezTo>
                        <a:pt x="18" y="27"/>
                        <a:pt x="19" y="26"/>
                        <a:pt x="20" y="25"/>
                      </a:cubicBezTo>
                      <a:cubicBezTo>
                        <a:pt x="23" y="22"/>
                        <a:pt x="23" y="22"/>
                        <a:pt x="23" y="22"/>
                      </a:cubicBezTo>
                      <a:cubicBezTo>
                        <a:pt x="23" y="21"/>
                        <a:pt x="24" y="20"/>
                        <a:pt x="25" y="19"/>
                      </a:cubicBezTo>
                      <a:cubicBezTo>
                        <a:pt x="26" y="18"/>
                        <a:pt x="26" y="18"/>
                        <a:pt x="26" y="18"/>
                      </a:cubicBezTo>
                      <a:cubicBezTo>
                        <a:pt x="27" y="18"/>
                        <a:pt x="27" y="18"/>
                        <a:pt x="28" y="17"/>
                      </a:cubicBezTo>
                      <a:cubicBezTo>
                        <a:pt x="29" y="17"/>
                        <a:pt x="30" y="16"/>
                        <a:pt x="31" y="16"/>
                      </a:cubicBezTo>
                      <a:cubicBezTo>
                        <a:pt x="31" y="16"/>
                        <a:pt x="32" y="16"/>
                        <a:pt x="32" y="15"/>
                      </a:cubicBezTo>
                      <a:cubicBezTo>
                        <a:pt x="33" y="15"/>
                        <a:pt x="33" y="15"/>
                        <a:pt x="34" y="15"/>
                      </a:cubicBezTo>
                      <a:cubicBezTo>
                        <a:pt x="35" y="15"/>
                        <a:pt x="36" y="15"/>
                        <a:pt x="37" y="15"/>
                      </a:cubicBezTo>
                      <a:cubicBezTo>
                        <a:pt x="39" y="15"/>
                        <a:pt x="39" y="15"/>
                        <a:pt x="39" y="15"/>
                      </a:cubicBezTo>
                      <a:cubicBezTo>
                        <a:pt x="40" y="16"/>
                        <a:pt x="40" y="16"/>
                        <a:pt x="40" y="16"/>
                      </a:cubicBezTo>
                      <a:cubicBezTo>
                        <a:pt x="41" y="16"/>
                        <a:pt x="42" y="16"/>
                        <a:pt x="43" y="17"/>
                      </a:cubicBezTo>
                      <a:cubicBezTo>
                        <a:pt x="44" y="17"/>
                        <a:pt x="44" y="17"/>
                        <a:pt x="45" y="17"/>
                      </a:cubicBezTo>
                      <a:cubicBezTo>
                        <a:pt x="45" y="18"/>
                        <a:pt x="46" y="18"/>
                        <a:pt x="46" y="18"/>
                      </a:cubicBezTo>
                      <a:cubicBezTo>
                        <a:pt x="47" y="19"/>
                        <a:pt x="48" y="20"/>
                        <a:pt x="49" y="21"/>
                      </a:cubicBezTo>
                      <a:cubicBezTo>
                        <a:pt x="53" y="24"/>
                        <a:pt x="53" y="24"/>
                        <a:pt x="53" y="24"/>
                      </a:cubicBezTo>
                      <a:cubicBezTo>
                        <a:pt x="54" y="19"/>
                        <a:pt x="54" y="19"/>
                        <a:pt x="54" y="19"/>
                      </a:cubicBezTo>
                      <a:cubicBezTo>
                        <a:pt x="55" y="18"/>
                        <a:pt x="55" y="17"/>
                        <a:pt x="56" y="16"/>
                      </a:cubicBezTo>
                      <a:cubicBezTo>
                        <a:pt x="56" y="15"/>
                        <a:pt x="56" y="15"/>
                        <a:pt x="56" y="14"/>
                      </a:cubicBezTo>
                      <a:cubicBezTo>
                        <a:pt x="57" y="14"/>
                        <a:pt x="57" y="13"/>
                        <a:pt x="57" y="13"/>
                      </a:cubicBezTo>
                      <a:cubicBezTo>
                        <a:pt x="58" y="13"/>
                        <a:pt x="58" y="12"/>
                        <a:pt x="58" y="12"/>
                      </a:cubicBezTo>
                      <a:cubicBezTo>
                        <a:pt x="59" y="11"/>
                        <a:pt x="59" y="11"/>
                        <a:pt x="60" y="11"/>
                      </a:cubicBezTo>
                      <a:cubicBezTo>
                        <a:pt x="60" y="10"/>
                        <a:pt x="60" y="10"/>
                        <a:pt x="61" y="9"/>
                      </a:cubicBezTo>
                      <a:cubicBezTo>
                        <a:pt x="61" y="9"/>
                        <a:pt x="62" y="9"/>
                        <a:pt x="62" y="9"/>
                      </a:cubicBezTo>
                      <a:cubicBezTo>
                        <a:pt x="63" y="8"/>
                        <a:pt x="63" y="8"/>
                        <a:pt x="64" y="8"/>
                      </a:cubicBezTo>
                      <a:cubicBezTo>
                        <a:pt x="64" y="7"/>
                        <a:pt x="64" y="7"/>
                        <a:pt x="64" y="7"/>
                      </a:cubicBezTo>
                      <a:cubicBezTo>
                        <a:pt x="65" y="7"/>
                        <a:pt x="65" y="7"/>
                        <a:pt x="65" y="7"/>
                      </a:cubicBezTo>
                      <a:cubicBezTo>
                        <a:pt x="67" y="7"/>
                        <a:pt x="67" y="7"/>
                        <a:pt x="67" y="7"/>
                      </a:cubicBezTo>
                      <a:cubicBezTo>
                        <a:pt x="68" y="6"/>
                        <a:pt x="68" y="6"/>
                        <a:pt x="68" y="6"/>
                      </a:cubicBezTo>
                      <a:cubicBezTo>
                        <a:pt x="70" y="6"/>
                        <a:pt x="71" y="6"/>
                        <a:pt x="72" y="6"/>
                      </a:cubicBezTo>
                      <a:cubicBezTo>
                        <a:pt x="73" y="6"/>
                        <a:pt x="74" y="6"/>
                        <a:pt x="76" y="6"/>
                      </a:cubicBezTo>
                      <a:cubicBezTo>
                        <a:pt x="77" y="6"/>
                        <a:pt x="78" y="7"/>
                        <a:pt x="79" y="7"/>
                      </a:cubicBezTo>
                      <a:cubicBezTo>
                        <a:pt x="80" y="7"/>
                        <a:pt x="82" y="8"/>
                        <a:pt x="83" y="8"/>
                      </a:cubicBezTo>
                      <a:cubicBezTo>
                        <a:pt x="84" y="8"/>
                        <a:pt x="86" y="8"/>
                        <a:pt x="87" y="9"/>
                      </a:cubicBezTo>
                      <a:cubicBezTo>
                        <a:pt x="89" y="9"/>
                        <a:pt x="90" y="9"/>
                        <a:pt x="91" y="9"/>
                      </a:cubicBezTo>
                      <a:cubicBezTo>
                        <a:pt x="94" y="10"/>
                        <a:pt x="97" y="10"/>
                        <a:pt x="99" y="9"/>
                      </a:cubicBezTo>
                      <a:cubicBezTo>
                        <a:pt x="102" y="9"/>
                        <a:pt x="105" y="9"/>
                        <a:pt x="107" y="8"/>
                      </a:cubicBezTo>
                      <a:cubicBezTo>
                        <a:pt x="106" y="8"/>
                        <a:pt x="105" y="8"/>
                        <a:pt x="10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59" name="ísļíḓê">
                  <a:extLst>
                    <a:ext uri="{FF2B5EF4-FFF2-40B4-BE49-F238E27FC236}">
                      <a16:creationId xmlns:a16="http://schemas.microsoft.com/office/drawing/2014/main" id="{47008CCB-83A3-43E4-81A1-8450DA2B340F}"/>
                    </a:ext>
                  </a:extLst>
                </p:cNvPr>
                <p:cNvSpPr/>
                <p:nvPr/>
              </p:nvSpPr>
              <p:spPr bwMode="auto">
                <a:xfrm>
                  <a:off x="4551" y="1166"/>
                  <a:ext cx="178" cy="71"/>
                </a:xfrm>
                <a:custGeom>
                  <a:avLst/>
                  <a:gdLst>
                    <a:gd name="T0" fmla="*/ 81 w 86"/>
                    <a:gd name="T1" fmla="*/ 31 h 34"/>
                    <a:gd name="T2" fmla="*/ 76 w 86"/>
                    <a:gd name="T3" fmla="*/ 26 h 34"/>
                    <a:gd name="T4" fmla="*/ 72 w 86"/>
                    <a:gd name="T5" fmla="*/ 21 h 34"/>
                    <a:gd name="T6" fmla="*/ 68 w 86"/>
                    <a:gd name="T7" fmla="*/ 16 h 34"/>
                    <a:gd name="T8" fmla="*/ 62 w 86"/>
                    <a:gd name="T9" fmla="*/ 11 h 34"/>
                    <a:gd name="T10" fmla="*/ 59 w 86"/>
                    <a:gd name="T11" fmla="*/ 10 h 34"/>
                    <a:gd name="T12" fmla="*/ 57 w 86"/>
                    <a:gd name="T13" fmla="*/ 10 h 34"/>
                    <a:gd name="T14" fmla="*/ 53 w 86"/>
                    <a:gd name="T15" fmla="*/ 9 h 34"/>
                    <a:gd name="T16" fmla="*/ 50 w 86"/>
                    <a:gd name="T17" fmla="*/ 10 h 34"/>
                    <a:gd name="T18" fmla="*/ 46 w 86"/>
                    <a:gd name="T19" fmla="*/ 11 h 34"/>
                    <a:gd name="T20" fmla="*/ 44 w 86"/>
                    <a:gd name="T21" fmla="*/ 10 h 34"/>
                    <a:gd name="T22" fmla="*/ 41 w 86"/>
                    <a:gd name="T23" fmla="*/ 6 h 34"/>
                    <a:gd name="T24" fmla="*/ 38 w 86"/>
                    <a:gd name="T25" fmla="*/ 3 h 34"/>
                    <a:gd name="T26" fmla="*/ 33 w 86"/>
                    <a:gd name="T27" fmla="*/ 1 h 34"/>
                    <a:gd name="T28" fmla="*/ 29 w 86"/>
                    <a:gd name="T29" fmla="*/ 0 h 34"/>
                    <a:gd name="T30" fmla="*/ 26 w 86"/>
                    <a:gd name="T31" fmla="*/ 1 h 34"/>
                    <a:gd name="T32" fmla="*/ 21 w 86"/>
                    <a:gd name="T33" fmla="*/ 2 h 34"/>
                    <a:gd name="T34" fmla="*/ 18 w 86"/>
                    <a:gd name="T35" fmla="*/ 4 h 34"/>
                    <a:gd name="T36" fmla="*/ 12 w 86"/>
                    <a:gd name="T37" fmla="*/ 5 h 34"/>
                    <a:gd name="T38" fmla="*/ 6 w 86"/>
                    <a:gd name="T39" fmla="*/ 6 h 34"/>
                    <a:gd name="T40" fmla="*/ 6 w 86"/>
                    <a:gd name="T41" fmla="*/ 8 h 34"/>
                    <a:gd name="T42" fmla="*/ 12 w 86"/>
                    <a:gd name="T43" fmla="*/ 8 h 34"/>
                    <a:gd name="T44" fmla="*/ 19 w 86"/>
                    <a:gd name="T45" fmla="*/ 7 h 34"/>
                    <a:gd name="T46" fmla="*/ 25 w 86"/>
                    <a:gd name="T47" fmla="*/ 5 h 34"/>
                    <a:gd name="T48" fmla="*/ 28 w 86"/>
                    <a:gd name="T49" fmla="*/ 5 h 34"/>
                    <a:gd name="T50" fmla="*/ 32 w 86"/>
                    <a:gd name="T51" fmla="*/ 6 h 34"/>
                    <a:gd name="T52" fmla="*/ 35 w 86"/>
                    <a:gd name="T53" fmla="*/ 8 h 34"/>
                    <a:gd name="T54" fmla="*/ 37 w 86"/>
                    <a:gd name="T55" fmla="*/ 9 h 34"/>
                    <a:gd name="T56" fmla="*/ 39 w 86"/>
                    <a:gd name="T57" fmla="*/ 13 h 34"/>
                    <a:gd name="T58" fmla="*/ 40 w 86"/>
                    <a:gd name="T59" fmla="*/ 17 h 34"/>
                    <a:gd name="T60" fmla="*/ 45 w 86"/>
                    <a:gd name="T61" fmla="*/ 18 h 34"/>
                    <a:gd name="T62" fmla="*/ 48 w 86"/>
                    <a:gd name="T63" fmla="*/ 16 h 34"/>
                    <a:gd name="T64" fmla="*/ 51 w 86"/>
                    <a:gd name="T65" fmla="*/ 15 h 34"/>
                    <a:gd name="T66" fmla="*/ 54 w 86"/>
                    <a:gd name="T67" fmla="*/ 15 h 34"/>
                    <a:gd name="T68" fmla="*/ 56 w 86"/>
                    <a:gd name="T69" fmla="*/ 15 h 34"/>
                    <a:gd name="T70" fmla="*/ 58 w 86"/>
                    <a:gd name="T71" fmla="*/ 15 h 34"/>
                    <a:gd name="T72" fmla="*/ 60 w 86"/>
                    <a:gd name="T73" fmla="*/ 16 h 34"/>
                    <a:gd name="T74" fmla="*/ 65 w 86"/>
                    <a:gd name="T75" fmla="*/ 19 h 34"/>
                    <a:gd name="T76" fmla="*/ 69 w 86"/>
                    <a:gd name="T77" fmla="*/ 23 h 34"/>
                    <a:gd name="T78" fmla="*/ 74 w 86"/>
                    <a:gd name="T79" fmla="*/ 28 h 34"/>
                    <a:gd name="T80" fmla="*/ 86 w 86"/>
                    <a:gd name="T8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34">
                      <a:moveTo>
                        <a:pt x="83" y="33"/>
                      </a:moveTo>
                      <a:cubicBezTo>
                        <a:pt x="82" y="32"/>
                        <a:pt x="82" y="31"/>
                        <a:pt x="81" y="31"/>
                      </a:cubicBezTo>
                      <a:cubicBezTo>
                        <a:pt x="80" y="30"/>
                        <a:pt x="79" y="29"/>
                        <a:pt x="78" y="28"/>
                      </a:cubicBezTo>
                      <a:cubicBezTo>
                        <a:pt x="78" y="28"/>
                        <a:pt x="77" y="27"/>
                        <a:pt x="76" y="26"/>
                      </a:cubicBezTo>
                      <a:cubicBezTo>
                        <a:pt x="76" y="25"/>
                        <a:pt x="75" y="24"/>
                        <a:pt x="74" y="24"/>
                      </a:cubicBezTo>
                      <a:cubicBezTo>
                        <a:pt x="74" y="23"/>
                        <a:pt x="73" y="22"/>
                        <a:pt x="72" y="21"/>
                      </a:cubicBezTo>
                      <a:cubicBezTo>
                        <a:pt x="72" y="20"/>
                        <a:pt x="71" y="19"/>
                        <a:pt x="70" y="18"/>
                      </a:cubicBezTo>
                      <a:cubicBezTo>
                        <a:pt x="70" y="18"/>
                        <a:pt x="69" y="17"/>
                        <a:pt x="68" y="16"/>
                      </a:cubicBezTo>
                      <a:cubicBezTo>
                        <a:pt x="67" y="15"/>
                        <a:pt x="66" y="14"/>
                        <a:pt x="66" y="13"/>
                      </a:cubicBezTo>
                      <a:cubicBezTo>
                        <a:pt x="65" y="13"/>
                        <a:pt x="64" y="12"/>
                        <a:pt x="62" y="11"/>
                      </a:cubicBezTo>
                      <a:cubicBezTo>
                        <a:pt x="61" y="11"/>
                        <a:pt x="61" y="11"/>
                        <a:pt x="61" y="11"/>
                      </a:cubicBezTo>
                      <a:cubicBezTo>
                        <a:pt x="59" y="10"/>
                        <a:pt x="59" y="10"/>
                        <a:pt x="59" y="10"/>
                      </a:cubicBezTo>
                      <a:cubicBezTo>
                        <a:pt x="58" y="10"/>
                        <a:pt x="58" y="10"/>
                        <a:pt x="58" y="10"/>
                      </a:cubicBezTo>
                      <a:cubicBezTo>
                        <a:pt x="57" y="10"/>
                        <a:pt x="57" y="10"/>
                        <a:pt x="57" y="10"/>
                      </a:cubicBezTo>
                      <a:cubicBezTo>
                        <a:pt x="57" y="9"/>
                        <a:pt x="56" y="9"/>
                        <a:pt x="55" y="9"/>
                      </a:cubicBezTo>
                      <a:cubicBezTo>
                        <a:pt x="55" y="9"/>
                        <a:pt x="54" y="9"/>
                        <a:pt x="53" y="9"/>
                      </a:cubicBezTo>
                      <a:cubicBezTo>
                        <a:pt x="53" y="9"/>
                        <a:pt x="52" y="9"/>
                        <a:pt x="52" y="9"/>
                      </a:cubicBezTo>
                      <a:cubicBezTo>
                        <a:pt x="51" y="9"/>
                        <a:pt x="50" y="10"/>
                        <a:pt x="50" y="10"/>
                      </a:cubicBezTo>
                      <a:cubicBezTo>
                        <a:pt x="49" y="10"/>
                        <a:pt x="48" y="10"/>
                        <a:pt x="48" y="10"/>
                      </a:cubicBezTo>
                      <a:cubicBezTo>
                        <a:pt x="47" y="10"/>
                        <a:pt x="47" y="11"/>
                        <a:pt x="46" y="11"/>
                      </a:cubicBezTo>
                      <a:cubicBezTo>
                        <a:pt x="46" y="11"/>
                        <a:pt x="45" y="11"/>
                        <a:pt x="45" y="12"/>
                      </a:cubicBezTo>
                      <a:cubicBezTo>
                        <a:pt x="44" y="11"/>
                        <a:pt x="44" y="11"/>
                        <a:pt x="44" y="10"/>
                      </a:cubicBezTo>
                      <a:cubicBezTo>
                        <a:pt x="44" y="10"/>
                        <a:pt x="44" y="9"/>
                        <a:pt x="43" y="9"/>
                      </a:cubicBezTo>
                      <a:cubicBezTo>
                        <a:pt x="43" y="8"/>
                        <a:pt x="42" y="7"/>
                        <a:pt x="41" y="6"/>
                      </a:cubicBezTo>
                      <a:cubicBezTo>
                        <a:pt x="40" y="5"/>
                        <a:pt x="40" y="5"/>
                        <a:pt x="40" y="5"/>
                      </a:cubicBezTo>
                      <a:cubicBezTo>
                        <a:pt x="39" y="4"/>
                        <a:pt x="39" y="4"/>
                        <a:pt x="38" y="3"/>
                      </a:cubicBezTo>
                      <a:cubicBezTo>
                        <a:pt x="37" y="3"/>
                        <a:pt x="36" y="2"/>
                        <a:pt x="35" y="2"/>
                      </a:cubicBezTo>
                      <a:cubicBezTo>
                        <a:pt x="34" y="1"/>
                        <a:pt x="34" y="1"/>
                        <a:pt x="33" y="1"/>
                      </a:cubicBezTo>
                      <a:cubicBezTo>
                        <a:pt x="32" y="1"/>
                        <a:pt x="32" y="1"/>
                        <a:pt x="31" y="1"/>
                      </a:cubicBezTo>
                      <a:cubicBezTo>
                        <a:pt x="31" y="1"/>
                        <a:pt x="30" y="0"/>
                        <a:pt x="29" y="0"/>
                      </a:cubicBezTo>
                      <a:cubicBezTo>
                        <a:pt x="29" y="0"/>
                        <a:pt x="28" y="0"/>
                        <a:pt x="28" y="0"/>
                      </a:cubicBezTo>
                      <a:cubicBezTo>
                        <a:pt x="27" y="1"/>
                        <a:pt x="26" y="1"/>
                        <a:pt x="26" y="1"/>
                      </a:cubicBezTo>
                      <a:cubicBezTo>
                        <a:pt x="24" y="1"/>
                        <a:pt x="24" y="1"/>
                        <a:pt x="24" y="1"/>
                      </a:cubicBezTo>
                      <a:cubicBezTo>
                        <a:pt x="23" y="1"/>
                        <a:pt x="22" y="2"/>
                        <a:pt x="21" y="2"/>
                      </a:cubicBezTo>
                      <a:cubicBezTo>
                        <a:pt x="19" y="3"/>
                        <a:pt x="19" y="3"/>
                        <a:pt x="19" y="3"/>
                      </a:cubicBezTo>
                      <a:cubicBezTo>
                        <a:pt x="18" y="4"/>
                        <a:pt x="18" y="4"/>
                        <a:pt x="18" y="4"/>
                      </a:cubicBezTo>
                      <a:cubicBezTo>
                        <a:pt x="17" y="4"/>
                        <a:pt x="16" y="4"/>
                        <a:pt x="15" y="5"/>
                      </a:cubicBezTo>
                      <a:cubicBezTo>
                        <a:pt x="14" y="5"/>
                        <a:pt x="13" y="5"/>
                        <a:pt x="12" y="5"/>
                      </a:cubicBezTo>
                      <a:cubicBezTo>
                        <a:pt x="11" y="6"/>
                        <a:pt x="10" y="6"/>
                        <a:pt x="9" y="6"/>
                      </a:cubicBezTo>
                      <a:cubicBezTo>
                        <a:pt x="8" y="6"/>
                        <a:pt x="7" y="6"/>
                        <a:pt x="6" y="6"/>
                      </a:cubicBezTo>
                      <a:cubicBezTo>
                        <a:pt x="4" y="6"/>
                        <a:pt x="2" y="6"/>
                        <a:pt x="0" y="6"/>
                      </a:cubicBezTo>
                      <a:cubicBezTo>
                        <a:pt x="2" y="7"/>
                        <a:pt x="4" y="7"/>
                        <a:pt x="6" y="8"/>
                      </a:cubicBezTo>
                      <a:cubicBezTo>
                        <a:pt x="7" y="8"/>
                        <a:pt x="8" y="8"/>
                        <a:pt x="9" y="8"/>
                      </a:cubicBezTo>
                      <a:cubicBezTo>
                        <a:pt x="10" y="8"/>
                        <a:pt x="11" y="8"/>
                        <a:pt x="12" y="8"/>
                      </a:cubicBezTo>
                      <a:cubicBezTo>
                        <a:pt x="14" y="8"/>
                        <a:pt x="15" y="8"/>
                        <a:pt x="16" y="8"/>
                      </a:cubicBezTo>
                      <a:cubicBezTo>
                        <a:pt x="17" y="7"/>
                        <a:pt x="18" y="7"/>
                        <a:pt x="19" y="7"/>
                      </a:cubicBezTo>
                      <a:cubicBezTo>
                        <a:pt x="22" y="6"/>
                        <a:pt x="22" y="6"/>
                        <a:pt x="22" y="6"/>
                      </a:cubicBezTo>
                      <a:cubicBezTo>
                        <a:pt x="23" y="5"/>
                        <a:pt x="24" y="5"/>
                        <a:pt x="25" y="5"/>
                      </a:cubicBezTo>
                      <a:cubicBezTo>
                        <a:pt x="26" y="5"/>
                        <a:pt x="26" y="5"/>
                        <a:pt x="26" y="5"/>
                      </a:cubicBezTo>
                      <a:cubicBezTo>
                        <a:pt x="27" y="5"/>
                        <a:pt x="27" y="5"/>
                        <a:pt x="28" y="5"/>
                      </a:cubicBezTo>
                      <a:cubicBezTo>
                        <a:pt x="29" y="5"/>
                        <a:pt x="29" y="5"/>
                        <a:pt x="30" y="5"/>
                      </a:cubicBezTo>
                      <a:cubicBezTo>
                        <a:pt x="31" y="6"/>
                        <a:pt x="31" y="6"/>
                        <a:pt x="32" y="6"/>
                      </a:cubicBezTo>
                      <a:cubicBezTo>
                        <a:pt x="32" y="6"/>
                        <a:pt x="32" y="6"/>
                        <a:pt x="33" y="6"/>
                      </a:cubicBezTo>
                      <a:cubicBezTo>
                        <a:pt x="34" y="7"/>
                        <a:pt x="34" y="7"/>
                        <a:pt x="35" y="8"/>
                      </a:cubicBezTo>
                      <a:cubicBezTo>
                        <a:pt x="36" y="8"/>
                        <a:pt x="36" y="8"/>
                        <a:pt x="36" y="8"/>
                      </a:cubicBezTo>
                      <a:cubicBezTo>
                        <a:pt x="37" y="9"/>
                        <a:pt x="37" y="9"/>
                        <a:pt x="37" y="9"/>
                      </a:cubicBezTo>
                      <a:cubicBezTo>
                        <a:pt x="38" y="10"/>
                        <a:pt x="38" y="11"/>
                        <a:pt x="39" y="12"/>
                      </a:cubicBezTo>
                      <a:cubicBezTo>
                        <a:pt x="39" y="12"/>
                        <a:pt x="39" y="12"/>
                        <a:pt x="39" y="13"/>
                      </a:cubicBezTo>
                      <a:cubicBezTo>
                        <a:pt x="39" y="13"/>
                        <a:pt x="40" y="14"/>
                        <a:pt x="40" y="14"/>
                      </a:cubicBezTo>
                      <a:cubicBezTo>
                        <a:pt x="40" y="15"/>
                        <a:pt x="40" y="16"/>
                        <a:pt x="40" y="17"/>
                      </a:cubicBezTo>
                      <a:cubicBezTo>
                        <a:pt x="42" y="21"/>
                        <a:pt x="42" y="21"/>
                        <a:pt x="42" y="21"/>
                      </a:cubicBezTo>
                      <a:cubicBezTo>
                        <a:pt x="45" y="18"/>
                        <a:pt x="45" y="18"/>
                        <a:pt x="45" y="18"/>
                      </a:cubicBezTo>
                      <a:cubicBezTo>
                        <a:pt x="46" y="18"/>
                        <a:pt x="46" y="17"/>
                        <a:pt x="47" y="17"/>
                      </a:cubicBezTo>
                      <a:cubicBezTo>
                        <a:pt x="48" y="16"/>
                        <a:pt x="48" y="16"/>
                        <a:pt x="48" y="16"/>
                      </a:cubicBezTo>
                      <a:cubicBezTo>
                        <a:pt x="49" y="16"/>
                        <a:pt x="49" y="16"/>
                        <a:pt x="50" y="15"/>
                      </a:cubicBezTo>
                      <a:cubicBezTo>
                        <a:pt x="50" y="15"/>
                        <a:pt x="51" y="15"/>
                        <a:pt x="51" y="15"/>
                      </a:cubicBezTo>
                      <a:cubicBezTo>
                        <a:pt x="51" y="15"/>
                        <a:pt x="52" y="15"/>
                        <a:pt x="52" y="15"/>
                      </a:cubicBezTo>
                      <a:cubicBezTo>
                        <a:pt x="53" y="15"/>
                        <a:pt x="53" y="15"/>
                        <a:pt x="54" y="15"/>
                      </a:cubicBezTo>
                      <a:cubicBezTo>
                        <a:pt x="54" y="15"/>
                        <a:pt x="55" y="15"/>
                        <a:pt x="55" y="14"/>
                      </a:cubicBezTo>
                      <a:cubicBezTo>
                        <a:pt x="55" y="14"/>
                        <a:pt x="56" y="15"/>
                        <a:pt x="56" y="15"/>
                      </a:cubicBezTo>
                      <a:cubicBezTo>
                        <a:pt x="57" y="15"/>
                        <a:pt x="57" y="15"/>
                        <a:pt x="57" y="15"/>
                      </a:cubicBezTo>
                      <a:cubicBezTo>
                        <a:pt x="58" y="15"/>
                        <a:pt x="58" y="15"/>
                        <a:pt x="58" y="15"/>
                      </a:cubicBezTo>
                      <a:cubicBezTo>
                        <a:pt x="59" y="15"/>
                        <a:pt x="59" y="15"/>
                        <a:pt x="59" y="15"/>
                      </a:cubicBezTo>
                      <a:cubicBezTo>
                        <a:pt x="60" y="16"/>
                        <a:pt x="60" y="16"/>
                        <a:pt x="60" y="16"/>
                      </a:cubicBezTo>
                      <a:cubicBezTo>
                        <a:pt x="61" y="16"/>
                        <a:pt x="62" y="17"/>
                        <a:pt x="63" y="17"/>
                      </a:cubicBezTo>
                      <a:cubicBezTo>
                        <a:pt x="64" y="18"/>
                        <a:pt x="64" y="18"/>
                        <a:pt x="65" y="19"/>
                      </a:cubicBezTo>
                      <a:cubicBezTo>
                        <a:pt x="66" y="20"/>
                        <a:pt x="67" y="20"/>
                        <a:pt x="67" y="21"/>
                      </a:cubicBezTo>
                      <a:cubicBezTo>
                        <a:pt x="68" y="22"/>
                        <a:pt x="69" y="23"/>
                        <a:pt x="69" y="23"/>
                      </a:cubicBezTo>
                      <a:cubicBezTo>
                        <a:pt x="70" y="24"/>
                        <a:pt x="71" y="25"/>
                        <a:pt x="72" y="26"/>
                      </a:cubicBezTo>
                      <a:cubicBezTo>
                        <a:pt x="73" y="27"/>
                        <a:pt x="74" y="27"/>
                        <a:pt x="74" y="28"/>
                      </a:cubicBezTo>
                      <a:cubicBezTo>
                        <a:pt x="76" y="29"/>
                        <a:pt x="78" y="31"/>
                        <a:pt x="80" y="32"/>
                      </a:cubicBezTo>
                      <a:cubicBezTo>
                        <a:pt x="82" y="33"/>
                        <a:pt x="84" y="34"/>
                        <a:pt x="86" y="34"/>
                      </a:cubicBezTo>
                      <a:cubicBezTo>
                        <a:pt x="85" y="34"/>
                        <a:pt x="84" y="33"/>
                        <a:pt x="83"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60" name="íṡḷîḑé">
                  <a:extLst>
                    <a:ext uri="{FF2B5EF4-FFF2-40B4-BE49-F238E27FC236}">
                      <a16:creationId xmlns:a16="http://schemas.microsoft.com/office/drawing/2014/main" id="{8D24BE41-1204-46C7-B5F7-963830946DA2}"/>
                    </a:ext>
                  </a:extLst>
                </p:cNvPr>
                <p:cNvSpPr/>
                <p:nvPr/>
              </p:nvSpPr>
              <p:spPr bwMode="auto">
                <a:xfrm>
                  <a:off x="4607" y="1347"/>
                  <a:ext cx="178" cy="70"/>
                </a:xfrm>
                <a:custGeom>
                  <a:avLst/>
                  <a:gdLst>
                    <a:gd name="T0" fmla="*/ 81 w 86"/>
                    <a:gd name="T1" fmla="*/ 30 h 34"/>
                    <a:gd name="T2" fmla="*/ 77 w 86"/>
                    <a:gd name="T3" fmla="*/ 26 h 34"/>
                    <a:gd name="T4" fmla="*/ 73 w 86"/>
                    <a:gd name="T5" fmla="*/ 21 h 34"/>
                    <a:gd name="T6" fmla="*/ 68 w 86"/>
                    <a:gd name="T7" fmla="*/ 15 h 34"/>
                    <a:gd name="T8" fmla="*/ 63 w 86"/>
                    <a:gd name="T9" fmla="*/ 11 h 34"/>
                    <a:gd name="T10" fmla="*/ 59 w 86"/>
                    <a:gd name="T11" fmla="*/ 10 h 34"/>
                    <a:gd name="T12" fmla="*/ 58 w 86"/>
                    <a:gd name="T13" fmla="*/ 9 h 34"/>
                    <a:gd name="T14" fmla="*/ 54 w 86"/>
                    <a:gd name="T15" fmla="*/ 9 h 34"/>
                    <a:gd name="T16" fmla="*/ 50 w 86"/>
                    <a:gd name="T17" fmla="*/ 9 h 34"/>
                    <a:gd name="T18" fmla="*/ 47 w 86"/>
                    <a:gd name="T19" fmla="*/ 10 h 34"/>
                    <a:gd name="T20" fmla="*/ 44 w 86"/>
                    <a:gd name="T21" fmla="*/ 10 h 34"/>
                    <a:gd name="T22" fmla="*/ 41 w 86"/>
                    <a:gd name="T23" fmla="*/ 5 h 34"/>
                    <a:gd name="T24" fmla="*/ 38 w 86"/>
                    <a:gd name="T25" fmla="*/ 3 h 34"/>
                    <a:gd name="T26" fmla="*/ 33 w 86"/>
                    <a:gd name="T27" fmla="*/ 1 h 34"/>
                    <a:gd name="T28" fmla="*/ 30 w 86"/>
                    <a:gd name="T29" fmla="*/ 0 h 34"/>
                    <a:gd name="T30" fmla="*/ 26 w 86"/>
                    <a:gd name="T31" fmla="*/ 0 h 34"/>
                    <a:gd name="T32" fmla="*/ 21 w 86"/>
                    <a:gd name="T33" fmla="*/ 2 h 34"/>
                    <a:gd name="T34" fmla="*/ 18 w 86"/>
                    <a:gd name="T35" fmla="*/ 3 h 34"/>
                    <a:gd name="T36" fmla="*/ 12 w 86"/>
                    <a:gd name="T37" fmla="*/ 5 h 34"/>
                    <a:gd name="T38" fmla="*/ 6 w 86"/>
                    <a:gd name="T39" fmla="*/ 6 h 34"/>
                    <a:gd name="T40" fmla="*/ 6 w 86"/>
                    <a:gd name="T41" fmla="*/ 7 h 34"/>
                    <a:gd name="T42" fmla="*/ 13 w 86"/>
                    <a:gd name="T43" fmla="*/ 8 h 34"/>
                    <a:gd name="T44" fmla="*/ 19 w 86"/>
                    <a:gd name="T45" fmla="*/ 6 h 34"/>
                    <a:gd name="T46" fmla="*/ 25 w 86"/>
                    <a:gd name="T47" fmla="*/ 5 h 34"/>
                    <a:gd name="T48" fmla="*/ 28 w 86"/>
                    <a:gd name="T49" fmla="*/ 5 h 34"/>
                    <a:gd name="T50" fmla="*/ 32 w 86"/>
                    <a:gd name="T51" fmla="*/ 5 h 34"/>
                    <a:gd name="T52" fmla="*/ 35 w 86"/>
                    <a:gd name="T53" fmla="*/ 7 h 34"/>
                    <a:gd name="T54" fmla="*/ 37 w 86"/>
                    <a:gd name="T55" fmla="*/ 9 h 34"/>
                    <a:gd name="T56" fmla="*/ 40 w 86"/>
                    <a:gd name="T57" fmla="*/ 12 h 34"/>
                    <a:gd name="T58" fmla="*/ 41 w 86"/>
                    <a:gd name="T59" fmla="*/ 16 h 34"/>
                    <a:gd name="T60" fmla="*/ 45 w 86"/>
                    <a:gd name="T61" fmla="*/ 18 h 34"/>
                    <a:gd name="T62" fmla="*/ 49 w 86"/>
                    <a:gd name="T63" fmla="*/ 15 h 34"/>
                    <a:gd name="T64" fmla="*/ 51 w 86"/>
                    <a:gd name="T65" fmla="*/ 14 h 34"/>
                    <a:gd name="T66" fmla="*/ 54 w 86"/>
                    <a:gd name="T67" fmla="*/ 14 h 34"/>
                    <a:gd name="T68" fmla="*/ 57 w 86"/>
                    <a:gd name="T69" fmla="*/ 14 h 34"/>
                    <a:gd name="T70" fmla="*/ 58 w 86"/>
                    <a:gd name="T71" fmla="*/ 14 h 34"/>
                    <a:gd name="T72" fmla="*/ 61 w 86"/>
                    <a:gd name="T73" fmla="*/ 15 h 34"/>
                    <a:gd name="T74" fmla="*/ 65 w 86"/>
                    <a:gd name="T75" fmla="*/ 19 h 34"/>
                    <a:gd name="T76" fmla="*/ 70 w 86"/>
                    <a:gd name="T77" fmla="*/ 23 h 34"/>
                    <a:gd name="T78" fmla="*/ 75 w 86"/>
                    <a:gd name="T79" fmla="*/ 28 h 34"/>
                    <a:gd name="T80" fmla="*/ 86 w 86"/>
                    <a:gd name="T8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34">
                      <a:moveTo>
                        <a:pt x="84" y="32"/>
                      </a:moveTo>
                      <a:cubicBezTo>
                        <a:pt x="83" y="31"/>
                        <a:pt x="82" y="31"/>
                        <a:pt x="81" y="30"/>
                      </a:cubicBezTo>
                      <a:cubicBezTo>
                        <a:pt x="80" y="29"/>
                        <a:pt x="80" y="29"/>
                        <a:pt x="79" y="28"/>
                      </a:cubicBezTo>
                      <a:cubicBezTo>
                        <a:pt x="78" y="27"/>
                        <a:pt x="77" y="26"/>
                        <a:pt x="77" y="26"/>
                      </a:cubicBezTo>
                      <a:cubicBezTo>
                        <a:pt x="76" y="25"/>
                        <a:pt x="75" y="24"/>
                        <a:pt x="75" y="23"/>
                      </a:cubicBezTo>
                      <a:cubicBezTo>
                        <a:pt x="74" y="22"/>
                        <a:pt x="73" y="22"/>
                        <a:pt x="73" y="21"/>
                      </a:cubicBezTo>
                      <a:cubicBezTo>
                        <a:pt x="72" y="20"/>
                        <a:pt x="71" y="19"/>
                        <a:pt x="71" y="18"/>
                      </a:cubicBezTo>
                      <a:cubicBezTo>
                        <a:pt x="70" y="17"/>
                        <a:pt x="69" y="16"/>
                        <a:pt x="68" y="15"/>
                      </a:cubicBezTo>
                      <a:cubicBezTo>
                        <a:pt x="68" y="15"/>
                        <a:pt x="67" y="14"/>
                        <a:pt x="66" y="13"/>
                      </a:cubicBezTo>
                      <a:cubicBezTo>
                        <a:pt x="65" y="12"/>
                        <a:pt x="64" y="11"/>
                        <a:pt x="63" y="11"/>
                      </a:cubicBezTo>
                      <a:cubicBezTo>
                        <a:pt x="61" y="10"/>
                        <a:pt x="61" y="10"/>
                        <a:pt x="61" y="10"/>
                      </a:cubicBezTo>
                      <a:cubicBezTo>
                        <a:pt x="59" y="10"/>
                        <a:pt x="59" y="10"/>
                        <a:pt x="59" y="10"/>
                      </a:cubicBezTo>
                      <a:cubicBezTo>
                        <a:pt x="59" y="9"/>
                        <a:pt x="59" y="9"/>
                        <a:pt x="59" y="9"/>
                      </a:cubicBezTo>
                      <a:cubicBezTo>
                        <a:pt x="58" y="9"/>
                        <a:pt x="58" y="9"/>
                        <a:pt x="58" y="9"/>
                      </a:cubicBezTo>
                      <a:cubicBezTo>
                        <a:pt x="57" y="9"/>
                        <a:pt x="56" y="9"/>
                        <a:pt x="56" y="9"/>
                      </a:cubicBezTo>
                      <a:cubicBezTo>
                        <a:pt x="55" y="9"/>
                        <a:pt x="54" y="9"/>
                        <a:pt x="54" y="9"/>
                      </a:cubicBezTo>
                      <a:cubicBezTo>
                        <a:pt x="53" y="9"/>
                        <a:pt x="53" y="9"/>
                        <a:pt x="52" y="9"/>
                      </a:cubicBezTo>
                      <a:cubicBezTo>
                        <a:pt x="51" y="9"/>
                        <a:pt x="51" y="9"/>
                        <a:pt x="50" y="9"/>
                      </a:cubicBezTo>
                      <a:cubicBezTo>
                        <a:pt x="49" y="9"/>
                        <a:pt x="49" y="10"/>
                        <a:pt x="48" y="10"/>
                      </a:cubicBezTo>
                      <a:cubicBezTo>
                        <a:pt x="48" y="10"/>
                        <a:pt x="47" y="10"/>
                        <a:pt x="47" y="10"/>
                      </a:cubicBezTo>
                      <a:cubicBezTo>
                        <a:pt x="46" y="11"/>
                        <a:pt x="46" y="11"/>
                        <a:pt x="45" y="11"/>
                      </a:cubicBezTo>
                      <a:cubicBezTo>
                        <a:pt x="45" y="11"/>
                        <a:pt x="45" y="10"/>
                        <a:pt x="44" y="10"/>
                      </a:cubicBezTo>
                      <a:cubicBezTo>
                        <a:pt x="44" y="9"/>
                        <a:pt x="44" y="9"/>
                        <a:pt x="44" y="8"/>
                      </a:cubicBezTo>
                      <a:cubicBezTo>
                        <a:pt x="43" y="7"/>
                        <a:pt x="42" y="6"/>
                        <a:pt x="41" y="5"/>
                      </a:cubicBezTo>
                      <a:cubicBezTo>
                        <a:pt x="40" y="4"/>
                        <a:pt x="40" y="4"/>
                        <a:pt x="40" y="4"/>
                      </a:cubicBezTo>
                      <a:cubicBezTo>
                        <a:pt x="39" y="4"/>
                        <a:pt x="39" y="3"/>
                        <a:pt x="38" y="3"/>
                      </a:cubicBezTo>
                      <a:cubicBezTo>
                        <a:pt x="37" y="2"/>
                        <a:pt x="36" y="2"/>
                        <a:pt x="35" y="1"/>
                      </a:cubicBezTo>
                      <a:cubicBezTo>
                        <a:pt x="35" y="1"/>
                        <a:pt x="34" y="1"/>
                        <a:pt x="33" y="1"/>
                      </a:cubicBezTo>
                      <a:cubicBezTo>
                        <a:pt x="33" y="0"/>
                        <a:pt x="32" y="0"/>
                        <a:pt x="32" y="0"/>
                      </a:cubicBezTo>
                      <a:cubicBezTo>
                        <a:pt x="31" y="0"/>
                        <a:pt x="30" y="0"/>
                        <a:pt x="30" y="0"/>
                      </a:cubicBezTo>
                      <a:cubicBezTo>
                        <a:pt x="29" y="0"/>
                        <a:pt x="29" y="0"/>
                        <a:pt x="28" y="0"/>
                      </a:cubicBezTo>
                      <a:cubicBezTo>
                        <a:pt x="27" y="0"/>
                        <a:pt x="27" y="0"/>
                        <a:pt x="26" y="0"/>
                      </a:cubicBezTo>
                      <a:cubicBezTo>
                        <a:pt x="24" y="1"/>
                        <a:pt x="24" y="1"/>
                        <a:pt x="24" y="1"/>
                      </a:cubicBezTo>
                      <a:cubicBezTo>
                        <a:pt x="23" y="1"/>
                        <a:pt x="22" y="1"/>
                        <a:pt x="21" y="2"/>
                      </a:cubicBezTo>
                      <a:cubicBezTo>
                        <a:pt x="20" y="2"/>
                        <a:pt x="20" y="2"/>
                        <a:pt x="20" y="2"/>
                      </a:cubicBezTo>
                      <a:cubicBezTo>
                        <a:pt x="18" y="3"/>
                        <a:pt x="18" y="3"/>
                        <a:pt x="18" y="3"/>
                      </a:cubicBezTo>
                      <a:cubicBezTo>
                        <a:pt x="17" y="3"/>
                        <a:pt x="16" y="4"/>
                        <a:pt x="15" y="4"/>
                      </a:cubicBezTo>
                      <a:cubicBezTo>
                        <a:pt x="14" y="4"/>
                        <a:pt x="13" y="5"/>
                        <a:pt x="12" y="5"/>
                      </a:cubicBezTo>
                      <a:cubicBezTo>
                        <a:pt x="11" y="5"/>
                        <a:pt x="10" y="5"/>
                        <a:pt x="9" y="5"/>
                      </a:cubicBezTo>
                      <a:cubicBezTo>
                        <a:pt x="8" y="6"/>
                        <a:pt x="7" y="6"/>
                        <a:pt x="6" y="6"/>
                      </a:cubicBezTo>
                      <a:cubicBezTo>
                        <a:pt x="4" y="6"/>
                        <a:pt x="2" y="6"/>
                        <a:pt x="0" y="5"/>
                      </a:cubicBezTo>
                      <a:cubicBezTo>
                        <a:pt x="2" y="6"/>
                        <a:pt x="4" y="7"/>
                        <a:pt x="6" y="7"/>
                      </a:cubicBezTo>
                      <a:cubicBezTo>
                        <a:pt x="7" y="7"/>
                        <a:pt x="8" y="7"/>
                        <a:pt x="10" y="8"/>
                      </a:cubicBezTo>
                      <a:cubicBezTo>
                        <a:pt x="11" y="8"/>
                        <a:pt x="12" y="8"/>
                        <a:pt x="13" y="8"/>
                      </a:cubicBezTo>
                      <a:cubicBezTo>
                        <a:pt x="14" y="7"/>
                        <a:pt x="15" y="7"/>
                        <a:pt x="16" y="7"/>
                      </a:cubicBezTo>
                      <a:cubicBezTo>
                        <a:pt x="17" y="7"/>
                        <a:pt x="18" y="7"/>
                        <a:pt x="19" y="6"/>
                      </a:cubicBezTo>
                      <a:cubicBezTo>
                        <a:pt x="22" y="5"/>
                        <a:pt x="22" y="5"/>
                        <a:pt x="22" y="5"/>
                      </a:cubicBezTo>
                      <a:cubicBezTo>
                        <a:pt x="24" y="5"/>
                        <a:pt x="24" y="5"/>
                        <a:pt x="25" y="5"/>
                      </a:cubicBezTo>
                      <a:cubicBezTo>
                        <a:pt x="27" y="5"/>
                        <a:pt x="27" y="5"/>
                        <a:pt x="27" y="5"/>
                      </a:cubicBezTo>
                      <a:cubicBezTo>
                        <a:pt x="27" y="5"/>
                        <a:pt x="28" y="5"/>
                        <a:pt x="28" y="5"/>
                      </a:cubicBezTo>
                      <a:cubicBezTo>
                        <a:pt x="29" y="5"/>
                        <a:pt x="30" y="5"/>
                        <a:pt x="31" y="5"/>
                      </a:cubicBezTo>
                      <a:cubicBezTo>
                        <a:pt x="31" y="5"/>
                        <a:pt x="32" y="5"/>
                        <a:pt x="32" y="5"/>
                      </a:cubicBezTo>
                      <a:cubicBezTo>
                        <a:pt x="32" y="5"/>
                        <a:pt x="33" y="6"/>
                        <a:pt x="33" y="6"/>
                      </a:cubicBezTo>
                      <a:cubicBezTo>
                        <a:pt x="34" y="6"/>
                        <a:pt x="35" y="7"/>
                        <a:pt x="35" y="7"/>
                      </a:cubicBezTo>
                      <a:cubicBezTo>
                        <a:pt x="36" y="8"/>
                        <a:pt x="36" y="8"/>
                        <a:pt x="36" y="8"/>
                      </a:cubicBezTo>
                      <a:cubicBezTo>
                        <a:pt x="37" y="9"/>
                        <a:pt x="37" y="9"/>
                        <a:pt x="37" y="9"/>
                      </a:cubicBezTo>
                      <a:cubicBezTo>
                        <a:pt x="38" y="10"/>
                        <a:pt x="38" y="10"/>
                        <a:pt x="39" y="11"/>
                      </a:cubicBezTo>
                      <a:cubicBezTo>
                        <a:pt x="39" y="11"/>
                        <a:pt x="39" y="12"/>
                        <a:pt x="40" y="12"/>
                      </a:cubicBezTo>
                      <a:cubicBezTo>
                        <a:pt x="40" y="13"/>
                        <a:pt x="40" y="13"/>
                        <a:pt x="40" y="14"/>
                      </a:cubicBezTo>
                      <a:cubicBezTo>
                        <a:pt x="40" y="14"/>
                        <a:pt x="41" y="15"/>
                        <a:pt x="41" y="16"/>
                      </a:cubicBezTo>
                      <a:cubicBezTo>
                        <a:pt x="42" y="20"/>
                        <a:pt x="42" y="20"/>
                        <a:pt x="42" y="20"/>
                      </a:cubicBezTo>
                      <a:cubicBezTo>
                        <a:pt x="45" y="18"/>
                        <a:pt x="45" y="18"/>
                        <a:pt x="45" y="18"/>
                      </a:cubicBezTo>
                      <a:cubicBezTo>
                        <a:pt x="46" y="17"/>
                        <a:pt x="47" y="17"/>
                        <a:pt x="48" y="16"/>
                      </a:cubicBezTo>
                      <a:cubicBezTo>
                        <a:pt x="48" y="16"/>
                        <a:pt x="48" y="16"/>
                        <a:pt x="49" y="15"/>
                      </a:cubicBezTo>
                      <a:cubicBezTo>
                        <a:pt x="49" y="15"/>
                        <a:pt x="50" y="15"/>
                        <a:pt x="50" y="15"/>
                      </a:cubicBezTo>
                      <a:cubicBezTo>
                        <a:pt x="51" y="15"/>
                        <a:pt x="51" y="15"/>
                        <a:pt x="51" y="14"/>
                      </a:cubicBezTo>
                      <a:cubicBezTo>
                        <a:pt x="52" y="14"/>
                        <a:pt x="52" y="14"/>
                        <a:pt x="53" y="14"/>
                      </a:cubicBezTo>
                      <a:cubicBezTo>
                        <a:pt x="53" y="14"/>
                        <a:pt x="54" y="14"/>
                        <a:pt x="54" y="14"/>
                      </a:cubicBezTo>
                      <a:cubicBezTo>
                        <a:pt x="54" y="14"/>
                        <a:pt x="55" y="14"/>
                        <a:pt x="55" y="14"/>
                      </a:cubicBezTo>
                      <a:cubicBezTo>
                        <a:pt x="56" y="14"/>
                        <a:pt x="56" y="14"/>
                        <a:pt x="57" y="14"/>
                      </a:cubicBezTo>
                      <a:cubicBezTo>
                        <a:pt x="57" y="14"/>
                        <a:pt x="57" y="14"/>
                        <a:pt x="57" y="14"/>
                      </a:cubicBezTo>
                      <a:cubicBezTo>
                        <a:pt x="58" y="14"/>
                        <a:pt x="58" y="14"/>
                        <a:pt x="58" y="14"/>
                      </a:cubicBezTo>
                      <a:cubicBezTo>
                        <a:pt x="59" y="15"/>
                        <a:pt x="59" y="15"/>
                        <a:pt x="59" y="15"/>
                      </a:cubicBezTo>
                      <a:cubicBezTo>
                        <a:pt x="61" y="15"/>
                        <a:pt x="61" y="15"/>
                        <a:pt x="61" y="15"/>
                      </a:cubicBezTo>
                      <a:cubicBezTo>
                        <a:pt x="62" y="16"/>
                        <a:pt x="62" y="16"/>
                        <a:pt x="63" y="17"/>
                      </a:cubicBezTo>
                      <a:cubicBezTo>
                        <a:pt x="64" y="17"/>
                        <a:pt x="65" y="18"/>
                        <a:pt x="65" y="19"/>
                      </a:cubicBezTo>
                      <a:cubicBezTo>
                        <a:pt x="66" y="19"/>
                        <a:pt x="67" y="20"/>
                        <a:pt x="68" y="21"/>
                      </a:cubicBezTo>
                      <a:cubicBezTo>
                        <a:pt x="68" y="21"/>
                        <a:pt x="69" y="22"/>
                        <a:pt x="70" y="23"/>
                      </a:cubicBezTo>
                      <a:cubicBezTo>
                        <a:pt x="71" y="24"/>
                        <a:pt x="71" y="25"/>
                        <a:pt x="72" y="25"/>
                      </a:cubicBezTo>
                      <a:cubicBezTo>
                        <a:pt x="73" y="26"/>
                        <a:pt x="74" y="27"/>
                        <a:pt x="75" y="28"/>
                      </a:cubicBezTo>
                      <a:cubicBezTo>
                        <a:pt x="76" y="29"/>
                        <a:pt x="78" y="30"/>
                        <a:pt x="80" y="31"/>
                      </a:cubicBezTo>
                      <a:cubicBezTo>
                        <a:pt x="82" y="32"/>
                        <a:pt x="84" y="33"/>
                        <a:pt x="86" y="34"/>
                      </a:cubicBezTo>
                      <a:cubicBezTo>
                        <a:pt x="85" y="33"/>
                        <a:pt x="85" y="33"/>
                        <a:pt x="84"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61" name="îṩḻiḋé">
                  <a:extLst>
                    <a:ext uri="{FF2B5EF4-FFF2-40B4-BE49-F238E27FC236}">
                      <a16:creationId xmlns:a16="http://schemas.microsoft.com/office/drawing/2014/main" id="{500B4767-E2F1-48DB-A9A1-D54E75D765BC}"/>
                    </a:ext>
                  </a:extLst>
                </p:cNvPr>
                <p:cNvSpPr/>
                <p:nvPr/>
              </p:nvSpPr>
              <p:spPr bwMode="auto">
                <a:xfrm>
                  <a:off x="4767" y="1309"/>
                  <a:ext cx="180" cy="69"/>
                </a:xfrm>
                <a:custGeom>
                  <a:avLst/>
                  <a:gdLst>
                    <a:gd name="T0" fmla="*/ 81 w 87"/>
                    <a:gd name="T1" fmla="*/ 30 h 33"/>
                    <a:gd name="T2" fmla="*/ 77 w 87"/>
                    <a:gd name="T3" fmla="*/ 25 h 33"/>
                    <a:gd name="T4" fmla="*/ 73 w 87"/>
                    <a:gd name="T5" fmla="*/ 20 h 33"/>
                    <a:gd name="T6" fmla="*/ 69 w 87"/>
                    <a:gd name="T7" fmla="*/ 15 h 33"/>
                    <a:gd name="T8" fmla="*/ 63 w 87"/>
                    <a:gd name="T9" fmla="*/ 11 h 33"/>
                    <a:gd name="T10" fmla="*/ 60 w 87"/>
                    <a:gd name="T11" fmla="*/ 9 h 33"/>
                    <a:gd name="T12" fmla="*/ 58 w 87"/>
                    <a:gd name="T13" fmla="*/ 9 h 33"/>
                    <a:gd name="T14" fmla="*/ 54 w 87"/>
                    <a:gd name="T15" fmla="*/ 8 h 33"/>
                    <a:gd name="T16" fmla="*/ 50 w 87"/>
                    <a:gd name="T17" fmla="*/ 9 h 33"/>
                    <a:gd name="T18" fmla="*/ 47 w 87"/>
                    <a:gd name="T19" fmla="*/ 10 h 33"/>
                    <a:gd name="T20" fmla="*/ 45 w 87"/>
                    <a:gd name="T21" fmla="*/ 10 h 33"/>
                    <a:gd name="T22" fmla="*/ 41 w 87"/>
                    <a:gd name="T23" fmla="*/ 5 h 33"/>
                    <a:gd name="T24" fmla="*/ 39 w 87"/>
                    <a:gd name="T25" fmla="*/ 3 h 33"/>
                    <a:gd name="T26" fmla="*/ 34 w 87"/>
                    <a:gd name="T27" fmla="*/ 0 h 33"/>
                    <a:gd name="T28" fmla="*/ 30 w 87"/>
                    <a:gd name="T29" fmla="*/ 0 h 33"/>
                    <a:gd name="T30" fmla="*/ 26 w 87"/>
                    <a:gd name="T31" fmla="*/ 0 h 33"/>
                    <a:gd name="T32" fmla="*/ 21 w 87"/>
                    <a:gd name="T33" fmla="*/ 1 h 33"/>
                    <a:gd name="T34" fmla="*/ 18 w 87"/>
                    <a:gd name="T35" fmla="*/ 3 h 33"/>
                    <a:gd name="T36" fmla="*/ 13 w 87"/>
                    <a:gd name="T37" fmla="*/ 5 h 33"/>
                    <a:gd name="T38" fmla="*/ 7 w 87"/>
                    <a:gd name="T39" fmla="*/ 5 h 33"/>
                    <a:gd name="T40" fmla="*/ 6 w 87"/>
                    <a:gd name="T41" fmla="*/ 7 h 33"/>
                    <a:gd name="T42" fmla="*/ 13 w 87"/>
                    <a:gd name="T43" fmla="*/ 7 h 33"/>
                    <a:gd name="T44" fmla="*/ 20 w 87"/>
                    <a:gd name="T45" fmla="*/ 6 h 33"/>
                    <a:gd name="T46" fmla="*/ 25 w 87"/>
                    <a:gd name="T47" fmla="*/ 4 h 33"/>
                    <a:gd name="T48" fmla="*/ 28 w 87"/>
                    <a:gd name="T49" fmla="*/ 4 h 33"/>
                    <a:gd name="T50" fmla="*/ 32 w 87"/>
                    <a:gd name="T51" fmla="*/ 5 h 33"/>
                    <a:gd name="T52" fmla="*/ 36 w 87"/>
                    <a:gd name="T53" fmla="*/ 7 h 33"/>
                    <a:gd name="T54" fmla="*/ 37 w 87"/>
                    <a:gd name="T55" fmla="*/ 9 h 33"/>
                    <a:gd name="T56" fmla="*/ 40 w 87"/>
                    <a:gd name="T57" fmla="*/ 12 h 33"/>
                    <a:gd name="T58" fmla="*/ 41 w 87"/>
                    <a:gd name="T59" fmla="*/ 16 h 33"/>
                    <a:gd name="T60" fmla="*/ 46 w 87"/>
                    <a:gd name="T61" fmla="*/ 17 h 33"/>
                    <a:gd name="T62" fmla="*/ 49 w 87"/>
                    <a:gd name="T63" fmla="*/ 15 h 33"/>
                    <a:gd name="T64" fmla="*/ 52 w 87"/>
                    <a:gd name="T65" fmla="*/ 14 h 33"/>
                    <a:gd name="T66" fmla="*/ 54 w 87"/>
                    <a:gd name="T67" fmla="*/ 14 h 33"/>
                    <a:gd name="T68" fmla="*/ 57 w 87"/>
                    <a:gd name="T69" fmla="*/ 14 h 33"/>
                    <a:gd name="T70" fmla="*/ 58 w 87"/>
                    <a:gd name="T71" fmla="*/ 14 h 33"/>
                    <a:gd name="T72" fmla="*/ 61 w 87"/>
                    <a:gd name="T73" fmla="*/ 15 h 33"/>
                    <a:gd name="T74" fmla="*/ 66 w 87"/>
                    <a:gd name="T75" fmla="*/ 18 h 33"/>
                    <a:gd name="T76" fmla="*/ 70 w 87"/>
                    <a:gd name="T77" fmla="*/ 23 h 33"/>
                    <a:gd name="T78" fmla="*/ 75 w 87"/>
                    <a:gd name="T79" fmla="*/ 27 h 33"/>
                    <a:gd name="T80" fmla="*/ 87 w 87"/>
                    <a:gd name="T8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 h="33">
                      <a:moveTo>
                        <a:pt x="84" y="32"/>
                      </a:moveTo>
                      <a:cubicBezTo>
                        <a:pt x="83" y="31"/>
                        <a:pt x="82" y="30"/>
                        <a:pt x="81" y="30"/>
                      </a:cubicBezTo>
                      <a:cubicBezTo>
                        <a:pt x="80" y="29"/>
                        <a:pt x="80" y="28"/>
                        <a:pt x="79" y="28"/>
                      </a:cubicBezTo>
                      <a:cubicBezTo>
                        <a:pt x="78" y="27"/>
                        <a:pt x="77" y="26"/>
                        <a:pt x="77" y="25"/>
                      </a:cubicBezTo>
                      <a:cubicBezTo>
                        <a:pt x="76" y="24"/>
                        <a:pt x="75" y="24"/>
                        <a:pt x="75" y="23"/>
                      </a:cubicBezTo>
                      <a:cubicBezTo>
                        <a:pt x="74" y="22"/>
                        <a:pt x="73" y="21"/>
                        <a:pt x="73" y="20"/>
                      </a:cubicBezTo>
                      <a:cubicBezTo>
                        <a:pt x="72" y="19"/>
                        <a:pt x="72" y="19"/>
                        <a:pt x="71" y="18"/>
                      </a:cubicBezTo>
                      <a:cubicBezTo>
                        <a:pt x="70" y="17"/>
                        <a:pt x="69" y="16"/>
                        <a:pt x="69" y="15"/>
                      </a:cubicBezTo>
                      <a:cubicBezTo>
                        <a:pt x="68" y="14"/>
                        <a:pt x="67" y="13"/>
                        <a:pt x="66" y="13"/>
                      </a:cubicBezTo>
                      <a:cubicBezTo>
                        <a:pt x="65" y="12"/>
                        <a:pt x="64" y="11"/>
                        <a:pt x="63" y="11"/>
                      </a:cubicBezTo>
                      <a:cubicBezTo>
                        <a:pt x="61" y="10"/>
                        <a:pt x="61" y="10"/>
                        <a:pt x="61" y="10"/>
                      </a:cubicBezTo>
                      <a:cubicBezTo>
                        <a:pt x="60" y="9"/>
                        <a:pt x="60" y="9"/>
                        <a:pt x="60" y="9"/>
                      </a:cubicBezTo>
                      <a:cubicBezTo>
                        <a:pt x="59" y="9"/>
                        <a:pt x="59" y="9"/>
                        <a:pt x="59" y="9"/>
                      </a:cubicBezTo>
                      <a:cubicBezTo>
                        <a:pt x="58" y="9"/>
                        <a:pt x="58" y="9"/>
                        <a:pt x="58" y="9"/>
                      </a:cubicBezTo>
                      <a:cubicBezTo>
                        <a:pt x="57" y="9"/>
                        <a:pt x="56" y="8"/>
                        <a:pt x="56" y="8"/>
                      </a:cubicBezTo>
                      <a:cubicBezTo>
                        <a:pt x="55" y="8"/>
                        <a:pt x="55" y="8"/>
                        <a:pt x="54" y="8"/>
                      </a:cubicBezTo>
                      <a:cubicBezTo>
                        <a:pt x="53" y="8"/>
                        <a:pt x="53" y="9"/>
                        <a:pt x="52" y="9"/>
                      </a:cubicBezTo>
                      <a:cubicBezTo>
                        <a:pt x="51" y="9"/>
                        <a:pt x="51" y="9"/>
                        <a:pt x="50" y="9"/>
                      </a:cubicBezTo>
                      <a:cubicBezTo>
                        <a:pt x="50" y="9"/>
                        <a:pt x="49" y="9"/>
                        <a:pt x="48" y="9"/>
                      </a:cubicBezTo>
                      <a:cubicBezTo>
                        <a:pt x="48" y="10"/>
                        <a:pt x="47" y="10"/>
                        <a:pt x="47" y="10"/>
                      </a:cubicBezTo>
                      <a:cubicBezTo>
                        <a:pt x="46" y="10"/>
                        <a:pt x="46" y="11"/>
                        <a:pt x="45" y="11"/>
                      </a:cubicBezTo>
                      <a:cubicBezTo>
                        <a:pt x="45" y="10"/>
                        <a:pt x="45" y="10"/>
                        <a:pt x="45" y="10"/>
                      </a:cubicBezTo>
                      <a:cubicBezTo>
                        <a:pt x="44" y="9"/>
                        <a:pt x="44" y="8"/>
                        <a:pt x="44" y="8"/>
                      </a:cubicBezTo>
                      <a:cubicBezTo>
                        <a:pt x="43" y="7"/>
                        <a:pt x="42" y="6"/>
                        <a:pt x="41" y="5"/>
                      </a:cubicBezTo>
                      <a:cubicBezTo>
                        <a:pt x="40" y="4"/>
                        <a:pt x="40" y="4"/>
                        <a:pt x="40" y="4"/>
                      </a:cubicBezTo>
                      <a:cubicBezTo>
                        <a:pt x="40" y="3"/>
                        <a:pt x="39" y="3"/>
                        <a:pt x="39" y="3"/>
                      </a:cubicBezTo>
                      <a:cubicBezTo>
                        <a:pt x="38" y="2"/>
                        <a:pt x="36" y="1"/>
                        <a:pt x="35" y="1"/>
                      </a:cubicBezTo>
                      <a:cubicBezTo>
                        <a:pt x="35" y="1"/>
                        <a:pt x="34" y="0"/>
                        <a:pt x="34" y="0"/>
                      </a:cubicBezTo>
                      <a:cubicBezTo>
                        <a:pt x="33" y="0"/>
                        <a:pt x="32" y="0"/>
                        <a:pt x="32" y="0"/>
                      </a:cubicBezTo>
                      <a:cubicBezTo>
                        <a:pt x="31" y="0"/>
                        <a:pt x="30" y="0"/>
                        <a:pt x="30" y="0"/>
                      </a:cubicBezTo>
                      <a:cubicBezTo>
                        <a:pt x="29" y="0"/>
                        <a:pt x="29" y="0"/>
                        <a:pt x="28" y="0"/>
                      </a:cubicBezTo>
                      <a:cubicBezTo>
                        <a:pt x="27" y="0"/>
                        <a:pt x="27" y="0"/>
                        <a:pt x="26" y="0"/>
                      </a:cubicBezTo>
                      <a:cubicBezTo>
                        <a:pt x="25" y="0"/>
                        <a:pt x="25" y="0"/>
                        <a:pt x="25" y="0"/>
                      </a:cubicBezTo>
                      <a:cubicBezTo>
                        <a:pt x="23" y="1"/>
                        <a:pt x="22" y="1"/>
                        <a:pt x="21" y="1"/>
                      </a:cubicBezTo>
                      <a:cubicBezTo>
                        <a:pt x="20" y="2"/>
                        <a:pt x="20" y="2"/>
                        <a:pt x="20" y="2"/>
                      </a:cubicBezTo>
                      <a:cubicBezTo>
                        <a:pt x="18" y="3"/>
                        <a:pt x="18" y="3"/>
                        <a:pt x="18" y="3"/>
                      </a:cubicBezTo>
                      <a:cubicBezTo>
                        <a:pt x="17" y="3"/>
                        <a:pt x="16" y="4"/>
                        <a:pt x="16" y="4"/>
                      </a:cubicBezTo>
                      <a:cubicBezTo>
                        <a:pt x="15" y="4"/>
                        <a:pt x="14" y="4"/>
                        <a:pt x="13" y="5"/>
                      </a:cubicBezTo>
                      <a:cubicBezTo>
                        <a:pt x="12" y="5"/>
                        <a:pt x="11" y="5"/>
                        <a:pt x="10" y="5"/>
                      </a:cubicBezTo>
                      <a:cubicBezTo>
                        <a:pt x="9" y="5"/>
                        <a:pt x="8" y="5"/>
                        <a:pt x="7" y="5"/>
                      </a:cubicBezTo>
                      <a:cubicBezTo>
                        <a:pt x="4" y="5"/>
                        <a:pt x="2" y="5"/>
                        <a:pt x="0" y="5"/>
                      </a:cubicBezTo>
                      <a:cubicBezTo>
                        <a:pt x="2" y="6"/>
                        <a:pt x="4" y="6"/>
                        <a:pt x="6" y="7"/>
                      </a:cubicBezTo>
                      <a:cubicBezTo>
                        <a:pt x="7" y="7"/>
                        <a:pt x="9" y="7"/>
                        <a:pt x="10" y="7"/>
                      </a:cubicBezTo>
                      <a:cubicBezTo>
                        <a:pt x="11" y="7"/>
                        <a:pt x="12" y="7"/>
                        <a:pt x="13" y="7"/>
                      </a:cubicBezTo>
                      <a:cubicBezTo>
                        <a:pt x="14" y="7"/>
                        <a:pt x="15" y="7"/>
                        <a:pt x="16" y="7"/>
                      </a:cubicBezTo>
                      <a:cubicBezTo>
                        <a:pt x="17" y="7"/>
                        <a:pt x="18" y="6"/>
                        <a:pt x="20" y="6"/>
                      </a:cubicBezTo>
                      <a:cubicBezTo>
                        <a:pt x="23" y="5"/>
                        <a:pt x="23" y="5"/>
                        <a:pt x="23" y="5"/>
                      </a:cubicBezTo>
                      <a:cubicBezTo>
                        <a:pt x="24" y="5"/>
                        <a:pt x="24" y="5"/>
                        <a:pt x="25" y="4"/>
                      </a:cubicBezTo>
                      <a:cubicBezTo>
                        <a:pt x="27" y="4"/>
                        <a:pt x="27" y="4"/>
                        <a:pt x="27" y="4"/>
                      </a:cubicBezTo>
                      <a:cubicBezTo>
                        <a:pt x="27" y="4"/>
                        <a:pt x="28" y="4"/>
                        <a:pt x="28" y="4"/>
                      </a:cubicBezTo>
                      <a:cubicBezTo>
                        <a:pt x="29" y="4"/>
                        <a:pt x="30" y="4"/>
                        <a:pt x="31" y="5"/>
                      </a:cubicBezTo>
                      <a:cubicBezTo>
                        <a:pt x="31" y="5"/>
                        <a:pt x="32" y="5"/>
                        <a:pt x="32" y="5"/>
                      </a:cubicBezTo>
                      <a:cubicBezTo>
                        <a:pt x="32" y="5"/>
                        <a:pt x="33" y="5"/>
                        <a:pt x="33" y="6"/>
                      </a:cubicBezTo>
                      <a:cubicBezTo>
                        <a:pt x="34" y="6"/>
                        <a:pt x="35" y="6"/>
                        <a:pt x="36" y="7"/>
                      </a:cubicBezTo>
                      <a:cubicBezTo>
                        <a:pt x="37" y="8"/>
                        <a:pt x="37" y="8"/>
                        <a:pt x="37" y="8"/>
                      </a:cubicBezTo>
                      <a:cubicBezTo>
                        <a:pt x="37" y="9"/>
                        <a:pt x="37" y="9"/>
                        <a:pt x="37" y="9"/>
                      </a:cubicBezTo>
                      <a:cubicBezTo>
                        <a:pt x="38" y="9"/>
                        <a:pt x="39" y="10"/>
                        <a:pt x="39" y="11"/>
                      </a:cubicBezTo>
                      <a:cubicBezTo>
                        <a:pt x="39" y="11"/>
                        <a:pt x="39" y="12"/>
                        <a:pt x="40" y="12"/>
                      </a:cubicBezTo>
                      <a:cubicBezTo>
                        <a:pt x="40" y="12"/>
                        <a:pt x="40" y="13"/>
                        <a:pt x="40" y="13"/>
                      </a:cubicBezTo>
                      <a:cubicBezTo>
                        <a:pt x="41" y="14"/>
                        <a:pt x="41" y="15"/>
                        <a:pt x="41" y="16"/>
                      </a:cubicBezTo>
                      <a:cubicBezTo>
                        <a:pt x="42" y="20"/>
                        <a:pt x="42" y="20"/>
                        <a:pt x="42" y="20"/>
                      </a:cubicBezTo>
                      <a:cubicBezTo>
                        <a:pt x="46" y="17"/>
                        <a:pt x="46" y="17"/>
                        <a:pt x="46" y="17"/>
                      </a:cubicBezTo>
                      <a:cubicBezTo>
                        <a:pt x="46" y="17"/>
                        <a:pt x="47" y="16"/>
                        <a:pt x="48" y="16"/>
                      </a:cubicBezTo>
                      <a:cubicBezTo>
                        <a:pt x="48" y="16"/>
                        <a:pt x="49" y="15"/>
                        <a:pt x="49" y="15"/>
                      </a:cubicBezTo>
                      <a:cubicBezTo>
                        <a:pt x="49" y="15"/>
                        <a:pt x="50" y="15"/>
                        <a:pt x="50" y="15"/>
                      </a:cubicBezTo>
                      <a:cubicBezTo>
                        <a:pt x="51" y="14"/>
                        <a:pt x="51" y="14"/>
                        <a:pt x="52" y="14"/>
                      </a:cubicBezTo>
                      <a:cubicBezTo>
                        <a:pt x="52" y="14"/>
                        <a:pt x="52" y="14"/>
                        <a:pt x="53" y="14"/>
                      </a:cubicBezTo>
                      <a:cubicBezTo>
                        <a:pt x="53" y="14"/>
                        <a:pt x="54" y="14"/>
                        <a:pt x="54" y="14"/>
                      </a:cubicBezTo>
                      <a:cubicBezTo>
                        <a:pt x="55" y="14"/>
                        <a:pt x="55" y="14"/>
                        <a:pt x="56" y="14"/>
                      </a:cubicBezTo>
                      <a:cubicBezTo>
                        <a:pt x="56" y="14"/>
                        <a:pt x="56" y="14"/>
                        <a:pt x="57" y="14"/>
                      </a:cubicBezTo>
                      <a:cubicBezTo>
                        <a:pt x="58" y="14"/>
                        <a:pt x="58" y="14"/>
                        <a:pt x="58" y="14"/>
                      </a:cubicBezTo>
                      <a:cubicBezTo>
                        <a:pt x="58" y="14"/>
                        <a:pt x="58" y="14"/>
                        <a:pt x="58" y="14"/>
                      </a:cubicBezTo>
                      <a:cubicBezTo>
                        <a:pt x="59" y="14"/>
                        <a:pt x="59" y="14"/>
                        <a:pt x="59" y="14"/>
                      </a:cubicBezTo>
                      <a:cubicBezTo>
                        <a:pt x="61" y="15"/>
                        <a:pt x="61" y="15"/>
                        <a:pt x="61" y="15"/>
                      </a:cubicBezTo>
                      <a:cubicBezTo>
                        <a:pt x="62" y="15"/>
                        <a:pt x="62" y="16"/>
                        <a:pt x="63" y="16"/>
                      </a:cubicBezTo>
                      <a:cubicBezTo>
                        <a:pt x="64" y="17"/>
                        <a:pt x="65" y="18"/>
                        <a:pt x="66" y="18"/>
                      </a:cubicBezTo>
                      <a:cubicBezTo>
                        <a:pt x="66" y="19"/>
                        <a:pt x="67" y="20"/>
                        <a:pt x="68" y="20"/>
                      </a:cubicBezTo>
                      <a:cubicBezTo>
                        <a:pt x="68" y="21"/>
                        <a:pt x="69" y="22"/>
                        <a:pt x="70" y="23"/>
                      </a:cubicBezTo>
                      <a:cubicBezTo>
                        <a:pt x="71" y="23"/>
                        <a:pt x="72" y="24"/>
                        <a:pt x="72" y="25"/>
                      </a:cubicBezTo>
                      <a:cubicBezTo>
                        <a:pt x="73" y="26"/>
                        <a:pt x="74" y="27"/>
                        <a:pt x="75" y="27"/>
                      </a:cubicBezTo>
                      <a:cubicBezTo>
                        <a:pt x="77" y="29"/>
                        <a:pt x="78" y="30"/>
                        <a:pt x="80" y="31"/>
                      </a:cubicBezTo>
                      <a:cubicBezTo>
                        <a:pt x="82" y="32"/>
                        <a:pt x="84" y="33"/>
                        <a:pt x="87" y="33"/>
                      </a:cubicBezTo>
                      <a:cubicBezTo>
                        <a:pt x="86" y="33"/>
                        <a:pt x="85" y="32"/>
                        <a:pt x="84"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62" name="ïš1ïḋé">
                  <a:extLst>
                    <a:ext uri="{FF2B5EF4-FFF2-40B4-BE49-F238E27FC236}">
                      <a16:creationId xmlns:a16="http://schemas.microsoft.com/office/drawing/2014/main" id="{54E07B86-FD14-4654-93DC-B21C8B6EA044}"/>
                    </a:ext>
                  </a:extLst>
                </p:cNvPr>
                <p:cNvSpPr/>
                <p:nvPr/>
              </p:nvSpPr>
              <p:spPr bwMode="auto">
                <a:xfrm>
                  <a:off x="2600" y="1469"/>
                  <a:ext cx="224" cy="77"/>
                </a:xfrm>
                <a:custGeom>
                  <a:avLst/>
                  <a:gdLst>
                    <a:gd name="T0" fmla="*/ 100 w 108"/>
                    <a:gd name="T1" fmla="*/ 8 h 37"/>
                    <a:gd name="T2" fmla="*/ 92 w 108"/>
                    <a:gd name="T3" fmla="*/ 6 h 37"/>
                    <a:gd name="T4" fmla="*/ 85 w 108"/>
                    <a:gd name="T5" fmla="*/ 4 h 37"/>
                    <a:gd name="T6" fmla="*/ 77 w 108"/>
                    <a:gd name="T7" fmla="*/ 1 h 37"/>
                    <a:gd name="T8" fmla="*/ 68 w 108"/>
                    <a:gd name="T9" fmla="*/ 1 h 37"/>
                    <a:gd name="T10" fmla="*/ 64 w 108"/>
                    <a:gd name="T11" fmla="*/ 1 h 37"/>
                    <a:gd name="T12" fmla="*/ 61 w 108"/>
                    <a:gd name="T13" fmla="*/ 2 h 37"/>
                    <a:gd name="T14" fmla="*/ 57 w 108"/>
                    <a:gd name="T15" fmla="*/ 4 h 37"/>
                    <a:gd name="T16" fmla="*/ 54 w 108"/>
                    <a:gd name="T17" fmla="*/ 7 h 37"/>
                    <a:gd name="T18" fmla="*/ 51 w 108"/>
                    <a:gd name="T19" fmla="*/ 11 h 37"/>
                    <a:gd name="T20" fmla="*/ 48 w 108"/>
                    <a:gd name="T21" fmla="*/ 12 h 37"/>
                    <a:gd name="T22" fmla="*/ 42 w 108"/>
                    <a:gd name="T23" fmla="*/ 9 h 37"/>
                    <a:gd name="T24" fmla="*/ 38 w 108"/>
                    <a:gd name="T25" fmla="*/ 9 h 37"/>
                    <a:gd name="T26" fmla="*/ 31 w 108"/>
                    <a:gd name="T27" fmla="*/ 10 h 37"/>
                    <a:gd name="T28" fmla="*/ 27 w 108"/>
                    <a:gd name="T29" fmla="*/ 12 h 37"/>
                    <a:gd name="T30" fmla="*/ 23 w 108"/>
                    <a:gd name="T31" fmla="*/ 14 h 37"/>
                    <a:gd name="T32" fmla="*/ 19 w 108"/>
                    <a:gd name="T33" fmla="*/ 19 h 37"/>
                    <a:gd name="T34" fmla="*/ 17 w 108"/>
                    <a:gd name="T35" fmla="*/ 23 h 37"/>
                    <a:gd name="T36" fmla="*/ 12 w 108"/>
                    <a:gd name="T37" fmla="*/ 28 h 37"/>
                    <a:gd name="T38" fmla="*/ 7 w 108"/>
                    <a:gd name="T39" fmla="*/ 33 h 37"/>
                    <a:gd name="T40" fmla="*/ 7 w 108"/>
                    <a:gd name="T41" fmla="*/ 35 h 37"/>
                    <a:gd name="T42" fmla="*/ 14 w 108"/>
                    <a:gd name="T43" fmla="*/ 31 h 37"/>
                    <a:gd name="T44" fmla="*/ 20 w 108"/>
                    <a:gd name="T45" fmla="*/ 25 h 37"/>
                    <a:gd name="T46" fmla="*/ 25 w 108"/>
                    <a:gd name="T47" fmla="*/ 20 h 37"/>
                    <a:gd name="T48" fmla="*/ 28 w 108"/>
                    <a:gd name="T49" fmla="*/ 18 h 37"/>
                    <a:gd name="T50" fmla="*/ 33 w 108"/>
                    <a:gd name="T51" fmla="*/ 16 h 37"/>
                    <a:gd name="T52" fmla="*/ 37 w 108"/>
                    <a:gd name="T53" fmla="*/ 15 h 37"/>
                    <a:gd name="T54" fmla="*/ 41 w 108"/>
                    <a:gd name="T55" fmla="*/ 16 h 37"/>
                    <a:gd name="T56" fmla="*/ 45 w 108"/>
                    <a:gd name="T57" fmla="*/ 18 h 37"/>
                    <a:gd name="T58" fmla="*/ 49 w 108"/>
                    <a:gd name="T59" fmla="*/ 21 h 37"/>
                    <a:gd name="T60" fmla="*/ 55 w 108"/>
                    <a:gd name="T61" fmla="*/ 19 h 37"/>
                    <a:gd name="T62" fmla="*/ 57 w 108"/>
                    <a:gd name="T63" fmla="*/ 15 h 37"/>
                    <a:gd name="T64" fmla="*/ 59 w 108"/>
                    <a:gd name="T65" fmla="*/ 12 h 37"/>
                    <a:gd name="T66" fmla="*/ 61 w 108"/>
                    <a:gd name="T67" fmla="*/ 10 h 37"/>
                    <a:gd name="T68" fmla="*/ 64 w 108"/>
                    <a:gd name="T69" fmla="*/ 8 h 37"/>
                    <a:gd name="T70" fmla="*/ 65 w 108"/>
                    <a:gd name="T71" fmla="*/ 7 h 37"/>
                    <a:gd name="T72" fmla="*/ 69 w 108"/>
                    <a:gd name="T73" fmla="*/ 7 h 37"/>
                    <a:gd name="T74" fmla="*/ 76 w 108"/>
                    <a:gd name="T75" fmla="*/ 7 h 37"/>
                    <a:gd name="T76" fmla="*/ 83 w 108"/>
                    <a:gd name="T77" fmla="*/ 8 h 37"/>
                    <a:gd name="T78" fmla="*/ 91 w 108"/>
                    <a:gd name="T79" fmla="*/ 9 h 37"/>
                    <a:gd name="T80" fmla="*/ 108 w 108"/>
                    <a:gd name="T8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 h="37">
                      <a:moveTo>
                        <a:pt x="104" y="8"/>
                      </a:moveTo>
                      <a:cubicBezTo>
                        <a:pt x="102" y="8"/>
                        <a:pt x="101" y="8"/>
                        <a:pt x="100" y="8"/>
                      </a:cubicBezTo>
                      <a:cubicBezTo>
                        <a:pt x="98" y="8"/>
                        <a:pt x="97" y="7"/>
                        <a:pt x="96" y="7"/>
                      </a:cubicBezTo>
                      <a:cubicBezTo>
                        <a:pt x="95" y="7"/>
                        <a:pt x="93" y="7"/>
                        <a:pt x="92" y="6"/>
                      </a:cubicBezTo>
                      <a:cubicBezTo>
                        <a:pt x="91" y="6"/>
                        <a:pt x="90" y="5"/>
                        <a:pt x="88" y="5"/>
                      </a:cubicBezTo>
                      <a:cubicBezTo>
                        <a:pt x="87" y="5"/>
                        <a:pt x="86" y="4"/>
                        <a:pt x="85" y="4"/>
                      </a:cubicBezTo>
                      <a:cubicBezTo>
                        <a:pt x="83" y="3"/>
                        <a:pt x="82" y="3"/>
                        <a:pt x="81" y="2"/>
                      </a:cubicBezTo>
                      <a:cubicBezTo>
                        <a:pt x="80" y="2"/>
                        <a:pt x="78" y="1"/>
                        <a:pt x="77" y="1"/>
                      </a:cubicBezTo>
                      <a:cubicBezTo>
                        <a:pt x="75" y="1"/>
                        <a:pt x="74" y="1"/>
                        <a:pt x="73" y="1"/>
                      </a:cubicBezTo>
                      <a:cubicBezTo>
                        <a:pt x="71" y="0"/>
                        <a:pt x="70" y="0"/>
                        <a:pt x="68" y="1"/>
                      </a:cubicBezTo>
                      <a:cubicBezTo>
                        <a:pt x="66" y="1"/>
                        <a:pt x="66" y="1"/>
                        <a:pt x="66" y="1"/>
                      </a:cubicBezTo>
                      <a:cubicBezTo>
                        <a:pt x="64" y="1"/>
                        <a:pt x="64" y="1"/>
                        <a:pt x="64" y="1"/>
                      </a:cubicBezTo>
                      <a:cubicBezTo>
                        <a:pt x="62" y="2"/>
                        <a:pt x="62" y="2"/>
                        <a:pt x="62" y="2"/>
                      </a:cubicBezTo>
                      <a:cubicBezTo>
                        <a:pt x="61" y="2"/>
                        <a:pt x="61" y="2"/>
                        <a:pt x="61" y="2"/>
                      </a:cubicBezTo>
                      <a:cubicBezTo>
                        <a:pt x="61" y="2"/>
                        <a:pt x="60" y="3"/>
                        <a:pt x="59" y="3"/>
                      </a:cubicBezTo>
                      <a:cubicBezTo>
                        <a:pt x="59" y="3"/>
                        <a:pt x="58" y="4"/>
                        <a:pt x="57" y="4"/>
                      </a:cubicBezTo>
                      <a:cubicBezTo>
                        <a:pt x="57" y="5"/>
                        <a:pt x="56" y="5"/>
                        <a:pt x="55" y="6"/>
                      </a:cubicBezTo>
                      <a:cubicBezTo>
                        <a:pt x="55" y="6"/>
                        <a:pt x="54" y="7"/>
                        <a:pt x="54" y="7"/>
                      </a:cubicBezTo>
                      <a:cubicBezTo>
                        <a:pt x="53" y="8"/>
                        <a:pt x="53" y="9"/>
                        <a:pt x="52" y="9"/>
                      </a:cubicBezTo>
                      <a:cubicBezTo>
                        <a:pt x="52" y="10"/>
                        <a:pt x="51" y="10"/>
                        <a:pt x="51" y="11"/>
                      </a:cubicBezTo>
                      <a:cubicBezTo>
                        <a:pt x="51" y="12"/>
                        <a:pt x="50" y="12"/>
                        <a:pt x="50" y="13"/>
                      </a:cubicBezTo>
                      <a:cubicBezTo>
                        <a:pt x="49" y="12"/>
                        <a:pt x="49" y="12"/>
                        <a:pt x="48" y="12"/>
                      </a:cubicBezTo>
                      <a:cubicBezTo>
                        <a:pt x="48" y="11"/>
                        <a:pt x="47" y="11"/>
                        <a:pt x="46" y="11"/>
                      </a:cubicBezTo>
                      <a:cubicBezTo>
                        <a:pt x="45" y="10"/>
                        <a:pt x="44" y="10"/>
                        <a:pt x="42" y="9"/>
                      </a:cubicBezTo>
                      <a:cubicBezTo>
                        <a:pt x="40" y="9"/>
                        <a:pt x="40" y="9"/>
                        <a:pt x="40" y="9"/>
                      </a:cubicBezTo>
                      <a:cubicBezTo>
                        <a:pt x="39" y="9"/>
                        <a:pt x="38" y="9"/>
                        <a:pt x="38" y="9"/>
                      </a:cubicBezTo>
                      <a:cubicBezTo>
                        <a:pt x="36" y="9"/>
                        <a:pt x="35" y="9"/>
                        <a:pt x="33" y="9"/>
                      </a:cubicBezTo>
                      <a:cubicBezTo>
                        <a:pt x="32" y="9"/>
                        <a:pt x="32" y="10"/>
                        <a:pt x="31" y="10"/>
                      </a:cubicBezTo>
                      <a:cubicBezTo>
                        <a:pt x="30" y="10"/>
                        <a:pt x="29" y="10"/>
                        <a:pt x="29" y="11"/>
                      </a:cubicBezTo>
                      <a:cubicBezTo>
                        <a:pt x="28" y="11"/>
                        <a:pt x="27" y="11"/>
                        <a:pt x="27" y="12"/>
                      </a:cubicBezTo>
                      <a:cubicBezTo>
                        <a:pt x="26" y="12"/>
                        <a:pt x="25" y="12"/>
                        <a:pt x="25" y="13"/>
                      </a:cubicBezTo>
                      <a:cubicBezTo>
                        <a:pt x="24" y="13"/>
                        <a:pt x="24" y="14"/>
                        <a:pt x="23" y="14"/>
                      </a:cubicBezTo>
                      <a:cubicBezTo>
                        <a:pt x="22" y="16"/>
                        <a:pt x="22" y="16"/>
                        <a:pt x="22" y="16"/>
                      </a:cubicBezTo>
                      <a:cubicBezTo>
                        <a:pt x="21" y="17"/>
                        <a:pt x="20" y="18"/>
                        <a:pt x="19" y="19"/>
                      </a:cubicBezTo>
                      <a:cubicBezTo>
                        <a:pt x="18" y="21"/>
                        <a:pt x="18" y="21"/>
                        <a:pt x="18" y="21"/>
                      </a:cubicBezTo>
                      <a:cubicBezTo>
                        <a:pt x="17" y="23"/>
                        <a:pt x="17" y="23"/>
                        <a:pt x="17" y="23"/>
                      </a:cubicBezTo>
                      <a:cubicBezTo>
                        <a:pt x="16" y="24"/>
                        <a:pt x="16" y="25"/>
                        <a:pt x="15" y="26"/>
                      </a:cubicBezTo>
                      <a:cubicBezTo>
                        <a:pt x="14" y="27"/>
                        <a:pt x="13" y="27"/>
                        <a:pt x="12" y="28"/>
                      </a:cubicBezTo>
                      <a:cubicBezTo>
                        <a:pt x="11" y="29"/>
                        <a:pt x="10" y="30"/>
                        <a:pt x="10" y="31"/>
                      </a:cubicBezTo>
                      <a:cubicBezTo>
                        <a:pt x="9" y="32"/>
                        <a:pt x="8" y="32"/>
                        <a:pt x="7" y="33"/>
                      </a:cubicBezTo>
                      <a:cubicBezTo>
                        <a:pt x="4" y="35"/>
                        <a:pt x="2" y="36"/>
                        <a:pt x="0" y="37"/>
                      </a:cubicBezTo>
                      <a:cubicBezTo>
                        <a:pt x="2" y="37"/>
                        <a:pt x="5" y="36"/>
                        <a:pt x="7" y="35"/>
                      </a:cubicBezTo>
                      <a:cubicBezTo>
                        <a:pt x="9" y="34"/>
                        <a:pt x="10" y="34"/>
                        <a:pt x="11" y="33"/>
                      </a:cubicBezTo>
                      <a:cubicBezTo>
                        <a:pt x="12" y="32"/>
                        <a:pt x="13" y="32"/>
                        <a:pt x="14" y="31"/>
                      </a:cubicBezTo>
                      <a:cubicBezTo>
                        <a:pt x="16" y="30"/>
                        <a:pt x="17" y="29"/>
                        <a:pt x="18" y="28"/>
                      </a:cubicBezTo>
                      <a:cubicBezTo>
                        <a:pt x="19" y="27"/>
                        <a:pt x="20" y="26"/>
                        <a:pt x="20" y="25"/>
                      </a:cubicBezTo>
                      <a:cubicBezTo>
                        <a:pt x="23" y="22"/>
                        <a:pt x="23" y="22"/>
                        <a:pt x="23" y="22"/>
                      </a:cubicBezTo>
                      <a:cubicBezTo>
                        <a:pt x="24" y="21"/>
                        <a:pt x="24" y="20"/>
                        <a:pt x="25" y="20"/>
                      </a:cubicBezTo>
                      <a:cubicBezTo>
                        <a:pt x="27" y="18"/>
                        <a:pt x="27" y="18"/>
                        <a:pt x="27" y="18"/>
                      </a:cubicBezTo>
                      <a:cubicBezTo>
                        <a:pt x="27" y="18"/>
                        <a:pt x="28" y="18"/>
                        <a:pt x="28" y="18"/>
                      </a:cubicBezTo>
                      <a:cubicBezTo>
                        <a:pt x="29" y="17"/>
                        <a:pt x="30" y="16"/>
                        <a:pt x="31" y="16"/>
                      </a:cubicBezTo>
                      <a:cubicBezTo>
                        <a:pt x="32" y="16"/>
                        <a:pt x="32" y="16"/>
                        <a:pt x="33" y="16"/>
                      </a:cubicBezTo>
                      <a:cubicBezTo>
                        <a:pt x="33" y="15"/>
                        <a:pt x="34" y="15"/>
                        <a:pt x="34" y="15"/>
                      </a:cubicBezTo>
                      <a:cubicBezTo>
                        <a:pt x="35" y="15"/>
                        <a:pt x="36" y="15"/>
                        <a:pt x="37" y="15"/>
                      </a:cubicBezTo>
                      <a:cubicBezTo>
                        <a:pt x="39" y="15"/>
                        <a:pt x="39" y="15"/>
                        <a:pt x="39" y="15"/>
                      </a:cubicBezTo>
                      <a:cubicBezTo>
                        <a:pt x="41" y="16"/>
                        <a:pt x="41" y="16"/>
                        <a:pt x="41" y="16"/>
                      </a:cubicBezTo>
                      <a:cubicBezTo>
                        <a:pt x="42" y="16"/>
                        <a:pt x="43" y="16"/>
                        <a:pt x="44" y="17"/>
                      </a:cubicBezTo>
                      <a:cubicBezTo>
                        <a:pt x="44" y="17"/>
                        <a:pt x="45" y="17"/>
                        <a:pt x="45" y="18"/>
                      </a:cubicBezTo>
                      <a:cubicBezTo>
                        <a:pt x="46" y="18"/>
                        <a:pt x="46" y="18"/>
                        <a:pt x="46" y="19"/>
                      </a:cubicBezTo>
                      <a:cubicBezTo>
                        <a:pt x="47" y="19"/>
                        <a:pt x="48" y="20"/>
                        <a:pt x="49" y="21"/>
                      </a:cubicBezTo>
                      <a:cubicBezTo>
                        <a:pt x="53" y="24"/>
                        <a:pt x="53" y="24"/>
                        <a:pt x="53" y="24"/>
                      </a:cubicBezTo>
                      <a:cubicBezTo>
                        <a:pt x="55" y="19"/>
                        <a:pt x="55" y="19"/>
                        <a:pt x="55" y="19"/>
                      </a:cubicBezTo>
                      <a:cubicBezTo>
                        <a:pt x="55" y="18"/>
                        <a:pt x="55" y="17"/>
                        <a:pt x="56" y="16"/>
                      </a:cubicBezTo>
                      <a:cubicBezTo>
                        <a:pt x="56" y="16"/>
                        <a:pt x="56" y="15"/>
                        <a:pt x="57" y="15"/>
                      </a:cubicBezTo>
                      <a:cubicBezTo>
                        <a:pt x="57" y="14"/>
                        <a:pt x="57" y="14"/>
                        <a:pt x="58" y="13"/>
                      </a:cubicBezTo>
                      <a:cubicBezTo>
                        <a:pt x="58" y="13"/>
                        <a:pt x="58" y="12"/>
                        <a:pt x="59" y="12"/>
                      </a:cubicBezTo>
                      <a:cubicBezTo>
                        <a:pt x="59" y="11"/>
                        <a:pt x="59" y="11"/>
                        <a:pt x="60" y="11"/>
                      </a:cubicBezTo>
                      <a:cubicBezTo>
                        <a:pt x="60" y="10"/>
                        <a:pt x="61" y="10"/>
                        <a:pt x="61" y="10"/>
                      </a:cubicBezTo>
                      <a:cubicBezTo>
                        <a:pt x="62" y="9"/>
                        <a:pt x="62" y="9"/>
                        <a:pt x="62" y="9"/>
                      </a:cubicBezTo>
                      <a:cubicBezTo>
                        <a:pt x="63" y="8"/>
                        <a:pt x="63" y="8"/>
                        <a:pt x="64" y="8"/>
                      </a:cubicBezTo>
                      <a:cubicBezTo>
                        <a:pt x="65" y="8"/>
                        <a:pt x="65" y="8"/>
                        <a:pt x="65" y="8"/>
                      </a:cubicBezTo>
                      <a:cubicBezTo>
                        <a:pt x="65" y="7"/>
                        <a:pt x="65" y="7"/>
                        <a:pt x="65" y="7"/>
                      </a:cubicBezTo>
                      <a:cubicBezTo>
                        <a:pt x="67" y="7"/>
                        <a:pt x="67" y="7"/>
                        <a:pt x="67" y="7"/>
                      </a:cubicBezTo>
                      <a:cubicBezTo>
                        <a:pt x="69" y="7"/>
                        <a:pt x="69" y="7"/>
                        <a:pt x="69" y="7"/>
                      </a:cubicBezTo>
                      <a:cubicBezTo>
                        <a:pt x="70" y="6"/>
                        <a:pt x="71" y="6"/>
                        <a:pt x="72" y="6"/>
                      </a:cubicBezTo>
                      <a:cubicBezTo>
                        <a:pt x="73" y="6"/>
                        <a:pt x="75" y="6"/>
                        <a:pt x="76" y="7"/>
                      </a:cubicBezTo>
                      <a:cubicBezTo>
                        <a:pt x="77" y="7"/>
                        <a:pt x="78" y="7"/>
                        <a:pt x="80" y="7"/>
                      </a:cubicBezTo>
                      <a:cubicBezTo>
                        <a:pt x="81" y="7"/>
                        <a:pt x="82" y="8"/>
                        <a:pt x="83" y="8"/>
                      </a:cubicBezTo>
                      <a:cubicBezTo>
                        <a:pt x="85" y="8"/>
                        <a:pt x="86" y="9"/>
                        <a:pt x="87" y="9"/>
                      </a:cubicBezTo>
                      <a:cubicBezTo>
                        <a:pt x="89" y="9"/>
                        <a:pt x="90" y="9"/>
                        <a:pt x="91" y="9"/>
                      </a:cubicBezTo>
                      <a:cubicBezTo>
                        <a:pt x="94" y="10"/>
                        <a:pt x="97" y="10"/>
                        <a:pt x="100" y="10"/>
                      </a:cubicBezTo>
                      <a:cubicBezTo>
                        <a:pt x="102" y="9"/>
                        <a:pt x="105" y="9"/>
                        <a:pt x="108" y="8"/>
                      </a:cubicBezTo>
                      <a:cubicBezTo>
                        <a:pt x="106" y="8"/>
                        <a:pt x="105" y="8"/>
                        <a:pt x="10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63" name="íṡḷiḋê">
                  <a:extLst>
                    <a:ext uri="{FF2B5EF4-FFF2-40B4-BE49-F238E27FC236}">
                      <a16:creationId xmlns:a16="http://schemas.microsoft.com/office/drawing/2014/main" id="{4AE99F05-4EA9-4918-BE4C-5BC24E5760BF}"/>
                    </a:ext>
                  </a:extLst>
                </p:cNvPr>
                <p:cNvSpPr/>
                <p:nvPr/>
              </p:nvSpPr>
              <p:spPr bwMode="auto">
                <a:xfrm>
                  <a:off x="4997" y="2380"/>
                  <a:ext cx="114" cy="75"/>
                </a:xfrm>
                <a:custGeom>
                  <a:avLst/>
                  <a:gdLst>
                    <a:gd name="T0" fmla="*/ 44 w 55"/>
                    <a:gd name="T1" fmla="*/ 31 h 36"/>
                    <a:gd name="T2" fmla="*/ 37 w 55"/>
                    <a:gd name="T3" fmla="*/ 29 h 36"/>
                    <a:gd name="T4" fmla="*/ 24 w 55"/>
                    <a:gd name="T5" fmla="*/ 25 h 36"/>
                    <a:gd name="T6" fmla="*/ 7 w 55"/>
                    <a:gd name="T7" fmla="*/ 17 h 36"/>
                    <a:gd name="T8" fmla="*/ 1 w 55"/>
                    <a:gd name="T9" fmla="*/ 0 h 36"/>
                    <a:gd name="T10" fmla="*/ 13 w 55"/>
                    <a:gd name="T11" fmla="*/ 18 h 36"/>
                    <a:gd name="T12" fmla="*/ 14 w 55"/>
                    <a:gd name="T13" fmla="*/ 17 h 36"/>
                    <a:gd name="T14" fmla="*/ 11 w 55"/>
                    <a:gd name="T15" fmla="*/ 3 h 36"/>
                    <a:gd name="T16" fmla="*/ 23 w 55"/>
                    <a:gd name="T17" fmla="*/ 20 h 36"/>
                    <a:gd name="T18" fmla="*/ 23 w 55"/>
                    <a:gd name="T19" fmla="*/ 19 h 36"/>
                    <a:gd name="T20" fmla="*/ 22 w 55"/>
                    <a:gd name="T21" fmla="*/ 8 h 36"/>
                    <a:gd name="T22" fmla="*/ 34 w 55"/>
                    <a:gd name="T23" fmla="*/ 23 h 36"/>
                    <a:gd name="T24" fmla="*/ 34 w 55"/>
                    <a:gd name="T25" fmla="*/ 23 h 36"/>
                    <a:gd name="T26" fmla="*/ 32 w 55"/>
                    <a:gd name="T27" fmla="*/ 15 h 36"/>
                    <a:gd name="T28" fmla="*/ 38 w 55"/>
                    <a:gd name="T29" fmla="*/ 24 h 36"/>
                    <a:gd name="T30" fmla="*/ 44 w 55"/>
                    <a:gd name="T31" fmla="*/ 27 h 36"/>
                    <a:gd name="T32" fmla="*/ 47 w 55"/>
                    <a:gd name="T33" fmla="*/ 29 h 36"/>
                    <a:gd name="T34" fmla="*/ 51 w 55"/>
                    <a:gd name="T35" fmla="*/ 30 h 36"/>
                    <a:gd name="T36" fmla="*/ 54 w 55"/>
                    <a:gd name="T37" fmla="*/ 32 h 36"/>
                    <a:gd name="T38" fmla="*/ 55 w 55"/>
                    <a:gd name="T39" fmla="*/ 33 h 36"/>
                    <a:gd name="T40" fmla="*/ 53 w 55"/>
                    <a:gd name="T41" fmla="*/ 36 h 36"/>
                    <a:gd name="T42" fmla="*/ 50 w 55"/>
                    <a:gd name="T43" fmla="*/ 36 h 36"/>
                    <a:gd name="T44" fmla="*/ 49 w 55"/>
                    <a:gd name="T45" fmla="*/ 34 h 36"/>
                    <a:gd name="T46" fmla="*/ 44 w 55"/>
                    <a:gd name="T4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6">
                      <a:moveTo>
                        <a:pt x="44" y="31"/>
                      </a:moveTo>
                      <a:cubicBezTo>
                        <a:pt x="42" y="30"/>
                        <a:pt x="39" y="30"/>
                        <a:pt x="37" y="29"/>
                      </a:cubicBezTo>
                      <a:cubicBezTo>
                        <a:pt x="32" y="28"/>
                        <a:pt x="29" y="27"/>
                        <a:pt x="24" y="25"/>
                      </a:cubicBezTo>
                      <a:cubicBezTo>
                        <a:pt x="19" y="22"/>
                        <a:pt x="11" y="21"/>
                        <a:pt x="7" y="17"/>
                      </a:cubicBezTo>
                      <a:cubicBezTo>
                        <a:pt x="3" y="13"/>
                        <a:pt x="0" y="6"/>
                        <a:pt x="1" y="0"/>
                      </a:cubicBezTo>
                      <a:cubicBezTo>
                        <a:pt x="1" y="0"/>
                        <a:pt x="5" y="13"/>
                        <a:pt x="13" y="18"/>
                      </a:cubicBezTo>
                      <a:cubicBezTo>
                        <a:pt x="13" y="18"/>
                        <a:pt x="14" y="17"/>
                        <a:pt x="14" y="17"/>
                      </a:cubicBezTo>
                      <a:cubicBezTo>
                        <a:pt x="12" y="14"/>
                        <a:pt x="9" y="8"/>
                        <a:pt x="11" y="3"/>
                      </a:cubicBezTo>
                      <a:cubicBezTo>
                        <a:pt x="12" y="2"/>
                        <a:pt x="13" y="15"/>
                        <a:pt x="23" y="20"/>
                      </a:cubicBezTo>
                      <a:cubicBezTo>
                        <a:pt x="23" y="20"/>
                        <a:pt x="24" y="20"/>
                        <a:pt x="23" y="19"/>
                      </a:cubicBezTo>
                      <a:cubicBezTo>
                        <a:pt x="22" y="17"/>
                        <a:pt x="21" y="13"/>
                        <a:pt x="22" y="8"/>
                      </a:cubicBezTo>
                      <a:cubicBezTo>
                        <a:pt x="22" y="8"/>
                        <a:pt x="25" y="19"/>
                        <a:pt x="34" y="23"/>
                      </a:cubicBezTo>
                      <a:cubicBezTo>
                        <a:pt x="34" y="24"/>
                        <a:pt x="34" y="23"/>
                        <a:pt x="34" y="23"/>
                      </a:cubicBezTo>
                      <a:cubicBezTo>
                        <a:pt x="33" y="21"/>
                        <a:pt x="31" y="18"/>
                        <a:pt x="32" y="15"/>
                      </a:cubicBezTo>
                      <a:cubicBezTo>
                        <a:pt x="32" y="14"/>
                        <a:pt x="36" y="22"/>
                        <a:pt x="38" y="24"/>
                      </a:cubicBezTo>
                      <a:cubicBezTo>
                        <a:pt x="40" y="25"/>
                        <a:pt x="42" y="26"/>
                        <a:pt x="44" y="27"/>
                      </a:cubicBezTo>
                      <a:cubicBezTo>
                        <a:pt x="45" y="28"/>
                        <a:pt x="46" y="28"/>
                        <a:pt x="47" y="29"/>
                      </a:cubicBezTo>
                      <a:cubicBezTo>
                        <a:pt x="49" y="29"/>
                        <a:pt x="50" y="29"/>
                        <a:pt x="51" y="30"/>
                      </a:cubicBezTo>
                      <a:cubicBezTo>
                        <a:pt x="52" y="30"/>
                        <a:pt x="53" y="31"/>
                        <a:pt x="54" y="32"/>
                      </a:cubicBezTo>
                      <a:cubicBezTo>
                        <a:pt x="54" y="33"/>
                        <a:pt x="54" y="33"/>
                        <a:pt x="55" y="33"/>
                      </a:cubicBezTo>
                      <a:cubicBezTo>
                        <a:pt x="55" y="34"/>
                        <a:pt x="54" y="35"/>
                        <a:pt x="53" y="36"/>
                      </a:cubicBezTo>
                      <a:cubicBezTo>
                        <a:pt x="52" y="36"/>
                        <a:pt x="51" y="36"/>
                        <a:pt x="50" y="36"/>
                      </a:cubicBezTo>
                      <a:cubicBezTo>
                        <a:pt x="50" y="35"/>
                        <a:pt x="49" y="35"/>
                        <a:pt x="49" y="34"/>
                      </a:cubicBezTo>
                      <a:cubicBezTo>
                        <a:pt x="48" y="32"/>
                        <a:pt x="46" y="32"/>
                        <a:pt x="44" y="31"/>
                      </a:cubicBezTo>
                      <a:close/>
                    </a:path>
                  </a:pathLst>
                </a:custGeom>
                <a:solidFill>
                  <a:srgbClr val="9D7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64" name="îSlïḋè">
                  <a:extLst>
                    <a:ext uri="{FF2B5EF4-FFF2-40B4-BE49-F238E27FC236}">
                      <a16:creationId xmlns:a16="http://schemas.microsoft.com/office/drawing/2014/main" id="{E7404B35-998E-49A9-B412-BAB5388736C3}"/>
                    </a:ext>
                  </a:extLst>
                </p:cNvPr>
                <p:cNvSpPr/>
                <p:nvPr/>
              </p:nvSpPr>
              <p:spPr bwMode="auto">
                <a:xfrm>
                  <a:off x="5039" y="2355"/>
                  <a:ext cx="81" cy="100"/>
                </a:xfrm>
                <a:custGeom>
                  <a:avLst/>
                  <a:gdLst>
                    <a:gd name="T0" fmla="*/ 31 w 39"/>
                    <a:gd name="T1" fmla="*/ 41 h 48"/>
                    <a:gd name="T2" fmla="*/ 25 w 39"/>
                    <a:gd name="T3" fmla="*/ 37 h 48"/>
                    <a:gd name="T4" fmla="*/ 15 w 39"/>
                    <a:gd name="T5" fmla="*/ 28 h 48"/>
                    <a:gd name="T6" fmla="*/ 2 w 39"/>
                    <a:gd name="T7" fmla="*/ 15 h 48"/>
                    <a:gd name="T8" fmla="*/ 4 w 39"/>
                    <a:gd name="T9" fmla="*/ 0 h 48"/>
                    <a:gd name="T10" fmla="*/ 9 w 39"/>
                    <a:gd name="T11" fmla="*/ 19 h 48"/>
                    <a:gd name="T12" fmla="*/ 9 w 39"/>
                    <a:gd name="T13" fmla="*/ 19 h 48"/>
                    <a:gd name="T14" fmla="*/ 12 w 39"/>
                    <a:gd name="T15" fmla="*/ 6 h 48"/>
                    <a:gd name="T16" fmla="*/ 16 w 39"/>
                    <a:gd name="T17" fmla="*/ 25 h 48"/>
                    <a:gd name="T18" fmla="*/ 17 w 39"/>
                    <a:gd name="T19" fmla="*/ 24 h 48"/>
                    <a:gd name="T20" fmla="*/ 19 w 39"/>
                    <a:gd name="T21" fmla="*/ 14 h 48"/>
                    <a:gd name="T22" fmla="*/ 24 w 39"/>
                    <a:gd name="T23" fmla="*/ 31 h 48"/>
                    <a:gd name="T24" fmla="*/ 25 w 39"/>
                    <a:gd name="T25" fmla="*/ 31 h 48"/>
                    <a:gd name="T26" fmla="*/ 26 w 39"/>
                    <a:gd name="T27" fmla="*/ 23 h 48"/>
                    <a:gd name="T28" fmla="*/ 28 w 39"/>
                    <a:gd name="T29" fmla="*/ 33 h 48"/>
                    <a:gd name="T30" fmla="*/ 32 w 39"/>
                    <a:gd name="T31" fmla="*/ 38 h 48"/>
                    <a:gd name="T32" fmla="*/ 34 w 39"/>
                    <a:gd name="T33" fmla="*/ 40 h 48"/>
                    <a:gd name="T34" fmla="*/ 37 w 39"/>
                    <a:gd name="T35" fmla="*/ 42 h 48"/>
                    <a:gd name="T36" fmla="*/ 39 w 39"/>
                    <a:gd name="T37" fmla="*/ 45 h 48"/>
                    <a:gd name="T38" fmla="*/ 39 w 39"/>
                    <a:gd name="T39" fmla="*/ 46 h 48"/>
                    <a:gd name="T40" fmla="*/ 37 w 39"/>
                    <a:gd name="T41" fmla="*/ 48 h 48"/>
                    <a:gd name="T42" fmla="*/ 34 w 39"/>
                    <a:gd name="T43" fmla="*/ 47 h 48"/>
                    <a:gd name="T44" fmla="*/ 34 w 39"/>
                    <a:gd name="T45" fmla="*/ 45 h 48"/>
                    <a:gd name="T46" fmla="*/ 31 w 39"/>
                    <a:gd name="T47" fmla="*/ 4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8">
                      <a:moveTo>
                        <a:pt x="31" y="41"/>
                      </a:moveTo>
                      <a:cubicBezTo>
                        <a:pt x="29" y="39"/>
                        <a:pt x="27" y="38"/>
                        <a:pt x="25" y="37"/>
                      </a:cubicBezTo>
                      <a:cubicBezTo>
                        <a:pt x="21" y="35"/>
                        <a:pt x="18" y="31"/>
                        <a:pt x="15" y="28"/>
                      </a:cubicBezTo>
                      <a:cubicBezTo>
                        <a:pt x="11" y="24"/>
                        <a:pt x="5" y="23"/>
                        <a:pt x="2" y="15"/>
                      </a:cubicBezTo>
                      <a:cubicBezTo>
                        <a:pt x="0" y="10"/>
                        <a:pt x="1" y="5"/>
                        <a:pt x="4" y="0"/>
                      </a:cubicBezTo>
                      <a:cubicBezTo>
                        <a:pt x="4" y="0"/>
                        <a:pt x="3" y="13"/>
                        <a:pt x="9" y="19"/>
                      </a:cubicBezTo>
                      <a:cubicBezTo>
                        <a:pt x="9" y="20"/>
                        <a:pt x="9" y="19"/>
                        <a:pt x="9" y="19"/>
                      </a:cubicBezTo>
                      <a:cubicBezTo>
                        <a:pt x="9" y="16"/>
                        <a:pt x="8" y="10"/>
                        <a:pt x="12" y="6"/>
                      </a:cubicBezTo>
                      <a:cubicBezTo>
                        <a:pt x="12" y="6"/>
                        <a:pt x="9" y="17"/>
                        <a:pt x="16" y="25"/>
                      </a:cubicBezTo>
                      <a:cubicBezTo>
                        <a:pt x="16" y="25"/>
                        <a:pt x="17" y="25"/>
                        <a:pt x="17" y="24"/>
                      </a:cubicBezTo>
                      <a:cubicBezTo>
                        <a:pt x="17" y="22"/>
                        <a:pt x="17" y="17"/>
                        <a:pt x="19" y="14"/>
                      </a:cubicBezTo>
                      <a:cubicBezTo>
                        <a:pt x="20" y="14"/>
                        <a:pt x="18" y="25"/>
                        <a:pt x="24" y="31"/>
                      </a:cubicBezTo>
                      <a:cubicBezTo>
                        <a:pt x="25" y="31"/>
                        <a:pt x="25" y="31"/>
                        <a:pt x="25" y="31"/>
                      </a:cubicBezTo>
                      <a:cubicBezTo>
                        <a:pt x="24" y="29"/>
                        <a:pt x="24" y="26"/>
                        <a:pt x="26" y="23"/>
                      </a:cubicBezTo>
                      <a:cubicBezTo>
                        <a:pt x="26" y="23"/>
                        <a:pt x="27" y="31"/>
                        <a:pt x="28" y="33"/>
                      </a:cubicBezTo>
                      <a:cubicBezTo>
                        <a:pt x="29" y="35"/>
                        <a:pt x="30" y="36"/>
                        <a:pt x="32" y="38"/>
                      </a:cubicBezTo>
                      <a:cubicBezTo>
                        <a:pt x="33" y="39"/>
                        <a:pt x="33" y="39"/>
                        <a:pt x="34" y="40"/>
                      </a:cubicBezTo>
                      <a:cubicBezTo>
                        <a:pt x="35" y="40"/>
                        <a:pt x="36" y="41"/>
                        <a:pt x="37" y="42"/>
                      </a:cubicBezTo>
                      <a:cubicBezTo>
                        <a:pt x="38" y="43"/>
                        <a:pt x="38" y="44"/>
                        <a:pt x="39" y="45"/>
                      </a:cubicBezTo>
                      <a:cubicBezTo>
                        <a:pt x="39" y="46"/>
                        <a:pt x="39" y="46"/>
                        <a:pt x="39" y="46"/>
                      </a:cubicBezTo>
                      <a:cubicBezTo>
                        <a:pt x="39" y="47"/>
                        <a:pt x="38" y="48"/>
                        <a:pt x="37" y="48"/>
                      </a:cubicBezTo>
                      <a:cubicBezTo>
                        <a:pt x="36" y="48"/>
                        <a:pt x="35" y="48"/>
                        <a:pt x="34" y="47"/>
                      </a:cubicBezTo>
                      <a:cubicBezTo>
                        <a:pt x="34" y="47"/>
                        <a:pt x="34" y="46"/>
                        <a:pt x="34" y="45"/>
                      </a:cubicBezTo>
                      <a:cubicBezTo>
                        <a:pt x="33" y="43"/>
                        <a:pt x="32" y="42"/>
                        <a:pt x="31" y="41"/>
                      </a:cubicBezTo>
                      <a:close/>
                    </a:path>
                  </a:pathLst>
                </a:custGeom>
                <a:solidFill>
                  <a:srgbClr val="9D7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65" name="ïṥḻiďe">
                  <a:extLst>
                    <a:ext uri="{FF2B5EF4-FFF2-40B4-BE49-F238E27FC236}">
                      <a16:creationId xmlns:a16="http://schemas.microsoft.com/office/drawing/2014/main" id="{ADB6FB64-1AA3-4560-AB4B-DF3626319062}"/>
                    </a:ext>
                  </a:extLst>
                </p:cNvPr>
                <p:cNvSpPr/>
                <p:nvPr/>
              </p:nvSpPr>
              <p:spPr bwMode="auto">
                <a:xfrm>
                  <a:off x="4910" y="2650"/>
                  <a:ext cx="81" cy="103"/>
                </a:xfrm>
                <a:custGeom>
                  <a:avLst/>
                  <a:gdLst>
                    <a:gd name="T0" fmla="*/ 21 w 39"/>
                    <a:gd name="T1" fmla="*/ 1 h 50"/>
                    <a:gd name="T2" fmla="*/ 3 w 39"/>
                    <a:gd name="T3" fmla="*/ 16 h 50"/>
                    <a:gd name="T4" fmla="*/ 4 w 39"/>
                    <a:gd name="T5" fmla="*/ 22 h 50"/>
                    <a:gd name="T6" fmla="*/ 16 w 39"/>
                    <a:gd name="T7" fmla="*/ 41 h 50"/>
                    <a:gd name="T8" fmla="*/ 21 w 39"/>
                    <a:gd name="T9" fmla="*/ 47 h 50"/>
                    <a:gd name="T10" fmla="*/ 27 w 39"/>
                    <a:gd name="T11" fmla="*/ 50 h 50"/>
                    <a:gd name="T12" fmla="*/ 39 w 39"/>
                    <a:gd name="T13" fmla="*/ 49 h 50"/>
                    <a:gd name="T14" fmla="*/ 28 w 39"/>
                    <a:gd name="T15" fmla="*/ 43 h 50"/>
                    <a:gd name="T16" fmla="*/ 20 w 39"/>
                    <a:gd name="T17" fmla="*/ 36 h 50"/>
                    <a:gd name="T18" fmla="*/ 13 w 39"/>
                    <a:gd name="T19" fmla="*/ 22 h 50"/>
                    <a:gd name="T20" fmla="*/ 13 w 39"/>
                    <a:gd name="T21" fmla="*/ 20 h 50"/>
                    <a:gd name="T22" fmla="*/ 28 w 39"/>
                    <a:gd name="T23" fmla="*/ 1 h 50"/>
                    <a:gd name="T24" fmla="*/ 21 w 39"/>
                    <a:gd name="T25"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0">
                      <a:moveTo>
                        <a:pt x="21" y="1"/>
                      </a:moveTo>
                      <a:cubicBezTo>
                        <a:pt x="21" y="1"/>
                        <a:pt x="19" y="9"/>
                        <a:pt x="3" y="16"/>
                      </a:cubicBezTo>
                      <a:cubicBezTo>
                        <a:pt x="3" y="16"/>
                        <a:pt x="0" y="18"/>
                        <a:pt x="4" y="22"/>
                      </a:cubicBezTo>
                      <a:cubicBezTo>
                        <a:pt x="7" y="25"/>
                        <a:pt x="13" y="35"/>
                        <a:pt x="16" y="41"/>
                      </a:cubicBezTo>
                      <a:cubicBezTo>
                        <a:pt x="17" y="43"/>
                        <a:pt x="19" y="46"/>
                        <a:pt x="21" y="47"/>
                      </a:cubicBezTo>
                      <a:cubicBezTo>
                        <a:pt x="24" y="47"/>
                        <a:pt x="25" y="47"/>
                        <a:pt x="27" y="50"/>
                      </a:cubicBezTo>
                      <a:cubicBezTo>
                        <a:pt x="39" y="49"/>
                        <a:pt x="39" y="49"/>
                        <a:pt x="39" y="49"/>
                      </a:cubicBezTo>
                      <a:cubicBezTo>
                        <a:pt x="39" y="49"/>
                        <a:pt x="35" y="46"/>
                        <a:pt x="28" y="43"/>
                      </a:cubicBezTo>
                      <a:cubicBezTo>
                        <a:pt x="24" y="42"/>
                        <a:pt x="22" y="39"/>
                        <a:pt x="20" y="36"/>
                      </a:cubicBezTo>
                      <a:cubicBezTo>
                        <a:pt x="18" y="33"/>
                        <a:pt x="15" y="28"/>
                        <a:pt x="13" y="22"/>
                      </a:cubicBezTo>
                      <a:cubicBezTo>
                        <a:pt x="12" y="22"/>
                        <a:pt x="13" y="21"/>
                        <a:pt x="13" y="20"/>
                      </a:cubicBezTo>
                      <a:cubicBezTo>
                        <a:pt x="17" y="18"/>
                        <a:pt x="27" y="12"/>
                        <a:pt x="28" y="1"/>
                      </a:cubicBezTo>
                      <a:cubicBezTo>
                        <a:pt x="28" y="1"/>
                        <a:pt x="24" y="0"/>
                        <a:pt x="21" y="1"/>
                      </a:cubicBezTo>
                      <a:close/>
                    </a:path>
                  </a:pathLst>
                </a:custGeom>
                <a:solidFill>
                  <a:srgbClr val="7C64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66" name="îṣļiḓê">
                  <a:extLst>
                    <a:ext uri="{FF2B5EF4-FFF2-40B4-BE49-F238E27FC236}">
                      <a16:creationId xmlns:a16="http://schemas.microsoft.com/office/drawing/2014/main" id="{9B621ED9-EF0B-406D-B0FA-E1CE51C81889}"/>
                    </a:ext>
                  </a:extLst>
                </p:cNvPr>
                <p:cNvSpPr/>
                <p:nvPr/>
              </p:nvSpPr>
              <p:spPr bwMode="auto">
                <a:xfrm>
                  <a:off x="4870" y="2444"/>
                  <a:ext cx="308" cy="332"/>
                </a:xfrm>
                <a:custGeom>
                  <a:avLst/>
                  <a:gdLst>
                    <a:gd name="T0" fmla="*/ 144 w 148"/>
                    <a:gd name="T1" fmla="*/ 11 h 160"/>
                    <a:gd name="T2" fmla="*/ 120 w 148"/>
                    <a:gd name="T3" fmla="*/ 0 h 160"/>
                    <a:gd name="T4" fmla="*/ 111 w 148"/>
                    <a:gd name="T5" fmla="*/ 2 h 160"/>
                    <a:gd name="T6" fmla="*/ 94 w 148"/>
                    <a:gd name="T7" fmla="*/ 4 h 160"/>
                    <a:gd name="T8" fmla="*/ 107 w 148"/>
                    <a:gd name="T9" fmla="*/ 12 h 160"/>
                    <a:gd name="T10" fmla="*/ 104 w 148"/>
                    <a:gd name="T11" fmla="*/ 33 h 160"/>
                    <a:gd name="T12" fmla="*/ 88 w 148"/>
                    <a:gd name="T13" fmla="*/ 55 h 160"/>
                    <a:gd name="T14" fmla="*/ 66 w 148"/>
                    <a:gd name="T15" fmla="*/ 56 h 160"/>
                    <a:gd name="T16" fmla="*/ 18 w 148"/>
                    <a:gd name="T17" fmla="*/ 60 h 160"/>
                    <a:gd name="T18" fmla="*/ 18 w 148"/>
                    <a:gd name="T19" fmla="*/ 60 h 160"/>
                    <a:gd name="T20" fmla="*/ 9 w 148"/>
                    <a:gd name="T21" fmla="*/ 48 h 160"/>
                    <a:gd name="T22" fmla="*/ 9 w 148"/>
                    <a:gd name="T23" fmla="*/ 59 h 160"/>
                    <a:gd name="T24" fmla="*/ 4 w 148"/>
                    <a:gd name="T25" fmla="*/ 59 h 160"/>
                    <a:gd name="T26" fmla="*/ 13 w 148"/>
                    <a:gd name="T27" fmla="*/ 66 h 160"/>
                    <a:gd name="T28" fmla="*/ 5 w 148"/>
                    <a:gd name="T29" fmla="*/ 81 h 160"/>
                    <a:gd name="T30" fmla="*/ 8 w 148"/>
                    <a:gd name="T31" fmla="*/ 99 h 160"/>
                    <a:gd name="T32" fmla="*/ 6 w 148"/>
                    <a:gd name="T33" fmla="*/ 112 h 160"/>
                    <a:gd name="T34" fmla="*/ 1 w 148"/>
                    <a:gd name="T35" fmla="*/ 118 h 160"/>
                    <a:gd name="T36" fmla="*/ 1 w 148"/>
                    <a:gd name="T37" fmla="*/ 121 h 160"/>
                    <a:gd name="T38" fmla="*/ 8 w 148"/>
                    <a:gd name="T39" fmla="*/ 148 h 160"/>
                    <a:gd name="T40" fmla="*/ 11 w 148"/>
                    <a:gd name="T41" fmla="*/ 153 h 160"/>
                    <a:gd name="T42" fmla="*/ 15 w 148"/>
                    <a:gd name="T43" fmla="*/ 160 h 160"/>
                    <a:gd name="T44" fmla="*/ 26 w 148"/>
                    <a:gd name="T45" fmla="*/ 159 h 160"/>
                    <a:gd name="T46" fmla="*/ 17 w 148"/>
                    <a:gd name="T47" fmla="*/ 151 h 160"/>
                    <a:gd name="T48" fmla="*/ 14 w 148"/>
                    <a:gd name="T49" fmla="*/ 148 h 160"/>
                    <a:gd name="T50" fmla="*/ 13 w 148"/>
                    <a:gd name="T51" fmla="*/ 138 h 160"/>
                    <a:gd name="T52" fmla="*/ 10 w 148"/>
                    <a:gd name="T53" fmla="*/ 122 h 160"/>
                    <a:gd name="T54" fmla="*/ 10 w 148"/>
                    <a:gd name="T55" fmla="*/ 119 h 160"/>
                    <a:gd name="T56" fmla="*/ 13 w 148"/>
                    <a:gd name="T57" fmla="*/ 116 h 160"/>
                    <a:gd name="T58" fmla="*/ 43 w 148"/>
                    <a:gd name="T59" fmla="*/ 97 h 160"/>
                    <a:gd name="T60" fmla="*/ 75 w 148"/>
                    <a:gd name="T61" fmla="*/ 96 h 160"/>
                    <a:gd name="T62" fmla="*/ 81 w 148"/>
                    <a:gd name="T63" fmla="*/ 95 h 160"/>
                    <a:gd name="T64" fmla="*/ 90 w 148"/>
                    <a:gd name="T65" fmla="*/ 97 h 160"/>
                    <a:gd name="T66" fmla="*/ 94 w 148"/>
                    <a:gd name="T67" fmla="*/ 101 h 160"/>
                    <a:gd name="T68" fmla="*/ 97 w 148"/>
                    <a:gd name="T69" fmla="*/ 106 h 160"/>
                    <a:gd name="T70" fmla="*/ 101 w 148"/>
                    <a:gd name="T71" fmla="*/ 116 h 160"/>
                    <a:gd name="T72" fmla="*/ 101 w 148"/>
                    <a:gd name="T73" fmla="*/ 138 h 160"/>
                    <a:gd name="T74" fmla="*/ 101 w 148"/>
                    <a:gd name="T75" fmla="*/ 141 h 160"/>
                    <a:gd name="T76" fmla="*/ 103 w 148"/>
                    <a:gd name="T77" fmla="*/ 143 h 160"/>
                    <a:gd name="T78" fmla="*/ 105 w 148"/>
                    <a:gd name="T79" fmla="*/ 150 h 160"/>
                    <a:gd name="T80" fmla="*/ 116 w 148"/>
                    <a:gd name="T81" fmla="*/ 148 h 160"/>
                    <a:gd name="T82" fmla="*/ 109 w 148"/>
                    <a:gd name="T83" fmla="*/ 140 h 160"/>
                    <a:gd name="T84" fmla="*/ 107 w 148"/>
                    <a:gd name="T85" fmla="*/ 135 h 160"/>
                    <a:gd name="T86" fmla="*/ 106 w 148"/>
                    <a:gd name="T87" fmla="*/ 129 h 160"/>
                    <a:gd name="T88" fmla="*/ 110 w 148"/>
                    <a:gd name="T89" fmla="*/ 108 h 160"/>
                    <a:gd name="T90" fmla="*/ 115 w 148"/>
                    <a:gd name="T91" fmla="*/ 98 h 160"/>
                    <a:gd name="T92" fmla="*/ 123 w 148"/>
                    <a:gd name="T93" fmla="*/ 85 h 160"/>
                    <a:gd name="T94" fmla="*/ 126 w 148"/>
                    <a:gd name="T95" fmla="*/ 72 h 160"/>
                    <a:gd name="T96" fmla="*/ 126 w 148"/>
                    <a:gd name="T97" fmla="*/ 60 h 160"/>
                    <a:gd name="T98" fmla="*/ 125 w 148"/>
                    <a:gd name="T99" fmla="*/ 39 h 160"/>
                    <a:gd name="T100" fmla="*/ 125 w 148"/>
                    <a:gd name="T101" fmla="*/ 26 h 160"/>
                    <a:gd name="T102" fmla="*/ 116 w 148"/>
                    <a:gd name="T103" fmla="*/ 21 h 160"/>
                    <a:gd name="T104" fmla="*/ 118 w 148"/>
                    <a:gd name="T105" fmla="*/ 23 h 160"/>
                    <a:gd name="T106" fmla="*/ 129 w 148"/>
                    <a:gd name="T107" fmla="*/ 22 h 160"/>
                    <a:gd name="T108" fmla="*/ 139 w 148"/>
                    <a:gd name="T109" fmla="*/ 18 h 160"/>
                    <a:gd name="T110" fmla="*/ 144 w 148"/>
                    <a:gd name="T111" fmla="*/ 1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160">
                      <a:moveTo>
                        <a:pt x="144" y="11"/>
                      </a:moveTo>
                      <a:cubicBezTo>
                        <a:pt x="139" y="9"/>
                        <a:pt x="128" y="6"/>
                        <a:pt x="120" y="0"/>
                      </a:cubicBezTo>
                      <a:cubicBezTo>
                        <a:pt x="120" y="0"/>
                        <a:pt x="113" y="0"/>
                        <a:pt x="111" y="2"/>
                      </a:cubicBezTo>
                      <a:cubicBezTo>
                        <a:pt x="94" y="4"/>
                        <a:pt x="94" y="4"/>
                        <a:pt x="94" y="4"/>
                      </a:cubicBezTo>
                      <a:cubicBezTo>
                        <a:pt x="94" y="4"/>
                        <a:pt x="98" y="15"/>
                        <a:pt x="107" y="12"/>
                      </a:cubicBezTo>
                      <a:cubicBezTo>
                        <a:pt x="107" y="12"/>
                        <a:pt x="103" y="18"/>
                        <a:pt x="104" y="33"/>
                      </a:cubicBezTo>
                      <a:cubicBezTo>
                        <a:pt x="104" y="44"/>
                        <a:pt x="96" y="51"/>
                        <a:pt x="88" y="55"/>
                      </a:cubicBezTo>
                      <a:cubicBezTo>
                        <a:pt x="83" y="57"/>
                        <a:pt x="71" y="56"/>
                        <a:pt x="66" y="56"/>
                      </a:cubicBezTo>
                      <a:cubicBezTo>
                        <a:pt x="54" y="56"/>
                        <a:pt x="39" y="43"/>
                        <a:pt x="18" y="60"/>
                      </a:cubicBezTo>
                      <a:cubicBezTo>
                        <a:pt x="18" y="60"/>
                        <a:pt x="18" y="60"/>
                        <a:pt x="18" y="60"/>
                      </a:cubicBezTo>
                      <a:cubicBezTo>
                        <a:pt x="14" y="58"/>
                        <a:pt x="11" y="54"/>
                        <a:pt x="9" y="48"/>
                      </a:cubicBezTo>
                      <a:cubicBezTo>
                        <a:pt x="9" y="48"/>
                        <a:pt x="0" y="55"/>
                        <a:pt x="9" y="59"/>
                      </a:cubicBezTo>
                      <a:cubicBezTo>
                        <a:pt x="9" y="59"/>
                        <a:pt x="4" y="61"/>
                        <a:pt x="4" y="59"/>
                      </a:cubicBezTo>
                      <a:cubicBezTo>
                        <a:pt x="4" y="59"/>
                        <a:pt x="5" y="69"/>
                        <a:pt x="13" y="66"/>
                      </a:cubicBezTo>
                      <a:cubicBezTo>
                        <a:pt x="12" y="67"/>
                        <a:pt x="5" y="80"/>
                        <a:pt x="5" y="81"/>
                      </a:cubicBezTo>
                      <a:cubicBezTo>
                        <a:pt x="5" y="85"/>
                        <a:pt x="7" y="95"/>
                        <a:pt x="8" y="99"/>
                      </a:cubicBezTo>
                      <a:cubicBezTo>
                        <a:pt x="9" y="103"/>
                        <a:pt x="9" y="109"/>
                        <a:pt x="6" y="112"/>
                      </a:cubicBezTo>
                      <a:cubicBezTo>
                        <a:pt x="5" y="113"/>
                        <a:pt x="1" y="116"/>
                        <a:pt x="1" y="118"/>
                      </a:cubicBezTo>
                      <a:cubicBezTo>
                        <a:pt x="1" y="119"/>
                        <a:pt x="1" y="120"/>
                        <a:pt x="1" y="121"/>
                      </a:cubicBezTo>
                      <a:cubicBezTo>
                        <a:pt x="4" y="129"/>
                        <a:pt x="7" y="126"/>
                        <a:pt x="8" y="148"/>
                      </a:cubicBezTo>
                      <a:cubicBezTo>
                        <a:pt x="9" y="150"/>
                        <a:pt x="10" y="152"/>
                        <a:pt x="11" y="153"/>
                      </a:cubicBezTo>
                      <a:cubicBezTo>
                        <a:pt x="13" y="155"/>
                        <a:pt x="15" y="157"/>
                        <a:pt x="15" y="160"/>
                      </a:cubicBezTo>
                      <a:cubicBezTo>
                        <a:pt x="26" y="159"/>
                        <a:pt x="26" y="159"/>
                        <a:pt x="26" y="159"/>
                      </a:cubicBezTo>
                      <a:cubicBezTo>
                        <a:pt x="24" y="153"/>
                        <a:pt x="22" y="154"/>
                        <a:pt x="17" y="151"/>
                      </a:cubicBezTo>
                      <a:cubicBezTo>
                        <a:pt x="16" y="150"/>
                        <a:pt x="15" y="149"/>
                        <a:pt x="14" y="148"/>
                      </a:cubicBezTo>
                      <a:cubicBezTo>
                        <a:pt x="14" y="147"/>
                        <a:pt x="13" y="139"/>
                        <a:pt x="13" y="138"/>
                      </a:cubicBezTo>
                      <a:cubicBezTo>
                        <a:pt x="12" y="132"/>
                        <a:pt x="11" y="128"/>
                        <a:pt x="10" y="122"/>
                      </a:cubicBezTo>
                      <a:cubicBezTo>
                        <a:pt x="10" y="121"/>
                        <a:pt x="10" y="120"/>
                        <a:pt x="10" y="119"/>
                      </a:cubicBezTo>
                      <a:cubicBezTo>
                        <a:pt x="11" y="117"/>
                        <a:pt x="12" y="116"/>
                        <a:pt x="13" y="116"/>
                      </a:cubicBezTo>
                      <a:cubicBezTo>
                        <a:pt x="38" y="109"/>
                        <a:pt x="33" y="99"/>
                        <a:pt x="43" y="97"/>
                      </a:cubicBezTo>
                      <a:cubicBezTo>
                        <a:pt x="55" y="96"/>
                        <a:pt x="63" y="98"/>
                        <a:pt x="75" y="96"/>
                      </a:cubicBezTo>
                      <a:cubicBezTo>
                        <a:pt x="78" y="96"/>
                        <a:pt x="78" y="96"/>
                        <a:pt x="81" y="95"/>
                      </a:cubicBezTo>
                      <a:cubicBezTo>
                        <a:pt x="85" y="94"/>
                        <a:pt x="87" y="94"/>
                        <a:pt x="90" y="97"/>
                      </a:cubicBezTo>
                      <a:cubicBezTo>
                        <a:pt x="91" y="99"/>
                        <a:pt x="93" y="100"/>
                        <a:pt x="94" y="101"/>
                      </a:cubicBezTo>
                      <a:cubicBezTo>
                        <a:pt x="94" y="103"/>
                        <a:pt x="96" y="104"/>
                        <a:pt x="97" y="106"/>
                      </a:cubicBezTo>
                      <a:cubicBezTo>
                        <a:pt x="98" y="109"/>
                        <a:pt x="101" y="113"/>
                        <a:pt x="101" y="116"/>
                      </a:cubicBezTo>
                      <a:cubicBezTo>
                        <a:pt x="103" y="123"/>
                        <a:pt x="101" y="130"/>
                        <a:pt x="101" y="138"/>
                      </a:cubicBezTo>
                      <a:cubicBezTo>
                        <a:pt x="101" y="139"/>
                        <a:pt x="101" y="140"/>
                        <a:pt x="101" y="141"/>
                      </a:cubicBezTo>
                      <a:cubicBezTo>
                        <a:pt x="102" y="141"/>
                        <a:pt x="102" y="142"/>
                        <a:pt x="103" y="143"/>
                      </a:cubicBezTo>
                      <a:cubicBezTo>
                        <a:pt x="104" y="144"/>
                        <a:pt x="104" y="147"/>
                        <a:pt x="105" y="150"/>
                      </a:cubicBezTo>
                      <a:cubicBezTo>
                        <a:pt x="116" y="148"/>
                        <a:pt x="116" y="148"/>
                        <a:pt x="116" y="148"/>
                      </a:cubicBezTo>
                      <a:cubicBezTo>
                        <a:pt x="116" y="144"/>
                        <a:pt x="112" y="143"/>
                        <a:pt x="109" y="140"/>
                      </a:cubicBezTo>
                      <a:cubicBezTo>
                        <a:pt x="108" y="139"/>
                        <a:pt x="108" y="137"/>
                        <a:pt x="107" y="135"/>
                      </a:cubicBezTo>
                      <a:cubicBezTo>
                        <a:pt x="106" y="134"/>
                        <a:pt x="107" y="130"/>
                        <a:pt x="106" y="129"/>
                      </a:cubicBezTo>
                      <a:cubicBezTo>
                        <a:pt x="106" y="122"/>
                        <a:pt x="108" y="112"/>
                        <a:pt x="110" y="108"/>
                      </a:cubicBezTo>
                      <a:cubicBezTo>
                        <a:pt x="111" y="105"/>
                        <a:pt x="113" y="102"/>
                        <a:pt x="115" y="98"/>
                      </a:cubicBezTo>
                      <a:cubicBezTo>
                        <a:pt x="117" y="93"/>
                        <a:pt x="121" y="90"/>
                        <a:pt x="123" y="85"/>
                      </a:cubicBezTo>
                      <a:cubicBezTo>
                        <a:pt x="124" y="81"/>
                        <a:pt x="126" y="77"/>
                        <a:pt x="126" y="72"/>
                      </a:cubicBezTo>
                      <a:cubicBezTo>
                        <a:pt x="126" y="68"/>
                        <a:pt x="126" y="64"/>
                        <a:pt x="126" y="60"/>
                      </a:cubicBezTo>
                      <a:cubicBezTo>
                        <a:pt x="126" y="53"/>
                        <a:pt x="126" y="47"/>
                        <a:pt x="125" y="39"/>
                      </a:cubicBezTo>
                      <a:cubicBezTo>
                        <a:pt x="124" y="33"/>
                        <a:pt x="125" y="28"/>
                        <a:pt x="125" y="26"/>
                      </a:cubicBezTo>
                      <a:cubicBezTo>
                        <a:pt x="116" y="26"/>
                        <a:pt x="116" y="21"/>
                        <a:pt x="116" y="21"/>
                      </a:cubicBezTo>
                      <a:cubicBezTo>
                        <a:pt x="116" y="22"/>
                        <a:pt x="117" y="23"/>
                        <a:pt x="118" y="23"/>
                      </a:cubicBezTo>
                      <a:cubicBezTo>
                        <a:pt x="121" y="24"/>
                        <a:pt x="126" y="24"/>
                        <a:pt x="129" y="22"/>
                      </a:cubicBezTo>
                      <a:cubicBezTo>
                        <a:pt x="131" y="20"/>
                        <a:pt x="135" y="18"/>
                        <a:pt x="139" y="18"/>
                      </a:cubicBezTo>
                      <a:cubicBezTo>
                        <a:pt x="148" y="18"/>
                        <a:pt x="147" y="12"/>
                        <a:pt x="144" y="11"/>
                      </a:cubicBezTo>
                      <a:close/>
                    </a:path>
                  </a:pathLst>
                </a:custGeom>
                <a:solidFill>
                  <a:srgbClr val="9D7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67" name="iš1îďè">
                  <a:extLst>
                    <a:ext uri="{FF2B5EF4-FFF2-40B4-BE49-F238E27FC236}">
                      <a16:creationId xmlns:a16="http://schemas.microsoft.com/office/drawing/2014/main" id="{CC08F687-AED7-4BAD-B9D3-84A8AD164E30}"/>
                    </a:ext>
                  </a:extLst>
                </p:cNvPr>
                <p:cNvSpPr/>
                <p:nvPr/>
              </p:nvSpPr>
              <p:spPr bwMode="auto">
                <a:xfrm>
                  <a:off x="5103" y="2627"/>
                  <a:ext cx="48" cy="112"/>
                </a:xfrm>
                <a:custGeom>
                  <a:avLst/>
                  <a:gdLst>
                    <a:gd name="T0" fmla="*/ 13 w 23"/>
                    <a:gd name="T1" fmla="*/ 54 h 54"/>
                    <a:gd name="T2" fmla="*/ 23 w 23"/>
                    <a:gd name="T3" fmla="*/ 52 h 54"/>
                    <a:gd name="T4" fmla="*/ 17 w 23"/>
                    <a:gd name="T5" fmla="*/ 46 h 54"/>
                    <a:gd name="T6" fmla="*/ 12 w 23"/>
                    <a:gd name="T7" fmla="*/ 41 h 54"/>
                    <a:gd name="T8" fmla="*/ 7 w 23"/>
                    <a:gd name="T9" fmla="*/ 18 h 54"/>
                    <a:gd name="T10" fmla="*/ 11 w 23"/>
                    <a:gd name="T11" fmla="*/ 0 h 54"/>
                    <a:gd name="T12" fmla="*/ 0 w 23"/>
                    <a:gd name="T13" fmla="*/ 20 h 54"/>
                    <a:gd name="T14" fmla="*/ 7 w 23"/>
                    <a:gd name="T15" fmla="*/ 45 h 54"/>
                    <a:gd name="T16" fmla="*/ 10 w 23"/>
                    <a:gd name="T17" fmla="*/ 49 h 54"/>
                    <a:gd name="T18" fmla="*/ 13 w 23"/>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54">
                      <a:moveTo>
                        <a:pt x="13" y="54"/>
                      </a:moveTo>
                      <a:cubicBezTo>
                        <a:pt x="23" y="52"/>
                        <a:pt x="23" y="52"/>
                        <a:pt x="23" y="52"/>
                      </a:cubicBezTo>
                      <a:cubicBezTo>
                        <a:pt x="22" y="49"/>
                        <a:pt x="18" y="47"/>
                        <a:pt x="17" y="46"/>
                      </a:cubicBezTo>
                      <a:cubicBezTo>
                        <a:pt x="15" y="44"/>
                        <a:pt x="13" y="44"/>
                        <a:pt x="12" y="41"/>
                      </a:cubicBezTo>
                      <a:cubicBezTo>
                        <a:pt x="10" y="34"/>
                        <a:pt x="7" y="24"/>
                        <a:pt x="7" y="18"/>
                      </a:cubicBezTo>
                      <a:cubicBezTo>
                        <a:pt x="7" y="10"/>
                        <a:pt x="11" y="0"/>
                        <a:pt x="11" y="0"/>
                      </a:cubicBezTo>
                      <a:cubicBezTo>
                        <a:pt x="5" y="9"/>
                        <a:pt x="0" y="20"/>
                        <a:pt x="0" y="20"/>
                      </a:cubicBezTo>
                      <a:cubicBezTo>
                        <a:pt x="7" y="45"/>
                        <a:pt x="7" y="45"/>
                        <a:pt x="7" y="45"/>
                      </a:cubicBezTo>
                      <a:cubicBezTo>
                        <a:pt x="8" y="47"/>
                        <a:pt x="9" y="48"/>
                        <a:pt x="10" y="49"/>
                      </a:cubicBezTo>
                      <a:cubicBezTo>
                        <a:pt x="11" y="50"/>
                        <a:pt x="12" y="52"/>
                        <a:pt x="13" y="54"/>
                      </a:cubicBezTo>
                      <a:close/>
                    </a:path>
                  </a:pathLst>
                </a:custGeom>
                <a:solidFill>
                  <a:srgbClr val="7C64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68" name="iṩḻidè">
                  <a:extLst>
                    <a:ext uri="{FF2B5EF4-FFF2-40B4-BE49-F238E27FC236}">
                      <a16:creationId xmlns:a16="http://schemas.microsoft.com/office/drawing/2014/main" id="{26C81677-9201-4708-B105-DC84571025FE}"/>
                    </a:ext>
                  </a:extLst>
                </p:cNvPr>
                <p:cNvSpPr/>
                <p:nvPr/>
              </p:nvSpPr>
              <p:spPr bwMode="auto">
                <a:xfrm>
                  <a:off x="4910" y="2612"/>
                  <a:ext cx="172" cy="71"/>
                </a:xfrm>
                <a:custGeom>
                  <a:avLst/>
                  <a:gdLst>
                    <a:gd name="T0" fmla="*/ 78 w 83"/>
                    <a:gd name="T1" fmla="*/ 25 h 34"/>
                    <a:gd name="T2" fmla="*/ 82 w 83"/>
                    <a:gd name="T3" fmla="*/ 34 h 34"/>
                    <a:gd name="T4" fmla="*/ 82 w 83"/>
                    <a:gd name="T5" fmla="*/ 26 h 34"/>
                    <a:gd name="T6" fmla="*/ 68 w 83"/>
                    <a:gd name="T7" fmla="*/ 7 h 34"/>
                    <a:gd name="T8" fmla="*/ 38 w 83"/>
                    <a:gd name="T9" fmla="*/ 4 h 34"/>
                    <a:gd name="T10" fmla="*/ 11 w 83"/>
                    <a:gd name="T11" fmla="*/ 18 h 34"/>
                    <a:gd name="T12" fmla="*/ 0 w 83"/>
                    <a:gd name="T13" fmla="*/ 33 h 34"/>
                    <a:gd name="T14" fmla="*/ 24 w 83"/>
                    <a:gd name="T15" fmla="*/ 16 h 34"/>
                    <a:gd name="T16" fmla="*/ 56 w 83"/>
                    <a:gd name="T17" fmla="*/ 15 h 34"/>
                    <a:gd name="T18" fmla="*/ 62 w 83"/>
                    <a:gd name="T19" fmla="*/ 14 h 34"/>
                    <a:gd name="T20" fmla="*/ 71 w 83"/>
                    <a:gd name="T21" fmla="*/ 16 h 34"/>
                    <a:gd name="T22" fmla="*/ 75 w 83"/>
                    <a:gd name="T23" fmla="*/ 20 h 34"/>
                    <a:gd name="T24" fmla="*/ 78 w 83"/>
                    <a:gd name="T25"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34">
                      <a:moveTo>
                        <a:pt x="78" y="25"/>
                      </a:moveTo>
                      <a:cubicBezTo>
                        <a:pt x="79" y="28"/>
                        <a:pt x="81" y="31"/>
                        <a:pt x="82" y="34"/>
                      </a:cubicBezTo>
                      <a:cubicBezTo>
                        <a:pt x="83" y="31"/>
                        <a:pt x="82" y="28"/>
                        <a:pt x="82" y="26"/>
                      </a:cubicBezTo>
                      <a:cubicBezTo>
                        <a:pt x="80" y="22"/>
                        <a:pt x="78" y="13"/>
                        <a:pt x="68" y="7"/>
                      </a:cubicBezTo>
                      <a:cubicBezTo>
                        <a:pt x="59" y="0"/>
                        <a:pt x="49" y="4"/>
                        <a:pt x="38" y="4"/>
                      </a:cubicBezTo>
                      <a:cubicBezTo>
                        <a:pt x="26" y="5"/>
                        <a:pt x="16" y="4"/>
                        <a:pt x="11" y="18"/>
                      </a:cubicBezTo>
                      <a:cubicBezTo>
                        <a:pt x="8" y="25"/>
                        <a:pt x="3" y="30"/>
                        <a:pt x="0" y="33"/>
                      </a:cubicBezTo>
                      <a:cubicBezTo>
                        <a:pt x="19" y="27"/>
                        <a:pt x="15" y="18"/>
                        <a:pt x="24" y="16"/>
                      </a:cubicBezTo>
                      <a:cubicBezTo>
                        <a:pt x="36" y="15"/>
                        <a:pt x="44" y="17"/>
                        <a:pt x="56" y="15"/>
                      </a:cubicBezTo>
                      <a:cubicBezTo>
                        <a:pt x="59" y="15"/>
                        <a:pt x="59" y="15"/>
                        <a:pt x="62" y="14"/>
                      </a:cubicBezTo>
                      <a:cubicBezTo>
                        <a:pt x="66" y="13"/>
                        <a:pt x="68" y="13"/>
                        <a:pt x="71" y="16"/>
                      </a:cubicBezTo>
                      <a:cubicBezTo>
                        <a:pt x="72" y="18"/>
                        <a:pt x="74" y="19"/>
                        <a:pt x="75" y="20"/>
                      </a:cubicBezTo>
                      <a:cubicBezTo>
                        <a:pt x="75" y="22"/>
                        <a:pt x="77" y="23"/>
                        <a:pt x="78" y="25"/>
                      </a:cubicBezTo>
                      <a:close/>
                    </a:path>
                  </a:pathLst>
                </a:custGeom>
                <a:solidFill>
                  <a:srgbClr val="E0BB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69" name="iślïdé">
                  <a:extLst>
                    <a:ext uri="{FF2B5EF4-FFF2-40B4-BE49-F238E27FC236}">
                      <a16:creationId xmlns:a16="http://schemas.microsoft.com/office/drawing/2014/main" id="{6130DC9D-54E3-443C-BD37-290CF1C8749E}"/>
                    </a:ext>
                  </a:extLst>
                </p:cNvPr>
                <p:cNvSpPr/>
                <p:nvPr/>
              </p:nvSpPr>
              <p:spPr bwMode="auto">
                <a:xfrm>
                  <a:off x="1347" y="1347"/>
                  <a:ext cx="1089" cy="284"/>
                </a:xfrm>
                <a:custGeom>
                  <a:avLst/>
                  <a:gdLst>
                    <a:gd name="T0" fmla="*/ 524 w 524"/>
                    <a:gd name="T1" fmla="*/ 137 h 137"/>
                    <a:gd name="T2" fmla="*/ 0 w 524"/>
                    <a:gd name="T3" fmla="*/ 137 h 137"/>
                    <a:gd name="T4" fmla="*/ 87 w 524"/>
                    <a:gd name="T5" fmla="*/ 104 h 137"/>
                    <a:gd name="T6" fmla="*/ 154 w 524"/>
                    <a:gd name="T7" fmla="*/ 57 h 137"/>
                    <a:gd name="T8" fmla="*/ 228 w 524"/>
                    <a:gd name="T9" fmla="*/ 0 h 137"/>
                    <a:gd name="T10" fmla="*/ 298 w 524"/>
                    <a:gd name="T11" fmla="*/ 55 h 137"/>
                    <a:gd name="T12" fmla="*/ 374 w 524"/>
                    <a:gd name="T13" fmla="*/ 80 h 137"/>
                    <a:gd name="T14" fmla="*/ 448 w 524"/>
                    <a:gd name="T15" fmla="*/ 91 h 137"/>
                    <a:gd name="T16" fmla="*/ 524 w 524"/>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137">
                      <a:moveTo>
                        <a:pt x="524" y="137"/>
                      </a:moveTo>
                      <a:cubicBezTo>
                        <a:pt x="0" y="137"/>
                        <a:pt x="0" y="137"/>
                        <a:pt x="0" y="137"/>
                      </a:cubicBezTo>
                      <a:cubicBezTo>
                        <a:pt x="0" y="137"/>
                        <a:pt x="29" y="70"/>
                        <a:pt x="87" y="104"/>
                      </a:cubicBezTo>
                      <a:cubicBezTo>
                        <a:pt x="87" y="104"/>
                        <a:pt x="97" y="25"/>
                        <a:pt x="154" y="57"/>
                      </a:cubicBezTo>
                      <a:cubicBezTo>
                        <a:pt x="154" y="57"/>
                        <a:pt x="158" y="0"/>
                        <a:pt x="228" y="0"/>
                      </a:cubicBezTo>
                      <a:cubicBezTo>
                        <a:pt x="298" y="0"/>
                        <a:pt x="298" y="55"/>
                        <a:pt x="298" y="55"/>
                      </a:cubicBezTo>
                      <a:cubicBezTo>
                        <a:pt x="298" y="55"/>
                        <a:pt x="351" y="23"/>
                        <a:pt x="374" y="80"/>
                      </a:cubicBezTo>
                      <a:cubicBezTo>
                        <a:pt x="374" y="80"/>
                        <a:pt x="408" y="44"/>
                        <a:pt x="448" y="91"/>
                      </a:cubicBezTo>
                      <a:cubicBezTo>
                        <a:pt x="448" y="91"/>
                        <a:pt x="513" y="78"/>
                        <a:pt x="524" y="1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sp>
              <p:nvSpPr>
                <p:cNvPr id="1970" name="iṣlîḋé">
                  <a:extLst>
                    <a:ext uri="{FF2B5EF4-FFF2-40B4-BE49-F238E27FC236}">
                      <a16:creationId xmlns:a16="http://schemas.microsoft.com/office/drawing/2014/main" id="{DEE966A0-4151-4FA6-A7D3-2C03D47D2F98}"/>
                    </a:ext>
                  </a:extLst>
                </p:cNvPr>
                <p:cNvSpPr/>
                <p:nvPr/>
              </p:nvSpPr>
              <p:spPr bwMode="auto">
                <a:xfrm>
                  <a:off x="4357" y="201"/>
                  <a:ext cx="1332" cy="347"/>
                </a:xfrm>
                <a:custGeom>
                  <a:avLst/>
                  <a:gdLst>
                    <a:gd name="T0" fmla="*/ 0 w 641"/>
                    <a:gd name="T1" fmla="*/ 167 h 167"/>
                    <a:gd name="T2" fmla="*/ 163 w 641"/>
                    <a:gd name="T3" fmla="*/ 128 h 167"/>
                    <a:gd name="T4" fmla="*/ 212 w 641"/>
                    <a:gd name="T5" fmla="*/ 77 h 167"/>
                    <a:gd name="T6" fmla="*/ 260 w 641"/>
                    <a:gd name="T7" fmla="*/ 38 h 167"/>
                    <a:gd name="T8" fmla="*/ 300 w 641"/>
                    <a:gd name="T9" fmla="*/ 70 h 167"/>
                    <a:gd name="T10" fmla="*/ 361 w 641"/>
                    <a:gd name="T11" fmla="*/ 11 h 167"/>
                    <a:gd name="T12" fmla="*/ 413 w 641"/>
                    <a:gd name="T13" fmla="*/ 88 h 167"/>
                    <a:gd name="T14" fmla="*/ 467 w 641"/>
                    <a:gd name="T15" fmla="*/ 63 h 167"/>
                    <a:gd name="T16" fmla="*/ 494 w 641"/>
                    <a:gd name="T17" fmla="*/ 110 h 167"/>
                    <a:gd name="T18" fmla="*/ 548 w 641"/>
                    <a:gd name="T19" fmla="*/ 126 h 167"/>
                    <a:gd name="T20" fmla="*/ 641 w 641"/>
                    <a:gd name="T21" fmla="*/ 167 h 167"/>
                    <a:gd name="T22" fmla="*/ 0 w 641"/>
                    <a:gd name="T2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67">
                      <a:moveTo>
                        <a:pt x="0" y="167"/>
                      </a:moveTo>
                      <a:cubicBezTo>
                        <a:pt x="0" y="167"/>
                        <a:pt x="37" y="59"/>
                        <a:pt x="163" y="128"/>
                      </a:cubicBezTo>
                      <a:cubicBezTo>
                        <a:pt x="163" y="128"/>
                        <a:pt x="151" y="54"/>
                        <a:pt x="212" y="77"/>
                      </a:cubicBezTo>
                      <a:cubicBezTo>
                        <a:pt x="212" y="77"/>
                        <a:pt x="224" y="38"/>
                        <a:pt x="260" y="38"/>
                      </a:cubicBezTo>
                      <a:cubicBezTo>
                        <a:pt x="296" y="38"/>
                        <a:pt x="300" y="70"/>
                        <a:pt x="300" y="70"/>
                      </a:cubicBezTo>
                      <a:cubicBezTo>
                        <a:pt x="300" y="70"/>
                        <a:pt x="309" y="0"/>
                        <a:pt x="361" y="11"/>
                      </a:cubicBezTo>
                      <a:cubicBezTo>
                        <a:pt x="413" y="22"/>
                        <a:pt x="413" y="88"/>
                        <a:pt x="413" y="88"/>
                      </a:cubicBezTo>
                      <a:cubicBezTo>
                        <a:pt x="413" y="88"/>
                        <a:pt x="442" y="45"/>
                        <a:pt x="467" y="63"/>
                      </a:cubicBezTo>
                      <a:cubicBezTo>
                        <a:pt x="492" y="81"/>
                        <a:pt x="494" y="110"/>
                        <a:pt x="494" y="110"/>
                      </a:cubicBezTo>
                      <a:cubicBezTo>
                        <a:pt x="494" y="110"/>
                        <a:pt x="539" y="86"/>
                        <a:pt x="548" y="126"/>
                      </a:cubicBezTo>
                      <a:cubicBezTo>
                        <a:pt x="548" y="126"/>
                        <a:pt x="636" y="95"/>
                        <a:pt x="641" y="167"/>
                      </a:cubicBezTo>
                      <a:lnTo>
                        <a:pt x="0"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n-ea"/>
                  </a:endParaRPr>
                </a:p>
              </p:txBody>
            </p:sp>
          </p:grpSp>
        </p:grpSp>
        <p:sp>
          <p:nvSpPr>
            <p:cNvPr id="1782" name="TextBox 125">
              <a:extLst>
                <a:ext uri="{FF2B5EF4-FFF2-40B4-BE49-F238E27FC236}">
                  <a16:creationId xmlns:a16="http://schemas.microsoft.com/office/drawing/2014/main" id="{7D431CEA-A576-4F1A-8E88-16B5F0319CC7}"/>
                </a:ext>
              </a:extLst>
            </p:cNvPr>
            <p:cNvSpPr txBox="1"/>
            <p:nvPr/>
          </p:nvSpPr>
          <p:spPr>
            <a:xfrm>
              <a:off x="5841099" y="3982001"/>
              <a:ext cx="489875" cy="1015663"/>
            </a:xfrm>
            <a:prstGeom prst="rect">
              <a:avLst/>
            </a:prstGeom>
            <a:noFill/>
          </p:spPr>
          <p:txBody>
            <a:bodyPr wrap="square" rtlCol="0" anchor="ctr">
              <a:spAutoFit/>
            </a:bodyPr>
            <a:lstStyle/>
            <a:p>
              <a:pPr algn="ctr"/>
              <a:r>
                <a:rPr lang="en-US" altLang="zh-CN" sz="6000" dirty="0">
                  <a:ln w="19050">
                    <a:noFill/>
                  </a:ln>
                  <a:solidFill>
                    <a:schemeClr val="accent1"/>
                  </a:solidFill>
                  <a:latin typeface="+mn-ea"/>
                  <a:cs typeface="Arial" panose="020B0604020202020204" pitchFamily="34" charset="0"/>
                </a:rPr>
                <a:t>“</a:t>
              </a:r>
              <a:endParaRPr lang="zh-CN" altLang="en-US" sz="6000" dirty="0">
                <a:ln w="19050">
                  <a:noFill/>
                </a:ln>
                <a:solidFill>
                  <a:schemeClr val="accent1"/>
                </a:solidFill>
                <a:latin typeface="+mn-ea"/>
                <a:cs typeface="Arial" panose="020B0604020202020204" pitchFamily="34" charset="0"/>
              </a:endParaRPr>
            </a:p>
          </p:txBody>
        </p:sp>
      </p:grpSp>
    </p:spTree>
    <p:extLst>
      <p:ext uri="{BB962C8B-B14F-4D97-AF65-F5344CB8AC3E}">
        <p14:creationId xmlns:p14="http://schemas.microsoft.com/office/powerpoint/2010/main" val="6702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06728478-007C-482B-B698-6A81B4E98A7E}"/>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67" name="think-cell Slide" r:id="rId6" imgW="473" imgH="470" progId="TCLayout.ActiveDocument.1">
                  <p:embed/>
                </p:oleObj>
              </mc:Choice>
              <mc:Fallback>
                <p:oleObj name="think-cell Slide" r:id="rId6" imgW="473" imgH="470" progId="TCLayout.ActiveDocument.1">
                  <p:embed/>
                  <p:pic>
                    <p:nvPicPr>
                      <p:cNvPr id="4" name="对象 3" hidden="1">
                        <a:extLst>
                          <a:ext uri="{FF2B5EF4-FFF2-40B4-BE49-F238E27FC236}">
                            <a16:creationId xmlns:a16="http://schemas.microsoft.com/office/drawing/2014/main" id="{06728478-007C-482B-B698-6A81B4E98A7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latin typeface="+mn-lt"/>
                <a:cs typeface="+mn-ea"/>
                <a:sym typeface="+mn-lt"/>
              </a:rPr>
              <a:t>我们能满足受众的什么情感</a:t>
            </a:r>
            <a:r>
              <a:rPr lang="en-US" altLang="zh-CN" dirty="0">
                <a:latin typeface="+mn-lt"/>
                <a:cs typeface="+mn-ea"/>
                <a:sym typeface="+mn-lt"/>
              </a:rPr>
              <a:t>/</a:t>
            </a:r>
            <a:r>
              <a:rPr lang="zh-CN" altLang="en-US" dirty="0">
                <a:latin typeface="+mn-lt"/>
                <a:cs typeface="+mn-ea"/>
                <a:sym typeface="+mn-lt"/>
              </a:rPr>
              <a:t>功能利益点？</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a:xfrm>
            <a:off x="434286" y="6364514"/>
            <a:ext cx="490268" cy="365125"/>
          </a:xfrm>
        </p:spPr>
        <p:txBody>
          <a:bodyPr/>
          <a:lstStyle/>
          <a:p>
            <a:fld id="{E6049C3D-CCF1-41B9-A681-D61E0CAE4A17}" type="slidenum">
              <a:rPr lang="en-US" altLang="zh-CN" smtClean="0">
                <a:latin typeface="+mn-lt"/>
                <a:ea typeface="+mn-ea"/>
                <a:cs typeface="+mn-ea"/>
                <a:sym typeface="+mn-lt"/>
              </a:rPr>
              <a:pPr/>
              <a:t>11</a:t>
            </a:fld>
            <a:endParaRPr lang="en-US" dirty="0">
              <a:latin typeface="+mn-lt"/>
              <a:ea typeface="+mn-ea"/>
              <a:cs typeface="+mn-ea"/>
              <a:sym typeface="+mn-lt"/>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latin typeface="+mn-lt"/>
              <a:cs typeface="+mn-ea"/>
              <a:sym typeface="+mn-lt"/>
            </a:endParaRPr>
          </a:p>
        </p:txBody>
      </p:sp>
      <p:sp>
        <p:nvSpPr>
          <p:cNvPr id="49" name="椭圆 48">
            <a:extLst>
              <a:ext uri="{FF2B5EF4-FFF2-40B4-BE49-F238E27FC236}">
                <a16:creationId xmlns:a16="http://schemas.microsoft.com/office/drawing/2014/main" id="{07D0BFE0-57B1-496E-8220-B866B9B8F6EF}"/>
              </a:ext>
            </a:extLst>
          </p:cNvPr>
          <p:cNvSpPr/>
          <p:nvPr/>
        </p:nvSpPr>
        <p:spPr>
          <a:xfrm>
            <a:off x="395476" y="331862"/>
            <a:ext cx="252611" cy="252611"/>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5</a:t>
            </a:r>
            <a:endParaRPr lang="ca-ES" sz="1200" b="1" dirty="0">
              <a:solidFill>
                <a:schemeClr val="bg1"/>
              </a:solidFill>
            </a:endParaRPr>
          </a:p>
        </p:txBody>
      </p:sp>
      <p:sp>
        <p:nvSpPr>
          <p:cNvPr id="9" name="Round Single Corner Rectangle 45">
            <a:extLst>
              <a:ext uri="{FF2B5EF4-FFF2-40B4-BE49-F238E27FC236}">
                <a16:creationId xmlns:a16="http://schemas.microsoft.com/office/drawing/2014/main" id="{95AFD737-2E81-4E4C-BB88-1E7B8DF0D84E}"/>
              </a:ext>
            </a:extLst>
          </p:cNvPr>
          <p:cNvSpPr/>
          <p:nvPr/>
        </p:nvSpPr>
        <p:spPr>
          <a:xfrm flipH="1">
            <a:off x="587374" y="1497719"/>
            <a:ext cx="4813293" cy="559772"/>
          </a:xfrm>
          <a:prstGeom prst="rect">
            <a:avLst/>
          </a:prstGeom>
          <a:solidFill>
            <a:srgbClr val="2D97C8"/>
          </a:solidFill>
          <a:ln w="9525" cap="flat" cmpd="sng" algn="ctr">
            <a:solidFill>
              <a:srgbClr val="3E89D8"/>
            </a:solidFill>
            <a:prstDash val="solid"/>
            <a:miter lim="800000"/>
          </a:ln>
          <a:effectLst/>
        </p:spPr>
        <p:txBody>
          <a:bodyPr rot="0" spcFirstLastPara="0" vertOverflow="overflow" horzOverflow="overflow" vert="horz" wrap="square" lIns="274320" tIns="68580" rIns="137160" bIns="68580" numCol="1" spcCol="0" rtlCol="0" fromWordArt="0" anchor="ctr" anchorCtr="0" forceAA="0" compatLnSpc="1">
            <a:prstTxWarp prst="textNoShape">
              <a:avLst/>
            </a:prstTxWarp>
            <a:noAutofit/>
          </a:bodyPr>
          <a:lstStyle/>
          <a:p>
            <a:pPr lvl="1" algn="ctr" defTabSz="685800"/>
            <a:endParaRPr lang="zh-CN" altLang="en-US" sz="1400" kern="0" dirty="0">
              <a:solidFill>
                <a:prstClr val="white"/>
              </a:solidFill>
              <a:latin typeface="微软雅黑" panose="020B0503020204020204" pitchFamily="34" charset="-122"/>
              <a:ea typeface="微软雅黑" panose="020B0503020204020204" pitchFamily="34" charset="-122"/>
            </a:endParaRPr>
          </a:p>
        </p:txBody>
      </p:sp>
      <p:sp>
        <p:nvSpPr>
          <p:cNvPr id="11" name="Round Single Corner Rectangle 49">
            <a:extLst>
              <a:ext uri="{FF2B5EF4-FFF2-40B4-BE49-F238E27FC236}">
                <a16:creationId xmlns:a16="http://schemas.microsoft.com/office/drawing/2014/main" id="{EE7BBB3A-A34F-4105-B9F8-019D5907F60F}"/>
              </a:ext>
            </a:extLst>
          </p:cNvPr>
          <p:cNvSpPr/>
          <p:nvPr/>
        </p:nvSpPr>
        <p:spPr>
          <a:xfrm flipH="1">
            <a:off x="5695950" y="1497719"/>
            <a:ext cx="5888420" cy="559772"/>
          </a:xfrm>
          <a:prstGeom prst="rect">
            <a:avLst/>
          </a:prstGeom>
          <a:solidFill>
            <a:srgbClr val="2D97C8"/>
          </a:solidFill>
          <a:ln w="9525" cap="flat" cmpd="sng" algn="ctr">
            <a:solidFill>
              <a:srgbClr val="3E89D8"/>
            </a:solidFill>
            <a:prstDash val="solid"/>
            <a:miter lim="800000"/>
          </a:ln>
          <a:effectLst/>
        </p:spPr>
        <p:txBody>
          <a:bodyPr rot="0" spcFirstLastPara="0" vertOverflow="overflow" horzOverflow="overflow" vert="horz" wrap="square" lIns="27432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zh-CN" altLang="en-US" sz="1400" kern="0" dirty="0">
              <a:solidFill>
                <a:prstClr val="white"/>
              </a:solidFill>
              <a:latin typeface="微软雅黑" panose="020B0503020204020204" pitchFamily="34" charset="-122"/>
              <a:ea typeface="微软雅黑" panose="020B0503020204020204" pitchFamily="34" charset="-122"/>
            </a:endParaRPr>
          </a:p>
        </p:txBody>
      </p:sp>
      <p:sp>
        <p:nvSpPr>
          <p:cNvPr id="12" name="Round Single Corner Rectangle 50">
            <a:extLst>
              <a:ext uri="{FF2B5EF4-FFF2-40B4-BE49-F238E27FC236}">
                <a16:creationId xmlns:a16="http://schemas.microsoft.com/office/drawing/2014/main" id="{9ED95F0C-E780-4B3E-8500-B199B9EA72CC}"/>
              </a:ext>
            </a:extLst>
          </p:cNvPr>
          <p:cNvSpPr/>
          <p:nvPr/>
        </p:nvSpPr>
        <p:spPr>
          <a:xfrm flipH="1">
            <a:off x="5695950" y="1497722"/>
            <a:ext cx="605934" cy="559771"/>
          </a:xfrm>
          <a:prstGeom prst="rect">
            <a:avLst/>
          </a:prstGeom>
          <a:solidFill>
            <a:schemeClr val="accent2">
              <a:lumMod val="50000"/>
            </a:schemeClr>
          </a:solidFill>
          <a:ln w="9525" cap="flat" cmpd="sng" algn="ctr">
            <a:solidFill>
              <a:srgbClr val="3E89D8"/>
            </a:solid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4" name="Rectangle 10">
            <a:extLst>
              <a:ext uri="{FF2B5EF4-FFF2-40B4-BE49-F238E27FC236}">
                <a16:creationId xmlns:a16="http://schemas.microsoft.com/office/drawing/2014/main" id="{4498C746-7E32-49E5-97B5-422E0AFEEB3E}"/>
              </a:ext>
            </a:extLst>
          </p:cNvPr>
          <p:cNvSpPr/>
          <p:nvPr/>
        </p:nvSpPr>
        <p:spPr>
          <a:xfrm>
            <a:off x="1731782" y="1584190"/>
            <a:ext cx="3293327" cy="386834"/>
          </a:xfrm>
          <a:prstGeom prst="rect">
            <a:avLst/>
          </a:prstGeom>
          <a:noFill/>
          <a:ln w="9525" cap="flat" cmpd="sng" algn="ctr">
            <a:noFill/>
            <a:prstDash val="solid"/>
            <a:miter lim="800000"/>
          </a:ln>
          <a:effectLst/>
        </p:spPr>
        <p:txBody>
          <a:bodyPr rot="0" spcFirstLastPara="0" vertOverflow="overflow" horzOverflow="overflow" vert="horz" wrap="square" lIns="91440" tIns="68580" rIns="9144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情感性利益点 </a:t>
            </a:r>
            <a:endParaRPr lang="en-US" sz="1600" b="1" kern="0" dirty="0">
              <a:solidFill>
                <a:prstClr val="white"/>
              </a:solidFill>
              <a:latin typeface="微软雅黑" panose="020B0503020204020204" pitchFamily="34" charset="-122"/>
              <a:ea typeface="微软雅黑" panose="020B0503020204020204" pitchFamily="34" charset="-122"/>
            </a:endParaRPr>
          </a:p>
        </p:txBody>
      </p:sp>
      <p:sp>
        <p:nvSpPr>
          <p:cNvPr id="15" name="Round Single Corner Rectangle 36">
            <a:extLst>
              <a:ext uri="{FF2B5EF4-FFF2-40B4-BE49-F238E27FC236}">
                <a16:creationId xmlns:a16="http://schemas.microsoft.com/office/drawing/2014/main" id="{F2235B18-0EC0-489D-A71C-AD7E06C515D2}"/>
              </a:ext>
            </a:extLst>
          </p:cNvPr>
          <p:cNvSpPr/>
          <p:nvPr/>
        </p:nvSpPr>
        <p:spPr>
          <a:xfrm flipH="1">
            <a:off x="603227" y="1497722"/>
            <a:ext cx="605935" cy="559771"/>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7" name="Rectangle 51">
            <a:extLst>
              <a:ext uri="{FF2B5EF4-FFF2-40B4-BE49-F238E27FC236}">
                <a16:creationId xmlns:a16="http://schemas.microsoft.com/office/drawing/2014/main" id="{0D6E6CE2-4EAC-436A-8CA2-680586E7E17A}"/>
              </a:ext>
            </a:extLst>
          </p:cNvPr>
          <p:cNvSpPr/>
          <p:nvPr/>
        </p:nvSpPr>
        <p:spPr>
          <a:xfrm>
            <a:off x="7295832" y="1584190"/>
            <a:ext cx="3293327" cy="386834"/>
          </a:xfrm>
          <a:prstGeom prst="rect">
            <a:avLst/>
          </a:prstGeom>
          <a:noFill/>
          <a:ln w="9525" cap="flat" cmpd="sng" algn="ctr">
            <a:noFill/>
            <a:prstDash val="solid"/>
            <a:miter lim="800000"/>
          </a:ln>
          <a:effectLst/>
        </p:spPr>
        <p:txBody>
          <a:bodyPr rot="0" spcFirstLastPara="0" vertOverflow="overflow" horzOverflow="overflow" vert="horz" wrap="square" lIns="91440" tIns="68580" rIns="9144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功能性利益点</a:t>
            </a:r>
            <a:endParaRPr lang="en-US" sz="1600" b="1" kern="0" dirty="0">
              <a:solidFill>
                <a:prstClr val="white"/>
              </a:solidFill>
              <a:latin typeface="微软雅黑" panose="020B0503020204020204" pitchFamily="34" charset="-122"/>
              <a:ea typeface="微软雅黑" panose="020B0503020204020204" pitchFamily="34" charset="-122"/>
            </a:endParaRPr>
          </a:p>
        </p:txBody>
      </p:sp>
      <p:sp>
        <p:nvSpPr>
          <p:cNvPr id="18" name="Freeform 40">
            <a:extLst>
              <a:ext uri="{FF2B5EF4-FFF2-40B4-BE49-F238E27FC236}">
                <a16:creationId xmlns:a16="http://schemas.microsoft.com/office/drawing/2014/main" id="{ED10B3EA-EA12-40AC-865B-7086010FD4E1}"/>
              </a:ext>
            </a:extLst>
          </p:cNvPr>
          <p:cNvSpPr>
            <a:spLocks noEditPoints="1"/>
          </p:cNvSpPr>
          <p:nvPr/>
        </p:nvSpPr>
        <p:spPr bwMode="auto">
          <a:xfrm>
            <a:off x="741323" y="1618946"/>
            <a:ext cx="352577" cy="317318"/>
          </a:xfrm>
          <a:custGeom>
            <a:avLst/>
            <a:gdLst>
              <a:gd name="T0" fmla="*/ 96 w 192"/>
              <a:gd name="T1" fmla="*/ 25 h 173"/>
              <a:gd name="T2" fmla="*/ 56 w 192"/>
              <a:gd name="T3" fmla="*/ 0 h 173"/>
              <a:gd name="T4" fmla="*/ 0 w 192"/>
              <a:gd name="T5" fmla="*/ 56 h 173"/>
              <a:gd name="T6" fmla="*/ 88 w 192"/>
              <a:gd name="T7" fmla="*/ 168 h 173"/>
              <a:gd name="T8" fmla="*/ 89 w 192"/>
              <a:gd name="T9" fmla="*/ 169 h 173"/>
              <a:gd name="T10" fmla="*/ 103 w 192"/>
              <a:gd name="T11" fmla="*/ 169 h 173"/>
              <a:gd name="T12" fmla="*/ 104 w 192"/>
              <a:gd name="T13" fmla="*/ 168 h 173"/>
              <a:gd name="T14" fmla="*/ 192 w 192"/>
              <a:gd name="T15" fmla="*/ 56 h 173"/>
              <a:gd name="T16" fmla="*/ 136 w 192"/>
              <a:gd name="T17" fmla="*/ 0 h 173"/>
              <a:gd name="T18" fmla="*/ 96 w 192"/>
              <a:gd name="T19" fmla="*/ 25 h 173"/>
              <a:gd name="T20" fmla="*/ 139 w 192"/>
              <a:gd name="T21" fmla="*/ 36 h 173"/>
              <a:gd name="T22" fmla="*/ 132 w 192"/>
              <a:gd name="T23" fmla="*/ 28 h 173"/>
              <a:gd name="T24" fmla="*/ 140 w 192"/>
              <a:gd name="T25" fmla="*/ 20 h 173"/>
              <a:gd name="T26" fmla="*/ 161 w 192"/>
              <a:gd name="T27" fmla="*/ 31 h 173"/>
              <a:gd name="T28" fmla="*/ 172 w 192"/>
              <a:gd name="T29" fmla="*/ 52 h 173"/>
              <a:gd name="T30" fmla="*/ 164 w 192"/>
              <a:gd name="T31" fmla="*/ 60 h 173"/>
              <a:gd name="T32" fmla="*/ 156 w 192"/>
              <a:gd name="T33" fmla="*/ 53 h 173"/>
              <a:gd name="T34" fmla="*/ 139 w 192"/>
              <a:gd name="T35" fmla="*/ 3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73">
                <a:moveTo>
                  <a:pt x="96" y="25"/>
                </a:moveTo>
                <a:cubicBezTo>
                  <a:pt x="92" y="9"/>
                  <a:pt x="72" y="0"/>
                  <a:pt x="56" y="0"/>
                </a:cubicBezTo>
                <a:cubicBezTo>
                  <a:pt x="25" y="0"/>
                  <a:pt x="0" y="24"/>
                  <a:pt x="0" y="56"/>
                </a:cubicBezTo>
                <a:cubicBezTo>
                  <a:pt x="0" y="116"/>
                  <a:pt x="57" y="132"/>
                  <a:pt x="88" y="168"/>
                </a:cubicBezTo>
                <a:cubicBezTo>
                  <a:pt x="88" y="168"/>
                  <a:pt x="89" y="169"/>
                  <a:pt x="89" y="169"/>
                </a:cubicBezTo>
                <a:cubicBezTo>
                  <a:pt x="93" y="173"/>
                  <a:pt x="99" y="173"/>
                  <a:pt x="103" y="169"/>
                </a:cubicBezTo>
                <a:cubicBezTo>
                  <a:pt x="103" y="169"/>
                  <a:pt x="104" y="168"/>
                  <a:pt x="104" y="168"/>
                </a:cubicBezTo>
                <a:cubicBezTo>
                  <a:pt x="135" y="132"/>
                  <a:pt x="192" y="116"/>
                  <a:pt x="192" y="56"/>
                </a:cubicBezTo>
                <a:cubicBezTo>
                  <a:pt x="192" y="24"/>
                  <a:pt x="167" y="0"/>
                  <a:pt x="136" y="0"/>
                </a:cubicBezTo>
                <a:cubicBezTo>
                  <a:pt x="120" y="0"/>
                  <a:pt x="100" y="9"/>
                  <a:pt x="96" y="25"/>
                </a:cubicBezTo>
                <a:close/>
                <a:moveTo>
                  <a:pt x="139" y="36"/>
                </a:moveTo>
                <a:cubicBezTo>
                  <a:pt x="135" y="35"/>
                  <a:pt x="132" y="32"/>
                  <a:pt x="132" y="28"/>
                </a:cubicBezTo>
                <a:cubicBezTo>
                  <a:pt x="132" y="24"/>
                  <a:pt x="136" y="20"/>
                  <a:pt x="140" y="20"/>
                </a:cubicBezTo>
                <a:cubicBezTo>
                  <a:pt x="146" y="20"/>
                  <a:pt x="154" y="25"/>
                  <a:pt x="161" y="31"/>
                </a:cubicBezTo>
                <a:cubicBezTo>
                  <a:pt x="167" y="37"/>
                  <a:pt x="172" y="46"/>
                  <a:pt x="172" y="52"/>
                </a:cubicBezTo>
                <a:cubicBezTo>
                  <a:pt x="172" y="56"/>
                  <a:pt x="168" y="60"/>
                  <a:pt x="164" y="60"/>
                </a:cubicBezTo>
                <a:cubicBezTo>
                  <a:pt x="160" y="60"/>
                  <a:pt x="157" y="57"/>
                  <a:pt x="156" y="53"/>
                </a:cubicBezTo>
                <a:cubicBezTo>
                  <a:pt x="154" y="45"/>
                  <a:pt x="147" y="38"/>
                  <a:pt x="139" y="36"/>
                </a:cubicBezTo>
                <a:close/>
              </a:path>
            </a:pathLst>
          </a:custGeom>
          <a:solidFill>
            <a:schemeClr val="accent2">
              <a:lumMod val="20000"/>
              <a:lumOff val="80000"/>
            </a:scheme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NZ" sz="1350" kern="0">
              <a:solidFill>
                <a:srgbClr val="000000"/>
              </a:solidFill>
              <a:latin typeface="微软雅黑" panose="020B0503020204020204" pitchFamily="34" charset="-122"/>
              <a:ea typeface="微软雅黑" panose="020B0503020204020204" pitchFamily="34" charset="-122"/>
            </a:endParaRPr>
          </a:p>
        </p:txBody>
      </p:sp>
      <p:sp>
        <p:nvSpPr>
          <p:cNvPr id="20" name="Freeform 9">
            <a:extLst>
              <a:ext uri="{FF2B5EF4-FFF2-40B4-BE49-F238E27FC236}">
                <a16:creationId xmlns:a16="http://schemas.microsoft.com/office/drawing/2014/main" id="{57941FEC-35AC-42D3-99FD-4FDF9B3594E6}"/>
              </a:ext>
            </a:extLst>
          </p:cNvPr>
          <p:cNvSpPr>
            <a:spLocks noEditPoints="1"/>
          </p:cNvSpPr>
          <p:nvPr/>
        </p:nvSpPr>
        <p:spPr bwMode="auto">
          <a:xfrm>
            <a:off x="5842784" y="1633506"/>
            <a:ext cx="332126" cy="289431"/>
          </a:xfrm>
          <a:custGeom>
            <a:avLst/>
            <a:gdLst>
              <a:gd name="T0" fmla="*/ 3459 w 4091"/>
              <a:gd name="T1" fmla="*/ 569 h 3241"/>
              <a:gd name="T2" fmla="*/ 2819 w 4091"/>
              <a:gd name="T3" fmla="*/ 229 h 3241"/>
              <a:gd name="T4" fmla="*/ 1848 w 4091"/>
              <a:gd name="T5" fmla="*/ 28 h 3241"/>
              <a:gd name="T6" fmla="*/ 1208 w 4091"/>
              <a:gd name="T7" fmla="*/ 373 h 3241"/>
              <a:gd name="T8" fmla="*/ 453 w 4091"/>
              <a:gd name="T9" fmla="*/ 619 h 3241"/>
              <a:gd name="T10" fmla="*/ 7 w 4091"/>
              <a:gd name="T11" fmla="*/ 1380 h 3241"/>
              <a:gd name="T12" fmla="*/ 212 w 4091"/>
              <a:gd name="T13" fmla="*/ 2029 h 3241"/>
              <a:gd name="T14" fmla="*/ 583 w 4091"/>
              <a:gd name="T15" fmla="*/ 2376 h 3241"/>
              <a:gd name="T16" fmla="*/ 1484 w 4091"/>
              <a:gd name="T17" fmla="*/ 2406 h 3241"/>
              <a:gd name="T18" fmla="*/ 1859 w 4091"/>
              <a:gd name="T19" fmla="*/ 2428 h 3241"/>
              <a:gd name="T20" fmla="*/ 2666 w 4091"/>
              <a:gd name="T21" fmla="*/ 2696 h 3241"/>
              <a:gd name="T22" fmla="*/ 3161 w 4091"/>
              <a:gd name="T23" fmla="*/ 2893 h 3241"/>
              <a:gd name="T24" fmla="*/ 3736 w 4091"/>
              <a:gd name="T25" fmla="*/ 2386 h 3241"/>
              <a:gd name="T26" fmla="*/ 4076 w 4091"/>
              <a:gd name="T27" fmla="*/ 1873 h 3241"/>
              <a:gd name="T28" fmla="*/ 3901 w 4091"/>
              <a:gd name="T29" fmla="*/ 1997 h 3241"/>
              <a:gd name="T30" fmla="*/ 3520 w 4091"/>
              <a:gd name="T31" fmla="*/ 2320 h 3241"/>
              <a:gd name="T32" fmla="*/ 3119 w 4091"/>
              <a:gd name="T33" fmla="*/ 2172 h 3241"/>
              <a:gd name="T34" fmla="*/ 2947 w 4091"/>
              <a:gd name="T35" fmla="*/ 1996 h 3241"/>
              <a:gd name="T36" fmla="*/ 2715 w 4091"/>
              <a:gd name="T37" fmla="*/ 2248 h 3241"/>
              <a:gd name="T38" fmla="*/ 2292 w 4091"/>
              <a:gd name="T39" fmla="*/ 2097 h 3241"/>
              <a:gd name="T40" fmla="*/ 2383 w 4091"/>
              <a:gd name="T41" fmla="*/ 2309 h 3241"/>
              <a:gd name="T42" fmla="*/ 2947 w 4091"/>
              <a:gd name="T43" fmla="*/ 2336 h 3241"/>
              <a:gd name="T44" fmla="*/ 3022 w 4091"/>
              <a:gd name="T45" fmla="*/ 2745 h 3241"/>
              <a:gd name="T46" fmla="*/ 2702 w 4091"/>
              <a:gd name="T47" fmla="*/ 2559 h 3241"/>
              <a:gd name="T48" fmla="*/ 1947 w 4091"/>
              <a:gd name="T49" fmla="*/ 2320 h 3241"/>
              <a:gd name="T50" fmla="*/ 1885 w 4091"/>
              <a:gd name="T51" fmla="*/ 1905 h 3241"/>
              <a:gd name="T52" fmla="*/ 2152 w 4091"/>
              <a:gd name="T53" fmla="*/ 1630 h 3241"/>
              <a:gd name="T54" fmla="*/ 2565 w 4091"/>
              <a:gd name="T55" fmla="*/ 1784 h 3241"/>
              <a:gd name="T56" fmla="*/ 2695 w 4091"/>
              <a:gd name="T57" fmla="*/ 2007 h 3241"/>
              <a:gd name="T58" fmla="*/ 2656 w 4091"/>
              <a:gd name="T59" fmla="*/ 1673 h 3241"/>
              <a:gd name="T60" fmla="*/ 2961 w 4091"/>
              <a:gd name="T61" fmla="*/ 1469 h 3241"/>
              <a:gd name="T62" fmla="*/ 3406 w 4091"/>
              <a:gd name="T63" fmla="*/ 1745 h 3241"/>
              <a:gd name="T64" fmla="*/ 3515 w 4091"/>
              <a:gd name="T65" fmla="*/ 1947 h 3241"/>
              <a:gd name="T66" fmla="*/ 3483 w 4091"/>
              <a:gd name="T67" fmla="*/ 1607 h 3241"/>
              <a:gd name="T68" fmla="*/ 3271 w 4091"/>
              <a:gd name="T69" fmla="*/ 1282 h 3241"/>
              <a:gd name="T70" fmla="*/ 3461 w 4091"/>
              <a:gd name="T71" fmla="*/ 1154 h 3241"/>
              <a:gd name="T72" fmla="*/ 3077 w 4091"/>
              <a:gd name="T73" fmla="*/ 1274 h 3241"/>
              <a:gd name="T74" fmla="*/ 2570 w 4091"/>
              <a:gd name="T75" fmla="*/ 1413 h 3241"/>
              <a:gd name="T76" fmla="*/ 2114 w 4091"/>
              <a:gd name="T77" fmla="*/ 1501 h 3241"/>
              <a:gd name="T78" fmla="*/ 1802 w 4091"/>
              <a:gd name="T79" fmla="*/ 1472 h 3241"/>
              <a:gd name="T80" fmla="*/ 1543 w 4091"/>
              <a:gd name="T81" fmla="*/ 1380 h 3241"/>
              <a:gd name="T82" fmla="*/ 1721 w 4091"/>
              <a:gd name="T83" fmla="*/ 1592 h 3241"/>
              <a:gd name="T84" fmla="*/ 1694 w 4091"/>
              <a:gd name="T85" fmla="*/ 2033 h 3241"/>
              <a:gd name="T86" fmla="*/ 1243 w 4091"/>
              <a:gd name="T87" fmla="*/ 2337 h 3241"/>
              <a:gd name="T88" fmla="*/ 603 w 4091"/>
              <a:gd name="T89" fmla="*/ 2235 h 3241"/>
              <a:gd name="T90" fmla="*/ 436 w 4091"/>
              <a:gd name="T91" fmla="*/ 1949 h 3241"/>
              <a:gd name="T92" fmla="*/ 642 w 4091"/>
              <a:gd name="T93" fmla="*/ 1832 h 3241"/>
              <a:gd name="T94" fmla="*/ 778 w 4091"/>
              <a:gd name="T95" fmla="*/ 1804 h 3241"/>
              <a:gd name="T96" fmla="*/ 514 w 4091"/>
              <a:gd name="T97" fmla="*/ 1676 h 3241"/>
              <a:gd name="T98" fmla="*/ 253 w 4091"/>
              <a:gd name="T99" fmla="*/ 1881 h 3241"/>
              <a:gd name="T100" fmla="*/ 194 w 4091"/>
              <a:gd name="T101" fmla="*/ 1179 h 3241"/>
              <a:gd name="T102" fmla="*/ 748 w 4091"/>
              <a:gd name="T103" fmla="*/ 584 h 3241"/>
              <a:gd name="T104" fmla="*/ 1310 w 4091"/>
              <a:gd name="T105" fmla="*/ 540 h 3241"/>
              <a:gd name="T106" fmla="*/ 1568 w 4091"/>
              <a:gd name="T107" fmla="*/ 592 h 3241"/>
              <a:gd name="T108" fmla="*/ 1558 w 4091"/>
              <a:gd name="T109" fmla="*/ 291 h 3241"/>
              <a:gd name="T110" fmla="*/ 2302 w 4091"/>
              <a:gd name="T111" fmla="*/ 146 h 3241"/>
              <a:gd name="T112" fmla="*/ 2855 w 4091"/>
              <a:gd name="T113" fmla="*/ 513 h 3241"/>
              <a:gd name="T114" fmla="*/ 2787 w 4091"/>
              <a:gd name="T115" fmla="*/ 821 h 3241"/>
              <a:gd name="T116" fmla="*/ 2395 w 4091"/>
              <a:gd name="T117" fmla="*/ 878 h 3241"/>
              <a:gd name="T118" fmla="*/ 2580 w 4091"/>
              <a:gd name="T119" fmla="*/ 1018 h 3241"/>
              <a:gd name="T120" fmla="*/ 2964 w 4091"/>
              <a:gd name="T121" fmla="*/ 816 h 3241"/>
              <a:gd name="T122" fmla="*/ 3294 w 4091"/>
              <a:gd name="T123" fmla="*/ 644 h 3241"/>
              <a:gd name="T124" fmla="*/ 3882 w 4091"/>
              <a:gd name="T125" fmla="*/ 1287 h 3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91" h="3241">
                <a:moveTo>
                  <a:pt x="3968" y="1131"/>
                </a:moveTo>
                <a:lnTo>
                  <a:pt x="3968" y="1131"/>
                </a:lnTo>
                <a:lnTo>
                  <a:pt x="3953" y="1097"/>
                </a:lnTo>
                <a:lnTo>
                  <a:pt x="3938" y="1063"/>
                </a:lnTo>
                <a:lnTo>
                  <a:pt x="3923" y="1031"/>
                </a:lnTo>
                <a:lnTo>
                  <a:pt x="3906" y="1001"/>
                </a:lnTo>
                <a:lnTo>
                  <a:pt x="3889" y="971"/>
                </a:lnTo>
                <a:lnTo>
                  <a:pt x="3872" y="942"/>
                </a:lnTo>
                <a:lnTo>
                  <a:pt x="3854" y="915"/>
                </a:lnTo>
                <a:lnTo>
                  <a:pt x="3835" y="888"/>
                </a:lnTo>
                <a:lnTo>
                  <a:pt x="3796" y="839"/>
                </a:lnTo>
                <a:lnTo>
                  <a:pt x="3758" y="792"/>
                </a:lnTo>
                <a:lnTo>
                  <a:pt x="3715" y="750"/>
                </a:lnTo>
                <a:lnTo>
                  <a:pt x="3673" y="712"/>
                </a:lnTo>
                <a:lnTo>
                  <a:pt x="3631" y="678"/>
                </a:lnTo>
                <a:lnTo>
                  <a:pt x="3587" y="646"/>
                </a:lnTo>
                <a:lnTo>
                  <a:pt x="3545" y="617"/>
                </a:lnTo>
                <a:lnTo>
                  <a:pt x="3502" y="592"/>
                </a:lnTo>
                <a:lnTo>
                  <a:pt x="3459" y="569"/>
                </a:lnTo>
                <a:lnTo>
                  <a:pt x="3417" y="548"/>
                </a:lnTo>
                <a:lnTo>
                  <a:pt x="3377" y="531"/>
                </a:lnTo>
                <a:lnTo>
                  <a:pt x="3336" y="516"/>
                </a:lnTo>
                <a:lnTo>
                  <a:pt x="3336" y="516"/>
                </a:lnTo>
                <a:lnTo>
                  <a:pt x="3279" y="496"/>
                </a:lnTo>
                <a:lnTo>
                  <a:pt x="3224" y="481"/>
                </a:lnTo>
                <a:lnTo>
                  <a:pt x="3171" y="468"/>
                </a:lnTo>
                <a:lnTo>
                  <a:pt x="3123" y="457"/>
                </a:lnTo>
                <a:lnTo>
                  <a:pt x="3077" y="451"/>
                </a:lnTo>
                <a:lnTo>
                  <a:pt x="3037" y="446"/>
                </a:lnTo>
                <a:lnTo>
                  <a:pt x="3001" y="442"/>
                </a:lnTo>
                <a:lnTo>
                  <a:pt x="2971" y="441"/>
                </a:lnTo>
                <a:lnTo>
                  <a:pt x="2971" y="441"/>
                </a:lnTo>
                <a:lnTo>
                  <a:pt x="2954" y="402"/>
                </a:lnTo>
                <a:lnTo>
                  <a:pt x="2932" y="363"/>
                </a:lnTo>
                <a:lnTo>
                  <a:pt x="2909" y="328"/>
                </a:lnTo>
                <a:lnTo>
                  <a:pt x="2882" y="293"/>
                </a:lnTo>
                <a:lnTo>
                  <a:pt x="2851" y="259"/>
                </a:lnTo>
                <a:lnTo>
                  <a:pt x="2819" y="229"/>
                </a:lnTo>
                <a:lnTo>
                  <a:pt x="2786" y="198"/>
                </a:lnTo>
                <a:lnTo>
                  <a:pt x="2749" y="170"/>
                </a:lnTo>
                <a:lnTo>
                  <a:pt x="2708" y="144"/>
                </a:lnTo>
                <a:lnTo>
                  <a:pt x="2668" y="119"/>
                </a:lnTo>
                <a:lnTo>
                  <a:pt x="2624" y="97"/>
                </a:lnTo>
                <a:lnTo>
                  <a:pt x="2577" y="79"/>
                </a:lnTo>
                <a:lnTo>
                  <a:pt x="2530" y="60"/>
                </a:lnTo>
                <a:lnTo>
                  <a:pt x="2481" y="45"/>
                </a:lnTo>
                <a:lnTo>
                  <a:pt x="2429" y="32"/>
                </a:lnTo>
                <a:lnTo>
                  <a:pt x="2376" y="22"/>
                </a:lnTo>
                <a:lnTo>
                  <a:pt x="2376" y="22"/>
                </a:lnTo>
                <a:lnTo>
                  <a:pt x="2301" y="10"/>
                </a:lnTo>
                <a:lnTo>
                  <a:pt x="2227" y="3"/>
                </a:lnTo>
                <a:lnTo>
                  <a:pt x="2156" y="0"/>
                </a:lnTo>
                <a:lnTo>
                  <a:pt x="2088" y="0"/>
                </a:lnTo>
                <a:lnTo>
                  <a:pt x="2024" y="1"/>
                </a:lnTo>
                <a:lnTo>
                  <a:pt x="1962" y="8"/>
                </a:lnTo>
                <a:lnTo>
                  <a:pt x="1903" y="17"/>
                </a:lnTo>
                <a:lnTo>
                  <a:pt x="1848" y="28"/>
                </a:lnTo>
                <a:lnTo>
                  <a:pt x="1794" y="40"/>
                </a:lnTo>
                <a:lnTo>
                  <a:pt x="1745" y="55"/>
                </a:lnTo>
                <a:lnTo>
                  <a:pt x="1696" y="72"/>
                </a:lnTo>
                <a:lnTo>
                  <a:pt x="1652" y="89"/>
                </a:lnTo>
                <a:lnTo>
                  <a:pt x="1610" y="107"/>
                </a:lnTo>
                <a:lnTo>
                  <a:pt x="1571" y="128"/>
                </a:lnTo>
                <a:lnTo>
                  <a:pt x="1536" y="146"/>
                </a:lnTo>
                <a:lnTo>
                  <a:pt x="1502" y="166"/>
                </a:lnTo>
                <a:lnTo>
                  <a:pt x="1502" y="166"/>
                </a:lnTo>
                <a:lnTo>
                  <a:pt x="1457" y="197"/>
                </a:lnTo>
                <a:lnTo>
                  <a:pt x="1416" y="227"/>
                </a:lnTo>
                <a:lnTo>
                  <a:pt x="1379" y="257"/>
                </a:lnTo>
                <a:lnTo>
                  <a:pt x="1346" y="286"/>
                </a:lnTo>
                <a:lnTo>
                  <a:pt x="1317" y="313"/>
                </a:lnTo>
                <a:lnTo>
                  <a:pt x="1292" y="340"/>
                </a:lnTo>
                <a:lnTo>
                  <a:pt x="1272" y="363"/>
                </a:lnTo>
                <a:lnTo>
                  <a:pt x="1255" y="383"/>
                </a:lnTo>
                <a:lnTo>
                  <a:pt x="1255" y="383"/>
                </a:lnTo>
                <a:lnTo>
                  <a:pt x="1208" y="373"/>
                </a:lnTo>
                <a:lnTo>
                  <a:pt x="1155" y="367"/>
                </a:lnTo>
                <a:lnTo>
                  <a:pt x="1101" y="362"/>
                </a:lnTo>
                <a:lnTo>
                  <a:pt x="1043" y="360"/>
                </a:lnTo>
                <a:lnTo>
                  <a:pt x="1043" y="360"/>
                </a:lnTo>
                <a:lnTo>
                  <a:pt x="1007" y="362"/>
                </a:lnTo>
                <a:lnTo>
                  <a:pt x="970" y="365"/>
                </a:lnTo>
                <a:lnTo>
                  <a:pt x="933" y="372"/>
                </a:lnTo>
                <a:lnTo>
                  <a:pt x="896" y="380"/>
                </a:lnTo>
                <a:lnTo>
                  <a:pt x="856" y="390"/>
                </a:lnTo>
                <a:lnTo>
                  <a:pt x="817" y="404"/>
                </a:lnTo>
                <a:lnTo>
                  <a:pt x="776" y="420"/>
                </a:lnTo>
                <a:lnTo>
                  <a:pt x="736" y="437"/>
                </a:lnTo>
                <a:lnTo>
                  <a:pt x="696" y="457"/>
                </a:lnTo>
                <a:lnTo>
                  <a:pt x="653" y="479"/>
                </a:lnTo>
                <a:lnTo>
                  <a:pt x="613" y="505"/>
                </a:lnTo>
                <a:lnTo>
                  <a:pt x="573" y="530"/>
                </a:lnTo>
                <a:lnTo>
                  <a:pt x="532" y="557"/>
                </a:lnTo>
                <a:lnTo>
                  <a:pt x="492" y="587"/>
                </a:lnTo>
                <a:lnTo>
                  <a:pt x="453" y="619"/>
                </a:lnTo>
                <a:lnTo>
                  <a:pt x="414" y="651"/>
                </a:lnTo>
                <a:lnTo>
                  <a:pt x="414" y="651"/>
                </a:lnTo>
                <a:lnTo>
                  <a:pt x="371" y="691"/>
                </a:lnTo>
                <a:lnTo>
                  <a:pt x="330" y="732"/>
                </a:lnTo>
                <a:lnTo>
                  <a:pt x="291" y="774"/>
                </a:lnTo>
                <a:lnTo>
                  <a:pt x="254" y="816"/>
                </a:lnTo>
                <a:lnTo>
                  <a:pt x="221" y="860"/>
                </a:lnTo>
                <a:lnTo>
                  <a:pt x="189" y="903"/>
                </a:lnTo>
                <a:lnTo>
                  <a:pt x="160" y="949"/>
                </a:lnTo>
                <a:lnTo>
                  <a:pt x="133" y="996"/>
                </a:lnTo>
                <a:lnTo>
                  <a:pt x="108" y="1041"/>
                </a:lnTo>
                <a:lnTo>
                  <a:pt x="86" y="1089"/>
                </a:lnTo>
                <a:lnTo>
                  <a:pt x="66" y="1137"/>
                </a:lnTo>
                <a:lnTo>
                  <a:pt x="49" y="1184"/>
                </a:lnTo>
                <a:lnTo>
                  <a:pt x="34" y="1233"/>
                </a:lnTo>
                <a:lnTo>
                  <a:pt x="22" y="1282"/>
                </a:lnTo>
                <a:lnTo>
                  <a:pt x="13" y="1331"/>
                </a:lnTo>
                <a:lnTo>
                  <a:pt x="7" y="1380"/>
                </a:lnTo>
                <a:lnTo>
                  <a:pt x="7" y="1380"/>
                </a:lnTo>
                <a:lnTo>
                  <a:pt x="2" y="1447"/>
                </a:lnTo>
                <a:lnTo>
                  <a:pt x="0" y="1482"/>
                </a:lnTo>
                <a:lnTo>
                  <a:pt x="0" y="1518"/>
                </a:lnTo>
                <a:lnTo>
                  <a:pt x="2" y="1555"/>
                </a:lnTo>
                <a:lnTo>
                  <a:pt x="5" y="1593"/>
                </a:lnTo>
                <a:lnTo>
                  <a:pt x="8" y="1630"/>
                </a:lnTo>
                <a:lnTo>
                  <a:pt x="15" y="1669"/>
                </a:lnTo>
                <a:lnTo>
                  <a:pt x="24" y="1708"/>
                </a:lnTo>
                <a:lnTo>
                  <a:pt x="34" y="1747"/>
                </a:lnTo>
                <a:lnTo>
                  <a:pt x="45" y="1784"/>
                </a:lnTo>
                <a:lnTo>
                  <a:pt x="61" y="1822"/>
                </a:lnTo>
                <a:lnTo>
                  <a:pt x="77" y="1859"/>
                </a:lnTo>
                <a:lnTo>
                  <a:pt x="98" y="1895"/>
                </a:lnTo>
                <a:lnTo>
                  <a:pt x="121" y="1930"/>
                </a:lnTo>
                <a:lnTo>
                  <a:pt x="147" y="1964"/>
                </a:lnTo>
                <a:lnTo>
                  <a:pt x="147" y="1964"/>
                </a:lnTo>
                <a:lnTo>
                  <a:pt x="168" y="1989"/>
                </a:lnTo>
                <a:lnTo>
                  <a:pt x="190" y="2011"/>
                </a:lnTo>
                <a:lnTo>
                  <a:pt x="212" y="2029"/>
                </a:lnTo>
                <a:lnTo>
                  <a:pt x="234" y="2046"/>
                </a:lnTo>
                <a:lnTo>
                  <a:pt x="254" y="2061"/>
                </a:lnTo>
                <a:lnTo>
                  <a:pt x="275" y="2073"/>
                </a:lnTo>
                <a:lnTo>
                  <a:pt x="307" y="2092"/>
                </a:lnTo>
                <a:lnTo>
                  <a:pt x="307" y="2092"/>
                </a:lnTo>
                <a:lnTo>
                  <a:pt x="317" y="2118"/>
                </a:lnTo>
                <a:lnTo>
                  <a:pt x="327" y="2144"/>
                </a:lnTo>
                <a:lnTo>
                  <a:pt x="327" y="2144"/>
                </a:lnTo>
                <a:lnTo>
                  <a:pt x="337" y="2162"/>
                </a:lnTo>
                <a:lnTo>
                  <a:pt x="347" y="2181"/>
                </a:lnTo>
                <a:lnTo>
                  <a:pt x="362" y="2201"/>
                </a:lnTo>
                <a:lnTo>
                  <a:pt x="377" y="2223"/>
                </a:lnTo>
                <a:lnTo>
                  <a:pt x="397" y="2245"/>
                </a:lnTo>
                <a:lnTo>
                  <a:pt x="419" y="2267"/>
                </a:lnTo>
                <a:lnTo>
                  <a:pt x="445" y="2288"/>
                </a:lnTo>
                <a:lnTo>
                  <a:pt x="473" y="2312"/>
                </a:lnTo>
                <a:lnTo>
                  <a:pt x="507" y="2334"/>
                </a:lnTo>
                <a:lnTo>
                  <a:pt x="542" y="2356"/>
                </a:lnTo>
                <a:lnTo>
                  <a:pt x="583" y="2376"/>
                </a:lnTo>
                <a:lnTo>
                  <a:pt x="628" y="2396"/>
                </a:lnTo>
                <a:lnTo>
                  <a:pt x="679" y="2415"/>
                </a:lnTo>
                <a:lnTo>
                  <a:pt x="733" y="2432"/>
                </a:lnTo>
                <a:lnTo>
                  <a:pt x="792" y="2448"/>
                </a:lnTo>
                <a:lnTo>
                  <a:pt x="857" y="2462"/>
                </a:lnTo>
                <a:lnTo>
                  <a:pt x="857" y="2462"/>
                </a:lnTo>
                <a:lnTo>
                  <a:pt x="918" y="2470"/>
                </a:lnTo>
                <a:lnTo>
                  <a:pt x="977" y="2477"/>
                </a:lnTo>
                <a:lnTo>
                  <a:pt x="1036" y="2482"/>
                </a:lnTo>
                <a:lnTo>
                  <a:pt x="1093" y="2484"/>
                </a:lnTo>
                <a:lnTo>
                  <a:pt x="1093" y="2484"/>
                </a:lnTo>
                <a:lnTo>
                  <a:pt x="1147" y="2482"/>
                </a:lnTo>
                <a:lnTo>
                  <a:pt x="1199" y="2479"/>
                </a:lnTo>
                <a:lnTo>
                  <a:pt x="1250" y="2472"/>
                </a:lnTo>
                <a:lnTo>
                  <a:pt x="1299" y="2463"/>
                </a:lnTo>
                <a:lnTo>
                  <a:pt x="1347" y="2453"/>
                </a:lnTo>
                <a:lnTo>
                  <a:pt x="1395" y="2440"/>
                </a:lnTo>
                <a:lnTo>
                  <a:pt x="1440" y="2423"/>
                </a:lnTo>
                <a:lnTo>
                  <a:pt x="1484" y="2406"/>
                </a:lnTo>
                <a:lnTo>
                  <a:pt x="1484" y="2406"/>
                </a:lnTo>
                <a:lnTo>
                  <a:pt x="1521" y="2388"/>
                </a:lnTo>
                <a:lnTo>
                  <a:pt x="1558" y="2366"/>
                </a:lnTo>
                <a:lnTo>
                  <a:pt x="1593" y="2344"/>
                </a:lnTo>
                <a:lnTo>
                  <a:pt x="1625" y="2320"/>
                </a:lnTo>
                <a:lnTo>
                  <a:pt x="1657" y="2294"/>
                </a:lnTo>
                <a:lnTo>
                  <a:pt x="1688" y="2267"/>
                </a:lnTo>
                <a:lnTo>
                  <a:pt x="1716" y="2236"/>
                </a:lnTo>
                <a:lnTo>
                  <a:pt x="1741" y="2206"/>
                </a:lnTo>
                <a:lnTo>
                  <a:pt x="1741" y="2206"/>
                </a:lnTo>
                <a:lnTo>
                  <a:pt x="1752" y="2236"/>
                </a:lnTo>
                <a:lnTo>
                  <a:pt x="1762" y="2265"/>
                </a:lnTo>
                <a:lnTo>
                  <a:pt x="1773" y="2295"/>
                </a:lnTo>
                <a:lnTo>
                  <a:pt x="1789" y="2322"/>
                </a:lnTo>
                <a:lnTo>
                  <a:pt x="1804" y="2351"/>
                </a:lnTo>
                <a:lnTo>
                  <a:pt x="1821" y="2378"/>
                </a:lnTo>
                <a:lnTo>
                  <a:pt x="1839" y="2403"/>
                </a:lnTo>
                <a:lnTo>
                  <a:pt x="1859" y="2428"/>
                </a:lnTo>
                <a:lnTo>
                  <a:pt x="1859" y="2428"/>
                </a:lnTo>
                <a:lnTo>
                  <a:pt x="1881" y="2452"/>
                </a:lnTo>
                <a:lnTo>
                  <a:pt x="1907" y="2475"/>
                </a:lnTo>
                <a:lnTo>
                  <a:pt x="1933" y="2499"/>
                </a:lnTo>
                <a:lnTo>
                  <a:pt x="1962" y="2522"/>
                </a:lnTo>
                <a:lnTo>
                  <a:pt x="1996" y="2546"/>
                </a:lnTo>
                <a:lnTo>
                  <a:pt x="2031" y="2568"/>
                </a:lnTo>
                <a:lnTo>
                  <a:pt x="2072" y="2590"/>
                </a:lnTo>
                <a:lnTo>
                  <a:pt x="2114" y="2610"/>
                </a:lnTo>
                <a:lnTo>
                  <a:pt x="2161" y="2628"/>
                </a:lnTo>
                <a:lnTo>
                  <a:pt x="2211" y="2645"/>
                </a:lnTo>
                <a:lnTo>
                  <a:pt x="2265" y="2659"/>
                </a:lnTo>
                <a:lnTo>
                  <a:pt x="2324" y="2672"/>
                </a:lnTo>
                <a:lnTo>
                  <a:pt x="2387" y="2682"/>
                </a:lnTo>
                <a:lnTo>
                  <a:pt x="2452" y="2689"/>
                </a:lnTo>
                <a:lnTo>
                  <a:pt x="2525" y="2694"/>
                </a:lnTo>
                <a:lnTo>
                  <a:pt x="2600" y="2696"/>
                </a:lnTo>
                <a:lnTo>
                  <a:pt x="2600" y="2696"/>
                </a:lnTo>
                <a:lnTo>
                  <a:pt x="2666" y="2696"/>
                </a:lnTo>
                <a:lnTo>
                  <a:pt x="2666" y="2696"/>
                </a:lnTo>
                <a:lnTo>
                  <a:pt x="2685" y="2734"/>
                </a:lnTo>
                <a:lnTo>
                  <a:pt x="2707" y="2783"/>
                </a:lnTo>
                <a:lnTo>
                  <a:pt x="2732" y="2840"/>
                </a:lnTo>
                <a:lnTo>
                  <a:pt x="2757" y="2904"/>
                </a:lnTo>
                <a:lnTo>
                  <a:pt x="2781" y="2972"/>
                </a:lnTo>
                <a:lnTo>
                  <a:pt x="2791" y="3007"/>
                </a:lnTo>
                <a:lnTo>
                  <a:pt x="2801" y="3042"/>
                </a:lnTo>
                <a:lnTo>
                  <a:pt x="2809" y="3078"/>
                </a:lnTo>
                <a:lnTo>
                  <a:pt x="2818" y="3111"/>
                </a:lnTo>
                <a:lnTo>
                  <a:pt x="2823" y="3147"/>
                </a:lnTo>
                <a:lnTo>
                  <a:pt x="2826" y="3179"/>
                </a:lnTo>
                <a:lnTo>
                  <a:pt x="2833" y="3241"/>
                </a:lnTo>
                <a:lnTo>
                  <a:pt x="3121" y="3241"/>
                </a:lnTo>
                <a:lnTo>
                  <a:pt x="3197" y="3241"/>
                </a:lnTo>
                <a:lnTo>
                  <a:pt x="3188" y="3165"/>
                </a:lnTo>
                <a:lnTo>
                  <a:pt x="3188" y="3165"/>
                </a:lnTo>
                <a:lnTo>
                  <a:pt x="3175" y="3047"/>
                </a:lnTo>
                <a:lnTo>
                  <a:pt x="3168" y="2972"/>
                </a:lnTo>
                <a:lnTo>
                  <a:pt x="3161" y="2893"/>
                </a:lnTo>
                <a:lnTo>
                  <a:pt x="3158" y="2812"/>
                </a:lnTo>
                <a:lnTo>
                  <a:pt x="3156" y="2734"/>
                </a:lnTo>
                <a:lnTo>
                  <a:pt x="3158" y="2699"/>
                </a:lnTo>
                <a:lnTo>
                  <a:pt x="3158" y="2665"/>
                </a:lnTo>
                <a:lnTo>
                  <a:pt x="3161" y="2637"/>
                </a:lnTo>
                <a:lnTo>
                  <a:pt x="3165" y="2610"/>
                </a:lnTo>
                <a:lnTo>
                  <a:pt x="3379" y="2458"/>
                </a:lnTo>
                <a:lnTo>
                  <a:pt x="3379" y="2458"/>
                </a:lnTo>
                <a:lnTo>
                  <a:pt x="3411" y="2462"/>
                </a:lnTo>
                <a:lnTo>
                  <a:pt x="3443" y="2462"/>
                </a:lnTo>
                <a:lnTo>
                  <a:pt x="3443" y="2462"/>
                </a:lnTo>
                <a:lnTo>
                  <a:pt x="3481" y="2462"/>
                </a:lnTo>
                <a:lnTo>
                  <a:pt x="3518" y="2458"/>
                </a:lnTo>
                <a:lnTo>
                  <a:pt x="3557" y="2452"/>
                </a:lnTo>
                <a:lnTo>
                  <a:pt x="3594" y="2443"/>
                </a:lnTo>
                <a:lnTo>
                  <a:pt x="3631" y="2432"/>
                </a:lnTo>
                <a:lnTo>
                  <a:pt x="3667" y="2420"/>
                </a:lnTo>
                <a:lnTo>
                  <a:pt x="3702" y="2403"/>
                </a:lnTo>
                <a:lnTo>
                  <a:pt x="3736" y="2386"/>
                </a:lnTo>
                <a:lnTo>
                  <a:pt x="3736" y="2386"/>
                </a:lnTo>
                <a:lnTo>
                  <a:pt x="3771" y="2363"/>
                </a:lnTo>
                <a:lnTo>
                  <a:pt x="3791" y="2349"/>
                </a:lnTo>
                <a:lnTo>
                  <a:pt x="3811" y="2332"/>
                </a:lnTo>
                <a:lnTo>
                  <a:pt x="3833" y="2314"/>
                </a:lnTo>
                <a:lnTo>
                  <a:pt x="3855" y="2294"/>
                </a:lnTo>
                <a:lnTo>
                  <a:pt x="3879" y="2272"/>
                </a:lnTo>
                <a:lnTo>
                  <a:pt x="3901" y="2248"/>
                </a:lnTo>
                <a:lnTo>
                  <a:pt x="3923" y="2221"/>
                </a:lnTo>
                <a:lnTo>
                  <a:pt x="3944" y="2191"/>
                </a:lnTo>
                <a:lnTo>
                  <a:pt x="3966" y="2161"/>
                </a:lnTo>
                <a:lnTo>
                  <a:pt x="3987" y="2125"/>
                </a:lnTo>
                <a:lnTo>
                  <a:pt x="4005" y="2090"/>
                </a:lnTo>
                <a:lnTo>
                  <a:pt x="4024" y="2049"/>
                </a:lnTo>
                <a:lnTo>
                  <a:pt x="4040" y="2007"/>
                </a:lnTo>
                <a:lnTo>
                  <a:pt x="4054" y="1964"/>
                </a:lnTo>
                <a:lnTo>
                  <a:pt x="4054" y="1964"/>
                </a:lnTo>
                <a:lnTo>
                  <a:pt x="4066" y="1918"/>
                </a:lnTo>
                <a:lnTo>
                  <a:pt x="4076" y="1873"/>
                </a:lnTo>
                <a:lnTo>
                  <a:pt x="4083" y="1827"/>
                </a:lnTo>
                <a:lnTo>
                  <a:pt x="4088" y="1779"/>
                </a:lnTo>
                <a:lnTo>
                  <a:pt x="4091" y="1730"/>
                </a:lnTo>
                <a:lnTo>
                  <a:pt x="4091" y="1681"/>
                </a:lnTo>
                <a:lnTo>
                  <a:pt x="4089" y="1630"/>
                </a:lnTo>
                <a:lnTo>
                  <a:pt x="4084" y="1578"/>
                </a:lnTo>
                <a:lnTo>
                  <a:pt x="4078" y="1526"/>
                </a:lnTo>
                <a:lnTo>
                  <a:pt x="4069" y="1472"/>
                </a:lnTo>
                <a:lnTo>
                  <a:pt x="4057" y="1417"/>
                </a:lnTo>
                <a:lnTo>
                  <a:pt x="4044" y="1361"/>
                </a:lnTo>
                <a:lnTo>
                  <a:pt x="4029" y="1306"/>
                </a:lnTo>
                <a:lnTo>
                  <a:pt x="4010" y="1248"/>
                </a:lnTo>
                <a:lnTo>
                  <a:pt x="3990" y="1190"/>
                </a:lnTo>
                <a:lnTo>
                  <a:pt x="3968" y="1131"/>
                </a:lnTo>
                <a:lnTo>
                  <a:pt x="3968" y="1131"/>
                </a:lnTo>
                <a:close/>
                <a:moveTo>
                  <a:pt x="3926" y="1925"/>
                </a:moveTo>
                <a:lnTo>
                  <a:pt x="3926" y="1925"/>
                </a:lnTo>
                <a:lnTo>
                  <a:pt x="3912" y="1962"/>
                </a:lnTo>
                <a:lnTo>
                  <a:pt x="3901" y="1997"/>
                </a:lnTo>
                <a:lnTo>
                  <a:pt x="3886" y="2029"/>
                </a:lnTo>
                <a:lnTo>
                  <a:pt x="3870" y="2058"/>
                </a:lnTo>
                <a:lnTo>
                  <a:pt x="3854" y="2087"/>
                </a:lnTo>
                <a:lnTo>
                  <a:pt x="3837" y="2112"/>
                </a:lnTo>
                <a:lnTo>
                  <a:pt x="3818" y="2135"/>
                </a:lnTo>
                <a:lnTo>
                  <a:pt x="3800" y="2157"/>
                </a:lnTo>
                <a:lnTo>
                  <a:pt x="3783" y="2177"/>
                </a:lnTo>
                <a:lnTo>
                  <a:pt x="3764" y="2196"/>
                </a:lnTo>
                <a:lnTo>
                  <a:pt x="3746" y="2211"/>
                </a:lnTo>
                <a:lnTo>
                  <a:pt x="3729" y="2226"/>
                </a:lnTo>
                <a:lnTo>
                  <a:pt x="3695" y="2251"/>
                </a:lnTo>
                <a:lnTo>
                  <a:pt x="3667" y="2270"/>
                </a:lnTo>
                <a:lnTo>
                  <a:pt x="3667" y="2270"/>
                </a:lnTo>
                <a:lnTo>
                  <a:pt x="3645" y="2282"/>
                </a:lnTo>
                <a:lnTo>
                  <a:pt x="3621" y="2292"/>
                </a:lnTo>
                <a:lnTo>
                  <a:pt x="3598" y="2302"/>
                </a:lnTo>
                <a:lnTo>
                  <a:pt x="3572" y="2310"/>
                </a:lnTo>
                <a:lnTo>
                  <a:pt x="3547" y="2315"/>
                </a:lnTo>
                <a:lnTo>
                  <a:pt x="3520" y="2320"/>
                </a:lnTo>
                <a:lnTo>
                  <a:pt x="3495" y="2325"/>
                </a:lnTo>
                <a:lnTo>
                  <a:pt x="3468" y="2327"/>
                </a:lnTo>
                <a:lnTo>
                  <a:pt x="3441" y="2327"/>
                </a:lnTo>
                <a:lnTo>
                  <a:pt x="3416" y="2327"/>
                </a:lnTo>
                <a:lnTo>
                  <a:pt x="3389" y="2324"/>
                </a:lnTo>
                <a:lnTo>
                  <a:pt x="3363" y="2320"/>
                </a:lnTo>
                <a:lnTo>
                  <a:pt x="3338" y="2315"/>
                </a:lnTo>
                <a:lnTo>
                  <a:pt x="3313" y="2309"/>
                </a:lnTo>
                <a:lnTo>
                  <a:pt x="3288" y="2300"/>
                </a:lnTo>
                <a:lnTo>
                  <a:pt x="3264" y="2292"/>
                </a:lnTo>
                <a:lnTo>
                  <a:pt x="3264" y="2292"/>
                </a:lnTo>
                <a:lnTo>
                  <a:pt x="3235" y="2277"/>
                </a:lnTo>
                <a:lnTo>
                  <a:pt x="3205" y="2258"/>
                </a:lnTo>
                <a:lnTo>
                  <a:pt x="3190" y="2248"/>
                </a:lnTo>
                <a:lnTo>
                  <a:pt x="3175" y="2235"/>
                </a:lnTo>
                <a:lnTo>
                  <a:pt x="3161" y="2221"/>
                </a:lnTo>
                <a:lnTo>
                  <a:pt x="3146" y="2206"/>
                </a:lnTo>
                <a:lnTo>
                  <a:pt x="3133" y="2189"/>
                </a:lnTo>
                <a:lnTo>
                  <a:pt x="3119" y="2172"/>
                </a:lnTo>
                <a:lnTo>
                  <a:pt x="3107" y="2152"/>
                </a:lnTo>
                <a:lnTo>
                  <a:pt x="3096" y="2132"/>
                </a:lnTo>
                <a:lnTo>
                  <a:pt x="3086" y="2108"/>
                </a:lnTo>
                <a:lnTo>
                  <a:pt x="3077" y="2085"/>
                </a:lnTo>
                <a:lnTo>
                  <a:pt x="3069" y="2058"/>
                </a:lnTo>
                <a:lnTo>
                  <a:pt x="3062" y="2029"/>
                </a:lnTo>
                <a:lnTo>
                  <a:pt x="3062" y="2029"/>
                </a:lnTo>
                <a:lnTo>
                  <a:pt x="3057" y="2016"/>
                </a:lnTo>
                <a:lnTo>
                  <a:pt x="3052" y="2004"/>
                </a:lnTo>
                <a:lnTo>
                  <a:pt x="3043" y="1994"/>
                </a:lnTo>
                <a:lnTo>
                  <a:pt x="3033" y="1987"/>
                </a:lnTo>
                <a:lnTo>
                  <a:pt x="3022" y="1980"/>
                </a:lnTo>
                <a:lnTo>
                  <a:pt x="3010" y="1977"/>
                </a:lnTo>
                <a:lnTo>
                  <a:pt x="2996" y="1975"/>
                </a:lnTo>
                <a:lnTo>
                  <a:pt x="2983" y="1977"/>
                </a:lnTo>
                <a:lnTo>
                  <a:pt x="2983" y="1977"/>
                </a:lnTo>
                <a:lnTo>
                  <a:pt x="2969" y="1980"/>
                </a:lnTo>
                <a:lnTo>
                  <a:pt x="2958" y="1987"/>
                </a:lnTo>
                <a:lnTo>
                  <a:pt x="2947" y="1996"/>
                </a:lnTo>
                <a:lnTo>
                  <a:pt x="2939" y="2006"/>
                </a:lnTo>
                <a:lnTo>
                  <a:pt x="2934" y="2018"/>
                </a:lnTo>
                <a:lnTo>
                  <a:pt x="2929" y="2029"/>
                </a:lnTo>
                <a:lnTo>
                  <a:pt x="2929" y="2043"/>
                </a:lnTo>
                <a:lnTo>
                  <a:pt x="2929" y="2056"/>
                </a:lnTo>
                <a:lnTo>
                  <a:pt x="2929" y="2056"/>
                </a:lnTo>
                <a:lnTo>
                  <a:pt x="2937" y="2088"/>
                </a:lnTo>
                <a:lnTo>
                  <a:pt x="2946" y="2120"/>
                </a:lnTo>
                <a:lnTo>
                  <a:pt x="2958" y="2150"/>
                </a:lnTo>
                <a:lnTo>
                  <a:pt x="2969" y="2179"/>
                </a:lnTo>
                <a:lnTo>
                  <a:pt x="2969" y="2179"/>
                </a:lnTo>
                <a:lnTo>
                  <a:pt x="2936" y="2196"/>
                </a:lnTo>
                <a:lnTo>
                  <a:pt x="2900" y="2209"/>
                </a:lnTo>
                <a:lnTo>
                  <a:pt x="2868" y="2219"/>
                </a:lnTo>
                <a:lnTo>
                  <a:pt x="2835" y="2230"/>
                </a:lnTo>
                <a:lnTo>
                  <a:pt x="2804" y="2236"/>
                </a:lnTo>
                <a:lnTo>
                  <a:pt x="2774" y="2243"/>
                </a:lnTo>
                <a:lnTo>
                  <a:pt x="2744" y="2246"/>
                </a:lnTo>
                <a:lnTo>
                  <a:pt x="2715" y="2248"/>
                </a:lnTo>
                <a:lnTo>
                  <a:pt x="2686" y="2248"/>
                </a:lnTo>
                <a:lnTo>
                  <a:pt x="2659" y="2248"/>
                </a:lnTo>
                <a:lnTo>
                  <a:pt x="2634" y="2246"/>
                </a:lnTo>
                <a:lnTo>
                  <a:pt x="2609" y="2243"/>
                </a:lnTo>
                <a:lnTo>
                  <a:pt x="2585" y="2238"/>
                </a:lnTo>
                <a:lnTo>
                  <a:pt x="2562" y="2233"/>
                </a:lnTo>
                <a:lnTo>
                  <a:pt x="2518" y="2221"/>
                </a:lnTo>
                <a:lnTo>
                  <a:pt x="2479" y="2206"/>
                </a:lnTo>
                <a:lnTo>
                  <a:pt x="2446" y="2189"/>
                </a:lnTo>
                <a:lnTo>
                  <a:pt x="2415" y="2172"/>
                </a:lnTo>
                <a:lnTo>
                  <a:pt x="2390" y="2156"/>
                </a:lnTo>
                <a:lnTo>
                  <a:pt x="2370" y="2142"/>
                </a:lnTo>
                <a:lnTo>
                  <a:pt x="2355" y="2130"/>
                </a:lnTo>
                <a:lnTo>
                  <a:pt x="2341" y="2117"/>
                </a:lnTo>
                <a:lnTo>
                  <a:pt x="2341" y="2117"/>
                </a:lnTo>
                <a:lnTo>
                  <a:pt x="2329" y="2108"/>
                </a:lnTo>
                <a:lnTo>
                  <a:pt x="2318" y="2102"/>
                </a:lnTo>
                <a:lnTo>
                  <a:pt x="2306" y="2098"/>
                </a:lnTo>
                <a:lnTo>
                  <a:pt x="2292" y="2097"/>
                </a:lnTo>
                <a:lnTo>
                  <a:pt x="2280" y="2098"/>
                </a:lnTo>
                <a:lnTo>
                  <a:pt x="2267" y="2102"/>
                </a:lnTo>
                <a:lnTo>
                  <a:pt x="2255" y="2107"/>
                </a:lnTo>
                <a:lnTo>
                  <a:pt x="2245" y="2115"/>
                </a:lnTo>
                <a:lnTo>
                  <a:pt x="2245" y="2115"/>
                </a:lnTo>
                <a:lnTo>
                  <a:pt x="2237" y="2127"/>
                </a:lnTo>
                <a:lnTo>
                  <a:pt x="2230" y="2137"/>
                </a:lnTo>
                <a:lnTo>
                  <a:pt x="2227" y="2150"/>
                </a:lnTo>
                <a:lnTo>
                  <a:pt x="2225" y="2164"/>
                </a:lnTo>
                <a:lnTo>
                  <a:pt x="2227" y="2176"/>
                </a:lnTo>
                <a:lnTo>
                  <a:pt x="2230" y="2189"/>
                </a:lnTo>
                <a:lnTo>
                  <a:pt x="2237" y="2201"/>
                </a:lnTo>
                <a:lnTo>
                  <a:pt x="2245" y="2211"/>
                </a:lnTo>
                <a:lnTo>
                  <a:pt x="2245" y="2211"/>
                </a:lnTo>
                <a:lnTo>
                  <a:pt x="2262" y="2228"/>
                </a:lnTo>
                <a:lnTo>
                  <a:pt x="2282" y="2243"/>
                </a:lnTo>
                <a:lnTo>
                  <a:pt x="2309" y="2263"/>
                </a:lnTo>
                <a:lnTo>
                  <a:pt x="2343" y="2285"/>
                </a:lnTo>
                <a:lnTo>
                  <a:pt x="2383" y="2309"/>
                </a:lnTo>
                <a:lnTo>
                  <a:pt x="2407" y="2319"/>
                </a:lnTo>
                <a:lnTo>
                  <a:pt x="2430" y="2331"/>
                </a:lnTo>
                <a:lnTo>
                  <a:pt x="2456" y="2341"/>
                </a:lnTo>
                <a:lnTo>
                  <a:pt x="2483" y="2351"/>
                </a:lnTo>
                <a:lnTo>
                  <a:pt x="2483" y="2351"/>
                </a:lnTo>
                <a:lnTo>
                  <a:pt x="2528" y="2363"/>
                </a:lnTo>
                <a:lnTo>
                  <a:pt x="2552" y="2369"/>
                </a:lnTo>
                <a:lnTo>
                  <a:pt x="2577" y="2373"/>
                </a:lnTo>
                <a:lnTo>
                  <a:pt x="2604" y="2378"/>
                </a:lnTo>
                <a:lnTo>
                  <a:pt x="2631" y="2381"/>
                </a:lnTo>
                <a:lnTo>
                  <a:pt x="2659" y="2383"/>
                </a:lnTo>
                <a:lnTo>
                  <a:pt x="2690" y="2383"/>
                </a:lnTo>
                <a:lnTo>
                  <a:pt x="2690" y="2383"/>
                </a:lnTo>
                <a:lnTo>
                  <a:pt x="2728" y="2381"/>
                </a:lnTo>
                <a:lnTo>
                  <a:pt x="2769" y="2378"/>
                </a:lnTo>
                <a:lnTo>
                  <a:pt x="2813" y="2373"/>
                </a:lnTo>
                <a:lnTo>
                  <a:pt x="2855" y="2363"/>
                </a:lnTo>
                <a:lnTo>
                  <a:pt x="2900" y="2351"/>
                </a:lnTo>
                <a:lnTo>
                  <a:pt x="2947" y="2336"/>
                </a:lnTo>
                <a:lnTo>
                  <a:pt x="2995" y="2315"/>
                </a:lnTo>
                <a:lnTo>
                  <a:pt x="3043" y="2294"/>
                </a:lnTo>
                <a:lnTo>
                  <a:pt x="3043" y="2294"/>
                </a:lnTo>
                <a:lnTo>
                  <a:pt x="3060" y="2312"/>
                </a:lnTo>
                <a:lnTo>
                  <a:pt x="3079" y="2329"/>
                </a:lnTo>
                <a:lnTo>
                  <a:pt x="3099" y="2346"/>
                </a:lnTo>
                <a:lnTo>
                  <a:pt x="3119" y="2363"/>
                </a:lnTo>
                <a:lnTo>
                  <a:pt x="3139" y="2376"/>
                </a:lnTo>
                <a:lnTo>
                  <a:pt x="3161" y="2389"/>
                </a:lnTo>
                <a:lnTo>
                  <a:pt x="3185" y="2403"/>
                </a:lnTo>
                <a:lnTo>
                  <a:pt x="3208" y="2415"/>
                </a:lnTo>
                <a:lnTo>
                  <a:pt x="3047" y="2529"/>
                </a:lnTo>
                <a:lnTo>
                  <a:pt x="3042" y="2551"/>
                </a:lnTo>
                <a:lnTo>
                  <a:pt x="3042" y="2551"/>
                </a:lnTo>
                <a:lnTo>
                  <a:pt x="3035" y="2576"/>
                </a:lnTo>
                <a:lnTo>
                  <a:pt x="3030" y="2605"/>
                </a:lnTo>
                <a:lnTo>
                  <a:pt x="3027" y="2635"/>
                </a:lnTo>
                <a:lnTo>
                  <a:pt x="3023" y="2670"/>
                </a:lnTo>
                <a:lnTo>
                  <a:pt x="3022" y="2745"/>
                </a:lnTo>
                <a:lnTo>
                  <a:pt x="3023" y="2822"/>
                </a:lnTo>
                <a:lnTo>
                  <a:pt x="3027" y="2901"/>
                </a:lnTo>
                <a:lnTo>
                  <a:pt x="3033" y="2977"/>
                </a:lnTo>
                <a:lnTo>
                  <a:pt x="3038" y="3047"/>
                </a:lnTo>
                <a:lnTo>
                  <a:pt x="3045" y="3106"/>
                </a:lnTo>
                <a:lnTo>
                  <a:pt x="2952" y="3106"/>
                </a:lnTo>
                <a:lnTo>
                  <a:pt x="2952" y="3106"/>
                </a:lnTo>
                <a:lnTo>
                  <a:pt x="2944" y="3061"/>
                </a:lnTo>
                <a:lnTo>
                  <a:pt x="2934" y="3017"/>
                </a:lnTo>
                <a:lnTo>
                  <a:pt x="2922" y="2972"/>
                </a:lnTo>
                <a:lnTo>
                  <a:pt x="2909" y="2928"/>
                </a:lnTo>
                <a:lnTo>
                  <a:pt x="2894" y="2886"/>
                </a:lnTo>
                <a:lnTo>
                  <a:pt x="2878" y="2844"/>
                </a:lnTo>
                <a:lnTo>
                  <a:pt x="2846" y="2766"/>
                </a:lnTo>
                <a:lnTo>
                  <a:pt x="2818" y="2699"/>
                </a:lnTo>
                <a:lnTo>
                  <a:pt x="2792" y="2645"/>
                </a:lnTo>
                <a:lnTo>
                  <a:pt x="2766" y="2593"/>
                </a:lnTo>
                <a:lnTo>
                  <a:pt x="2745" y="2556"/>
                </a:lnTo>
                <a:lnTo>
                  <a:pt x="2702" y="2559"/>
                </a:lnTo>
                <a:lnTo>
                  <a:pt x="2702" y="2559"/>
                </a:lnTo>
                <a:lnTo>
                  <a:pt x="2624" y="2561"/>
                </a:lnTo>
                <a:lnTo>
                  <a:pt x="2550" y="2561"/>
                </a:lnTo>
                <a:lnTo>
                  <a:pt x="2481" y="2558"/>
                </a:lnTo>
                <a:lnTo>
                  <a:pt x="2417" y="2551"/>
                </a:lnTo>
                <a:lnTo>
                  <a:pt x="2358" y="2541"/>
                </a:lnTo>
                <a:lnTo>
                  <a:pt x="2302" y="2529"/>
                </a:lnTo>
                <a:lnTo>
                  <a:pt x="2252" y="2516"/>
                </a:lnTo>
                <a:lnTo>
                  <a:pt x="2206" y="2501"/>
                </a:lnTo>
                <a:lnTo>
                  <a:pt x="2163" y="2484"/>
                </a:lnTo>
                <a:lnTo>
                  <a:pt x="2124" y="2465"/>
                </a:lnTo>
                <a:lnTo>
                  <a:pt x="2090" y="2445"/>
                </a:lnTo>
                <a:lnTo>
                  <a:pt x="2058" y="2425"/>
                </a:lnTo>
                <a:lnTo>
                  <a:pt x="2029" y="2405"/>
                </a:lnTo>
                <a:lnTo>
                  <a:pt x="2004" y="2383"/>
                </a:lnTo>
                <a:lnTo>
                  <a:pt x="1982" y="2361"/>
                </a:lnTo>
                <a:lnTo>
                  <a:pt x="1962" y="2341"/>
                </a:lnTo>
                <a:lnTo>
                  <a:pt x="1962" y="2341"/>
                </a:lnTo>
                <a:lnTo>
                  <a:pt x="1947" y="2320"/>
                </a:lnTo>
                <a:lnTo>
                  <a:pt x="1932" y="2300"/>
                </a:lnTo>
                <a:lnTo>
                  <a:pt x="1918" y="2280"/>
                </a:lnTo>
                <a:lnTo>
                  <a:pt x="1907" y="2258"/>
                </a:lnTo>
                <a:lnTo>
                  <a:pt x="1896" y="2236"/>
                </a:lnTo>
                <a:lnTo>
                  <a:pt x="1886" y="2214"/>
                </a:lnTo>
                <a:lnTo>
                  <a:pt x="1878" y="2193"/>
                </a:lnTo>
                <a:lnTo>
                  <a:pt x="1871" y="2169"/>
                </a:lnTo>
                <a:lnTo>
                  <a:pt x="1866" y="2145"/>
                </a:lnTo>
                <a:lnTo>
                  <a:pt x="1861" y="2122"/>
                </a:lnTo>
                <a:lnTo>
                  <a:pt x="1858" y="2098"/>
                </a:lnTo>
                <a:lnTo>
                  <a:pt x="1856" y="2075"/>
                </a:lnTo>
                <a:lnTo>
                  <a:pt x="1856" y="2051"/>
                </a:lnTo>
                <a:lnTo>
                  <a:pt x="1858" y="2028"/>
                </a:lnTo>
                <a:lnTo>
                  <a:pt x="1861" y="2004"/>
                </a:lnTo>
                <a:lnTo>
                  <a:pt x="1864" y="1980"/>
                </a:lnTo>
                <a:lnTo>
                  <a:pt x="1864" y="1980"/>
                </a:lnTo>
                <a:lnTo>
                  <a:pt x="1871" y="1954"/>
                </a:lnTo>
                <a:lnTo>
                  <a:pt x="1878" y="1930"/>
                </a:lnTo>
                <a:lnTo>
                  <a:pt x="1885" y="1905"/>
                </a:lnTo>
                <a:lnTo>
                  <a:pt x="1895" y="1881"/>
                </a:lnTo>
                <a:lnTo>
                  <a:pt x="1903" y="1859"/>
                </a:lnTo>
                <a:lnTo>
                  <a:pt x="1915" y="1837"/>
                </a:lnTo>
                <a:lnTo>
                  <a:pt x="1927" y="1816"/>
                </a:lnTo>
                <a:lnTo>
                  <a:pt x="1939" y="1795"/>
                </a:lnTo>
                <a:lnTo>
                  <a:pt x="1952" y="1777"/>
                </a:lnTo>
                <a:lnTo>
                  <a:pt x="1965" y="1758"/>
                </a:lnTo>
                <a:lnTo>
                  <a:pt x="1981" y="1740"/>
                </a:lnTo>
                <a:lnTo>
                  <a:pt x="1996" y="1723"/>
                </a:lnTo>
                <a:lnTo>
                  <a:pt x="2013" y="1708"/>
                </a:lnTo>
                <a:lnTo>
                  <a:pt x="2029" y="1694"/>
                </a:lnTo>
                <a:lnTo>
                  <a:pt x="2048" y="1681"/>
                </a:lnTo>
                <a:lnTo>
                  <a:pt x="2067" y="1669"/>
                </a:lnTo>
                <a:lnTo>
                  <a:pt x="2067" y="1669"/>
                </a:lnTo>
                <a:lnTo>
                  <a:pt x="2082" y="1659"/>
                </a:lnTo>
                <a:lnTo>
                  <a:pt x="2099" y="1651"/>
                </a:lnTo>
                <a:lnTo>
                  <a:pt x="2117" y="1642"/>
                </a:lnTo>
                <a:lnTo>
                  <a:pt x="2134" y="1637"/>
                </a:lnTo>
                <a:lnTo>
                  <a:pt x="2152" y="1630"/>
                </a:lnTo>
                <a:lnTo>
                  <a:pt x="2171" y="1625"/>
                </a:lnTo>
                <a:lnTo>
                  <a:pt x="2190" y="1622"/>
                </a:lnTo>
                <a:lnTo>
                  <a:pt x="2208" y="1620"/>
                </a:lnTo>
                <a:lnTo>
                  <a:pt x="2247" y="1617"/>
                </a:lnTo>
                <a:lnTo>
                  <a:pt x="2287" y="1619"/>
                </a:lnTo>
                <a:lnTo>
                  <a:pt x="2328" y="1624"/>
                </a:lnTo>
                <a:lnTo>
                  <a:pt x="2370" y="1634"/>
                </a:lnTo>
                <a:lnTo>
                  <a:pt x="2370" y="1634"/>
                </a:lnTo>
                <a:lnTo>
                  <a:pt x="2392" y="1641"/>
                </a:lnTo>
                <a:lnTo>
                  <a:pt x="2412" y="1649"/>
                </a:lnTo>
                <a:lnTo>
                  <a:pt x="2430" y="1657"/>
                </a:lnTo>
                <a:lnTo>
                  <a:pt x="2449" y="1666"/>
                </a:lnTo>
                <a:lnTo>
                  <a:pt x="2466" y="1676"/>
                </a:lnTo>
                <a:lnTo>
                  <a:pt x="2481" y="1686"/>
                </a:lnTo>
                <a:lnTo>
                  <a:pt x="2496" y="1698"/>
                </a:lnTo>
                <a:lnTo>
                  <a:pt x="2508" y="1708"/>
                </a:lnTo>
                <a:lnTo>
                  <a:pt x="2531" y="1733"/>
                </a:lnTo>
                <a:lnTo>
                  <a:pt x="2550" y="1757"/>
                </a:lnTo>
                <a:lnTo>
                  <a:pt x="2565" y="1784"/>
                </a:lnTo>
                <a:lnTo>
                  <a:pt x="2579" y="1809"/>
                </a:lnTo>
                <a:lnTo>
                  <a:pt x="2587" y="1832"/>
                </a:lnTo>
                <a:lnTo>
                  <a:pt x="2594" y="1856"/>
                </a:lnTo>
                <a:lnTo>
                  <a:pt x="2599" y="1878"/>
                </a:lnTo>
                <a:lnTo>
                  <a:pt x="2602" y="1898"/>
                </a:lnTo>
                <a:lnTo>
                  <a:pt x="2606" y="1927"/>
                </a:lnTo>
                <a:lnTo>
                  <a:pt x="2606" y="1940"/>
                </a:lnTo>
                <a:lnTo>
                  <a:pt x="2606" y="1940"/>
                </a:lnTo>
                <a:lnTo>
                  <a:pt x="2606" y="1954"/>
                </a:lnTo>
                <a:lnTo>
                  <a:pt x="2609" y="1967"/>
                </a:lnTo>
                <a:lnTo>
                  <a:pt x="2614" y="1979"/>
                </a:lnTo>
                <a:lnTo>
                  <a:pt x="2622" y="1989"/>
                </a:lnTo>
                <a:lnTo>
                  <a:pt x="2632" y="1997"/>
                </a:lnTo>
                <a:lnTo>
                  <a:pt x="2643" y="2004"/>
                </a:lnTo>
                <a:lnTo>
                  <a:pt x="2654" y="2009"/>
                </a:lnTo>
                <a:lnTo>
                  <a:pt x="2668" y="2011"/>
                </a:lnTo>
                <a:lnTo>
                  <a:pt x="2668" y="2011"/>
                </a:lnTo>
                <a:lnTo>
                  <a:pt x="2683" y="2011"/>
                </a:lnTo>
                <a:lnTo>
                  <a:pt x="2695" y="2007"/>
                </a:lnTo>
                <a:lnTo>
                  <a:pt x="2707" y="2001"/>
                </a:lnTo>
                <a:lnTo>
                  <a:pt x="2717" y="1994"/>
                </a:lnTo>
                <a:lnTo>
                  <a:pt x="2727" y="1984"/>
                </a:lnTo>
                <a:lnTo>
                  <a:pt x="2734" y="1974"/>
                </a:lnTo>
                <a:lnTo>
                  <a:pt x="2737" y="1960"/>
                </a:lnTo>
                <a:lnTo>
                  <a:pt x="2740" y="1947"/>
                </a:lnTo>
                <a:lnTo>
                  <a:pt x="2740" y="1947"/>
                </a:lnTo>
                <a:lnTo>
                  <a:pt x="2740" y="1928"/>
                </a:lnTo>
                <a:lnTo>
                  <a:pt x="2739" y="1910"/>
                </a:lnTo>
                <a:lnTo>
                  <a:pt x="2737" y="1886"/>
                </a:lnTo>
                <a:lnTo>
                  <a:pt x="2734" y="1859"/>
                </a:lnTo>
                <a:lnTo>
                  <a:pt x="2727" y="1829"/>
                </a:lnTo>
                <a:lnTo>
                  <a:pt x="2717" y="1797"/>
                </a:lnTo>
                <a:lnTo>
                  <a:pt x="2705" y="1762"/>
                </a:lnTo>
                <a:lnTo>
                  <a:pt x="2705" y="1762"/>
                </a:lnTo>
                <a:lnTo>
                  <a:pt x="2695" y="1740"/>
                </a:lnTo>
                <a:lnTo>
                  <a:pt x="2685" y="1718"/>
                </a:lnTo>
                <a:lnTo>
                  <a:pt x="2671" y="1696"/>
                </a:lnTo>
                <a:lnTo>
                  <a:pt x="2656" y="1673"/>
                </a:lnTo>
                <a:lnTo>
                  <a:pt x="2638" y="1649"/>
                </a:lnTo>
                <a:lnTo>
                  <a:pt x="2617" y="1627"/>
                </a:lnTo>
                <a:lnTo>
                  <a:pt x="2595" y="1605"/>
                </a:lnTo>
                <a:lnTo>
                  <a:pt x="2570" y="1583"/>
                </a:lnTo>
                <a:lnTo>
                  <a:pt x="2570" y="1583"/>
                </a:lnTo>
                <a:lnTo>
                  <a:pt x="2582" y="1572"/>
                </a:lnTo>
                <a:lnTo>
                  <a:pt x="2597" y="1558"/>
                </a:lnTo>
                <a:lnTo>
                  <a:pt x="2616" y="1545"/>
                </a:lnTo>
                <a:lnTo>
                  <a:pt x="2634" y="1531"/>
                </a:lnTo>
                <a:lnTo>
                  <a:pt x="2656" y="1519"/>
                </a:lnTo>
                <a:lnTo>
                  <a:pt x="2680" y="1506"/>
                </a:lnTo>
                <a:lnTo>
                  <a:pt x="2707" y="1496"/>
                </a:lnTo>
                <a:lnTo>
                  <a:pt x="2735" y="1486"/>
                </a:lnTo>
                <a:lnTo>
                  <a:pt x="2766" y="1477"/>
                </a:lnTo>
                <a:lnTo>
                  <a:pt x="2799" y="1471"/>
                </a:lnTo>
                <a:lnTo>
                  <a:pt x="2835" y="1467"/>
                </a:lnTo>
                <a:lnTo>
                  <a:pt x="2875" y="1466"/>
                </a:lnTo>
                <a:lnTo>
                  <a:pt x="2915" y="1466"/>
                </a:lnTo>
                <a:lnTo>
                  <a:pt x="2961" y="1469"/>
                </a:lnTo>
                <a:lnTo>
                  <a:pt x="3008" y="1477"/>
                </a:lnTo>
                <a:lnTo>
                  <a:pt x="3059" y="1487"/>
                </a:lnTo>
                <a:lnTo>
                  <a:pt x="3059" y="1487"/>
                </a:lnTo>
                <a:lnTo>
                  <a:pt x="3092" y="1497"/>
                </a:lnTo>
                <a:lnTo>
                  <a:pt x="3126" y="1508"/>
                </a:lnTo>
                <a:lnTo>
                  <a:pt x="3156" y="1518"/>
                </a:lnTo>
                <a:lnTo>
                  <a:pt x="3183" y="1531"/>
                </a:lnTo>
                <a:lnTo>
                  <a:pt x="3210" y="1543"/>
                </a:lnTo>
                <a:lnTo>
                  <a:pt x="3235" y="1556"/>
                </a:lnTo>
                <a:lnTo>
                  <a:pt x="3257" y="1572"/>
                </a:lnTo>
                <a:lnTo>
                  <a:pt x="3278" y="1587"/>
                </a:lnTo>
                <a:lnTo>
                  <a:pt x="3298" y="1602"/>
                </a:lnTo>
                <a:lnTo>
                  <a:pt x="3315" y="1617"/>
                </a:lnTo>
                <a:lnTo>
                  <a:pt x="3331" y="1632"/>
                </a:lnTo>
                <a:lnTo>
                  <a:pt x="3345" y="1649"/>
                </a:lnTo>
                <a:lnTo>
                  <a:pt x="3358" y="1666"/>
                </a:lnTo>
                <a:lnTo>
                  <a:pt x="3370" y="1681"/>
                </a:lnTo>
                <a:lnTo>
                  <a:pt x="3390" y="1713"/>
                </a:lnTo>
                <a:lnTo>
                  <a:pt x="3406" y="1745"/>
                </a:lnTo>
                <a:lnTo>
                  <a:pt x="3416" y="1773"/>
                </a:lnTo>
                <a:lnTo>
                  <a:pt x="3424" y="1800"/>
                </a:lnTo>
                <a:lnTo>
                  <a:pt x="3429" y="1824"/>
                </a:lnTo>
                <a:lnTo>
                  <a:pt x="3432" y="1846"/>
                </a:lnTo>
                <a:lnTo>
                  <a:pt x="3434" y="1861"/>
                </a:lnTo>
                <a:lnTo>
                  <a:pt x="3434" y="1878"/>
                </a:lnTo>
                <a:lnTo>
                  <a:pt x="3434" y="1878"/>
                </a:lnTo>
                <a:lnTo>
                  <a:pt x="3434" y="1891"/>
                </a:lnTo>
                <a:lnTo>
                  <a:pt x="3438" y="1903"/>
                </a:lnTo>
                <a:lnTo>
                  <a:pt x="3443" y="1915"/>
                </a:lnTo>
                <a:lnTo>
                  <a:pt x="3451" y="1927"/>
                </a:lnTo>
                <a:lnTo>
                  <a:pt x="3461" y="1935"/>
                </a:lnTo>
                <a:lnTo>
                  <a:pt x="3471" y="1942"/>
                </a:lnTo>
                <a:lnTo>
                  <a:pt x="3485" y="1947"/>
                </a:lnTo>
                <a:lnTo>
                  <a:pt x="3498" y="1949"/>
                </a:lnTo>
                <a:lnTo>
                  <a:pt x="3498" y="1949"/>
                </a:lnTo>
                <a:lnTo>
                  <a:pt x="3502" y="1949"/>
                </a:lnTo>
                <a:lnTo>
                  <a:pt x="3502" y="1949"/>
                </a:lnTo>
                <a:lnTo>
                  <a:pt x="3515" y="1947"/>
                </a:lnTo>
                <a:lnTo>
                  <a:pt x="3527" y="1943"/>
                </a:lnTo>
                <a:lnTo>
                  <a:pt x="3537" y="1937"/>
                </a:lnTo>
                <a:lnTo>
                  <a:pt x="3547" y="1930"/>
                </a:lnTo>
                <a:lnTo>
                  <a:pt x="3555" y="1920"/>
                </a:lnTo>
                <a:lnTo>
                  <a:pt x="3562" y="1910"/>
                </a:lnTo>
                <a:lnTo>
                  <a:pt x="3567" y="1898"/>
                </a:lnTo>
                <a:lnTo>
                  <a:pt x="3569" y="1885"/>
                </a:lnTo>
                <a:lnTo>
                  <a:pt x="3569" y="1885"/>
                </a:lnTo>
                <a:lnTo>
                  <a:pt x="3569" y="1861"/>
                </a:lnTo>
                <a:lnTo>
                  <a:pt x="3567" y="1839"/>
                </a:lnTo>
                <a:lnTo>
                  <a:pt x="3564" y="1812"/>
                </a:lnTo>
                <a:lnTo>
                  <a:pt x="3557" y="1780"/>
                </a:lnTo>
                <a:lnTo>
                  <a:pt x="3547" y="1743"/>
                </a:lnTo>
                <a:lnTo>
                  <a:pt x="3534" y="1704"/>
                </a:lnTo>
                <a:lnTo>
                  <a:pt x="3525" y="1683"/>
                </a:lnTo>
                <a:lnTo>
                  <a:pt x="3515" y="1662"/>
                </a:lnTo>
                <a:lnTo>
                  <a:pt x="3515" y="1662"/>
                </a:lnTo>
                <a:lnTo>
                  <a:pt x="3495" y="1625"/>
                </a:lnTo>
                <a:lnTo>
                  <a:pt x="3483" y="1607"/>
                </a:lnTo>
                <a:lnTo>
                  <a:pt x="3470" y="1588"/>
                </a:lnTo>
                <a:lnTo>
                  <a:pt x="3454" y="1568"/>
                </a:lnTo>
                <a:lnTo>
                  <a:pt x="3438" y="1550"/>
                </a:lnTo>
                <a:lnTo>
                  <a:pt x="3419" y="1529"/>
                </a:lnTo>
                <a:lnTo>
                  <a:pt x="3399" y="1511"/>
                </a:lnTo>
                <a:lnTo>
                  <a:pt x="3377" y="1492"/>
                </a:lnTo>
                <a:lnTo>
                  <a:pt x="3353" y="1474"/>
                </a:lnTo>
                <a:lnTo>
                  <a:pt x="3326" y="1455"/>
                </a:lnTo>
                <a:lnTo>
                  <a:pt x="3299" y="1439"/>
                </a:lnTo>
                <a:lnTo>
                  <a:pt x="3269" y="1422"/>
                </a:lnTo>
                <a:lnTo>
                  <a:pt x="3237" y="1407"/>
                </a:lnTo>
                <a:lnTo>
                  <a:pt x="3202" y="1391"/>
                </a:lnTo>
                <a:lnTo>
                  <a:pt x="3165" y="1378"/>
                </a:lnTo>
                <a:lnTo>
                  <a:pt x="3165" y="1378"/>
                </a:lnTo>
                <a:lnTo>
                  <a:pt x="3183" y="1356"/>
                </a:lnTo>
                <a:lnTo>
                  <a:pt x="3205" y="1334"/>
                </a:lnTo>
                <a:lnTo>
                  <a:pt x="3229" y="1312"/>
                </a:lnTo>
                <a:lnTo>
                  <a:pt x="3256" y="1292"/>
                </a:lnTo>
                <a:lnTo>
                  <a:pt x="3271" y="1282"/>
                </a:lnTo>
                <a:lnTo>
                  <a:pt x="3288" y="1275"/>
                </a:lnTo>
                <a:lnTo>
                  <a:pt x="3304" y="1267"/>
                </a:lnTo>
                <a:lnTo>
                  <a:pt x="3321" y="1260"/>
                </a:lnTo>
                <a:lnTo>
                  <a:pt x="3340" y="1255"/>
                </a:lnTo>
                <a:lnTo>
                  <a:pt x="3358" y="1252"/>
                </a:lnTo>
                <a:lnTo>
                  <a:pt x="3379" y="1250"/>
                </a:lnTo>
                <a:lnTo>
                  <a:pt x="3399" y="1248"/>
                </a:lnTo>
                <a:lnTo>
                  <a:pt x="3399" y="1248"/>
                </a:lnTo>
                <a:lnTo>
                  <a:pt x="3412" y="1247"/>
                </a:lnTo>
                <a:lnTo>
                  <a:pt x="3426" y="1243"/>
                </a:lnTo>
                <a:lnTo>
                  <a:pt x="3438" y="1237"/>
                </a:lnTo>
                <a:lnTo>
                  <a:pt x="3448" y="1228"/>
                </a:lnTo>
                <a:lnTo>
                  <a:pt x="3456" y="1218"/>
                </a:lnTo>
                <a:lnTo>
                  <a:pt x="3461" y="1208"/>
                </a:lnTo>
                <a:lnTo>
                  <a:pt x="3466" y="1195"/>
                </a:lnTo>
                <a:lnTo>
                  <a:pt x="3466" y="1181"/>
                </a:lnTo>
                <a:lnTo>
                  <a:pt x="3466" y="1181"/>
                </a:lnTo>
                <a:lnTo>
                  <a:pt x="3466" y="1168"/>
                </a:lnTo>
                <a:lnTo>
                  <a:pt x="3461" y="1154"/>
                </a:lnTo>
                <a:lnTo>
                  <a:pt x="3456" y="1144"/>
                </a:lnTo>
                <a:lnTo>
                  <a:pt x="3448" y="1134"/>
                </a:lnTo>
                <a:lnTo>
                  <a:pt x="3438" y="1126"/>
                </a:lnTo>
                <a:lnTo>
                  <a:pt x="3426" y="1119"/>
                </a:lnTo>
                <a:lnTo>
                  <a:pt x="3412" y="1115"/>
                </a:lnTo>
                <a:lnTo>
                  <a:pt x="3399" y="1114"/>
                </a:lnTo>
                <a:lnTo>
                  <a:pt x="3399" y="1114"/>
                </a:lnTo>
                <a:lnTo>
                  <a:pt x="3362" y="1115"/>
                </a:lnTo>
                <a:lnTo>
                  <a:pt x="3326" y="1121"/>
                </a:lnTo>
                <a:lnTo>
                  <a:pt x="3294" y="1129"/>
                </a:lnTo>
                <a:lnTo>
                  <a:pt x="3262" y="1139"/>
                </a:lnTo>
                <a:lnTo>
                  <a:pt x="3232" y="1151"/>
                </a:lnTo>
                <a:lnTo>
                  <a:pt x="3205" y="1166"/>
                </a:lnTo>
                <a:lnTo>
                  <a:pt x="3180" y="1181"/>
                </a:lnTo>
                <a:lnTo>
                  <a:pt x="3155" y="1198"/>
                </a:lnTo>
                <a:lnTo>
                  <a:pt x="3133" y="1216"/>
                </a:lnTo>
                <a:lnTo>
                  <a:pt x="3112" y="1235"/>
                </a:lnTo>
                <a:lnTo>
                  <a:pt x="3094" y="1255"/>
                </a:lnTo>
                <a:lnTo>
                  <a:pt x="3077" y="1274"/>
                </a:lnTo>
                <a:lnTo>
                  <a:pt x="3048" y="1311"/>
                </a:lnTo>
                <a:lnTo>
                  <a:pt x="3027" y="1343"/>
                </a:lnTo>
                <a:lnTo>
                  <a:pt x="3027" y="1343"/>
                </a:lnTo>
                <a:lnTo>
                  <a:pt x="2986" y="1338"/>
                </a:lnTo>
                <a:lnTo>
                  <a:pt x="2947" y="1333"/>
                </a:lnTo>
                <a:lnTo>
                  <a:pt x="2910" y="1331"/>
                </a:lnTo>
                <a:lnTo>
                  <a:pt x="2875" y="1331"/>
                </a:lnTo>
                <a:lnTo>
                  <a:pt x="2841" y="1331"/>
                </a:lnTo>
                <a:lnTo>
                  <a:pt x="2809" y="1334"/>
                </a:lnTo>
                <a:lnTo>
                  <a:pt x="2779" y="1338"/>
                </a:lnTo>
                <a:lnTo>
                  <a:pt x="2750" y="1343"/>
                </a:lnTo>
                <a:lnTo>
                  <a:pt x="2722" y="1349"/>
                </a:lnTo>
                <a:lnTo>
                  <a:pt x="2696" y="1356"/>
                </a:lnTo>
                <a:lnTo>
                  <a:pt x="2671" y="1365"/>
                </a:lnTo>
                <a:lnTo>
                  <a:pt x="2648" y="1375"/>
                </a:lnTo>
                <a:lnTo>
                  <a:pt x="2626" y="1383"/>
                </a:lnTo>
                <a:lnTo>
                  <a:pt x="2606" y="1393"/>
                </a:lnTo>
                <a:lnTo>
                  <a:pt x="2570" y="1413"/>
                </a:lnTo>
                <a:lnTo>
                  <a:pt x="2570" y="1413"/>
                </a:lnTo>
                <a:lnTo>
                  <a:pt x="2550" y="1427"/>
                </a:lnTo>
                <a:lnTo>
                  <a:pt x="2530" y="1440"/>
                </a:lnTo>
                <a:lnTo>
                  <a:pt x="2498" y="1467"/>
                </a:lnTo>
                <a:lnTo>
                  <a:pt x="2469" y="1494"/>
                </a:lnTo>
                <a:lnTo>
                  <a:pt x="2449" y="1518"/>
                </a:lnTo>
                <a:lnTo>
                  <a:pt x="2449" y="1518"/>
                </a:lnTo>
                <a:lnTo>
                  <a:pt x="2405" y="1504"/>
                </a:lnTo>
                <a:lnTo>
                  <a:pt x="2405" y="1504"/>
                </a:lnTo>
                <a:lnTo>
                  <a:pt x="2376" y="1497"/>
                </a:lnTo>
                <a:lnTo>
                  <a:pt x="2350" y="1491"/>
                </a:lnTo>
                <a:lnTo>
                  <a:pt x="2323" y="1487"/>
                </a:lnTo>
                <a:lnTo>
                  <a:pt x="2296" y="1484"/>
                </a:lnTo>
                <a:lnTo>
                  <a:pt x="2269" y="1482"/>
                </a:lnTo>
                <a:lnTo>
                  <a:pt x="2242" y="1482"/>
                </a:lnTo>
                <a:lnTo>
                  <a:pt x="2216" y="1484"/>
                </a:lnTo>
                <a:lnTo>
                  <a:pt x="2190" y="1486"/>
                </a:lnTo>
                <a:lnTo>
                  <a:pt x="2164" y="1491"/>
                </a:lnTo>
                <a:lnTo>
                  <a:pt x="2139" y="1496"/>
                </a:lnTo>
                <a:lnTo>
                  <a:pt x="2114" y="1501"/>
                </a:lnTo>
                <a:lnTo>
                  <a:pt x="2088" y="1509"/>
                </a:lnTo>
                <a:lnTo>
                  <a:pt x="2065" y="1518"/>
                </a:lnTo>
                <a:lnTo>
                  <a:pt x="2041" y="1529"/>
                </a:lnTo>
                <a:lnTo>
                  <a:pt x="2018" y="1541"/>
                </a:lnTo>
                <a:lnTo>
                  <a:pt x="1996" y="1553"/>
                </a:lnTo>
                <a:lnTo>
                  <a:pt x="1996" y="1553"/>
                </a:lnTo>
                <a:lnTo>
                  <a:pt x="1965" y="1573"/>
                </a:lnTo>
                <a:lnTo>
                  <a:pt x="1939" y="1595"/>
                </a:lnTo>
                <a:lnTo>
                  <a:pt x="1912" y="1619"/>
                </a:lnTo>
                <a:lnTo>
                  <a:pt x="1886" y="1644"/>
                </a:lnTo>
                <a:lnTo>
                  <a:pt x="1886" y="1644"/>
                </a:lnTo>
                <a:lnTo>
                  <a:pt x="1880" y="1617"/>
                </a:lnTo>
                <a:lnTo>
                  <a:pt x="1871" y="1592"/>
                </a:lnTo>
                <a:lnTo>
                  <a:pt x="1861" y="1568"/>
                </a:lnTo>
                <a:lnTo>
                  <a:pt x="1851" y="1546"/>
                </a:lnTo>
                <a:lnTo>
                  <a:pt x="1839" y="1524"/>
                </a:lnTo>
                <a:lnTo>
                  <a:pt x="1827" y="1506"/>
                </a:lnTo>
                <a:lnTo>
                  <a:pt x="1816" y="1487"/>
                </a:lnTo>
                <a:lnTo>
                  <a:pt x="1802" y="1472"/>
                </a:lnTo>
                <a:lnTo>
                  <a:pt x="1802" y="1472"/>
                </a:lnTo>
                <a:lnTo>
                  <a:pt x="1789" y="1455"/>
                </a:lnTo>
                <a:lnTo>
                  <a:pt x="1773" y="1440"/>
                </a:lnTo>
                <a:lnTo>
                  <a:pt x="1745" y="1413"/>
                </a:lnTo>
                <a:lnTo>
                  <a:pt x="1718" y="1391"/>
                </a:lnTo>
                <a:lnTo>
                  <a:pt x="1691" y="1373"/>
                </a:lnTo>
                <a:lnTo>
                  <a:pt x="1669" y="1359"/>
                </a:lnTo>
                <a:lnTo>
                  <a:pt x="1651" y="1349"/>
                </a:lnTo>
                <a:lnTo>
                  <a:pt x="1629" y="1341"/>
                </a:lnTo>
                <a:lnTo>
                  <a:pt x="1629" y="1341"/>
                </a:lnTo>
                <a:lnTo>
                  <a:pt x="1615" y="1338"/>
                </a:lnTo>
                <a:lnTo>
                  <a:pt x="1603" y="1336"/>
                </a:lnTo>
                <a:lnTo>
                  <a:pt x="1590" y="1338"/>
                </a:lnTo>
                <a:lnTo>
                  <a:pt x="1578" y="1343"/>
                </a:lnTo>
                <a:lnTo>
                  <a:pt x="1566" y="1349"/>
                </a:lnTo>
                <a:lnTo>
                  <a:pt x="1556" y="1358"/>
                </a:lnTo>
                <a:lnTo>
                  <a:pt x="1548" y="1368"/>
                </a:lnTo>
                <a:lnTo>
                  <a:pt x="1543" y="1380"/>
                </a:lnTo>
                <a:lnTo>
                  <a:pt x="1543" y="1380"/>
                </a:lnTo>
                <a:lnTo>
                  <a:pt x="1539" y="1393"/>
                </a:lnTo>
                <a:lnTo>
                  <a:pt x="1538" y="1407"/>
                </a:lnTo>
                <a:lnTo>
                  <a:pt x="1539" y="1420"/>
                </a:lnTo>
                <a:lnTo>
                  <a:pt x="1544" y="1432"/>
                </a:lnTo>
                <a:lnTo>
                  <a:pt x="1551" y="1444"/>
                </a:lnTo>
                <a:lnTo>
                  <a:pt x="1560" y="1452"/>
                </a:lnTo>
                <a:lnTo>
                  <a:pt x="1570" y="1460"/>
                </a:lnTo>
                <a:lnTo>
                  <a:pt x="1581" y="1467"/>
                </a:lnTo>
                <a:lnTo>
                  <a:pt x="1581" y="1467"/>
                </a:lnTo>
                <a:lnTo>
                  <a:pt x="1593" y="1472"/>
                </a:lnTo>
                <a:lnTo>
                  <a:pt x="1605" y="1479"/>
                </a:lnTo>
                <a:lnTo>
                  <a:pt x="1620" y="1487"/>
                </a:lnTo>
                <a:lnTo>
                  <a:pt x="1639" y="1499"/>
                </a:lnTo>
                <a:lnTo>
                  <a:pt x="1657" y="1516"/>
                </a:lnTo>
                <a:lnTo>
                  <a:pt x="1677" y="1535"/>
                </a:lnTo>
                <a:lnTo>
                  <a:pt x="1698" y="1556"/>
                </a:lnTo>
                <a:lnTo>
                  <a:pt x="1698" y="1556"/>
                </a:lnTo>
                <a:lnTo>
                  <a:pt x="1711" y="1573"/>
                </a:lnTo>
                <a:lnTo>
                  <a:pt x="1721" y="1592"/>
                </a:lnTo>
                <a:lnTo>
                  <a:pt x="1731" y="1610"/>
                </a:lnTo>
                <a:lnTo>
                  <a:pt x="1741" y="1629"/>
                </a:lnTo>
                <a:lnTo>
                  <a:pt x="1748" y="1649"/>
                </a:lnTo>
                <a:lnTo>
                  <a:pt x="1755" y="1669"/>
                </a:lnTo>
                <a:lnTo>
                  <a:pt x="1760" y="1691"/>
                </a:lnTo>
                <a:lnTo>
                  <a:pt x="1763" y="1713"/>
                </a:lnTo>
                <a:lnTo>
                  <a:pt x="1765" y="1735"/>
                </a:lnTo>
                <a:lnTo>
                  <a:pt x="1765" y="1758"/>
                </a:lnTo>
                <a:lnTo>
                  <a:pt x="1765" y="1782"/>
                </a:lnTo>
                <a:lnTo>
                  <a:pt x="1763" y="1807"/>
                </a:lnTo>
                <a:lnTo>
                  <a:pt x="1760" y="1832"/>
                </a:lnTo>
                <a:lnTo>
                  <a:pt x="1755" y="1858"/>
                </a:lnTo>
                <a:lnTo>
                  <a:pt x="1750" y="1885"/>
                </a:lnTo>
                <a:lnTo>
                  <a:pt x="1743" y="1911"/>
                </a:lnTo>
                <a:lnTo>
                  <a:pt x="1743" y="1911"/>
                </a:lnTo>
                <a:lnTo>
                  <a:pt x="1733" y="1943"/>
                </a:lnTo>
                <a:lnTo>
                  <a:pt x="1721" y="1974"/>
                </a:lnTo>
                <a:lnTo>
                  <a:pt x="1708" y="2004"/>
                </a:lnTo>
                <a:lnTo>
                  <a:pt x="1694" y="2033"/>
                </a:lnTo>
                <a:lnTo>
                  <a:pt x="1679" y="2060"/>
                </a:lnTo>
                <a:lnTo>
                  <a:pt x="1662" y="2087"/>
                </a:lnTo>
                <a:lnTo>
                  <a:pt x="1645" y="2112"/>
                </a:lnTo>
                <a:lnTo>
                  <a:pt x="1625" y="2135"/>
                </a:lnTo>
                <a:lnTo>
                  <a:pt x="1605" y="2159"/>
                </a:lnTo>
                <a:lnTo>
                  <a:pt x="1583" y="2179"/>
                </a:lnTo>
                <a:lnTo>
                  <a:pt x="1561" y="2199"/>
                </a:lnTo>
                <a:lnTo>
                  <a:pt x="1536" y="2219"/>
                </a:lnTo>
                <a:lnTo>
                  <a:pt x="1511" y="2236"/>
                </a:lnTo>
                <a:lnTo>
                  <a:pt x="1484" y="2253"/>
                </a:lnTo>
                <a:lnTo>
                  <a:pt x="1457" y="2268"/>
                </a:lnTo>
                <a:lnTo>
                  <a:pt x="1428" y="2283"/>
                </a:lnTo>
                <a:lnTo>
                  <a:pt x="1428" y="2283"/>
                </a:lnTo>
                <a:lnTo>
                  <a:pt x="1400" y="2295"/>
                </a:lnTo>
                <a:lnTo>
                  <a:pt x="1369" y="2305"/>
                </a:lnTo>
                <a:lnTo>
                  <a:pt x="1339" y="2315"/>
                </a:lnTo>
                <a:lnTo>
                  <a:pt x="1309" y="2324"/>
                </a:lnTo>
                <a:lnTo>
                  <a:pt x="1277" y="2331"/>
                </a:lnTo>
                <a:lnTo>
                  <a:pt x="1243" y="2337"/>
                </a:lnTo>
                <a:lnTo>
                  <a:pt x="1209" y="2342"/>
                </a:lnTo>
                <a:lnTo>
                  <a:pt x="1176" y="2346"/>
                </a:lnTo>
                <a:lnTo>
                  <a:pt x="1140" y="2347"/>
                </a:lnTo>
                <a:lnTo>
                  <a:pt x="1105" y="2349"/>
                </a:lnTo>
                <a:lnTo>
                  <a:pt x="1069" y="2349"/>
                </a:lnTo>
                <a:lnTo>
                  <a:pt x="1032" y="2347"/>
                </a:lnTo>
                <a:lnTo>
                  <a:pt x="995" y="2344"/>
                </a:lnTo>
                <a:lnTo>
                  <a:pt x="958" y="2341"/>
                </a:lnTo>
                <a:lnTo>
                  <a:pt x="920" y="2336"/>
                </a:lnTo>
                <a:lnTo>
                  <a:pt x="881" y="2329"/>
                </a:lnTo>
                <a:lnTo>
                  <a:pt x="881" y="2329"/>
                </a:lnTo>
                <a:lnTo>
                  <a:pt x="840" y="2320"/>
                </a:lnTo>
                <a:lnTo>
                  <a:pt x="802" y="2312"/>
                </a:lnTo>
                <a:lnTo>
                  <a:pt x="765" y="2300"/>
                </a:lnTo>
                <a:lnTo>
                  <a:pt x="729" y="2290"/>
                </a:lnTo>
                <a:lnTo>
                  <a:pt x="694" y="2277"/>
                </a:lnTo>
                <a:lnTo>
                  <a:pt x="662" y="2265"/>
                </a:lnTo>
                <a:lnTo>
                  <a:pt x="632" y="2250"/>
                </a:lnTo>
                <a:lnTo>
                  <a:pt x="603" y="2235"/>
                </a:lnTo>
                <a:lnTo>
                  <a:pt x="576" y="2219"/>
                </a:lnTo>
                <a:lnTo>
                  <a:pt x="552" y="2203"/>
                </a:lnTo>
                <a:lnTo>
                  <a:pt x="529" y="2184"/>
                </a:lnTo>
                <a:lnTo>
                  <a:pt x="509" y="2166"/>
                </a:lnTo>
                <a:lnTo>
                  <a:pt x="490" y="2147"/>
                </a:lnTo>
                <a:lnTo>
                  <a:pt x="473" y="2127"/>
                </a:lnTo>
                <a:lnTo>
                  <a:pt x="460" y="2107"/>
                </a:lnTo>
                <a:lnTo>
                  <a:pt x="448" y="2087"/>
                </a:lnTo>
                <a:lnTo>
                  <a:pt x="448" y="2087"/>
                </a:lnTo>
                <a:lnTo>
                  <a:pt x="438" y="2061"/>
                </a:lnTo>
                <a:lnTo>
                  <a:pt x="431" y="2036"/>
                </a:lnTo>
                <a:lnTo>
                  <a:pt x="431" y="2036"/>
                </a:lnTo>
                <a:lnTo>
                  <a:pt x="431" y="2028"/>
                </a:lnTo>
                <a:lnTo>
                  <a:pt x="431" y="2028"/>
                </a:lnTo>
                <a:lnTo>
                  <a:pt x="429" y="2012"/>
                </a:lnTo>
                <a:lnTo>
                  <a:pt x="428" y="1996"/>
                </a:lnTo>
                <a:lnTo>
                  <a:pt x="429" y="1980"/>
                </a:lnTo>
                <a:lnTo>
                  <a:pt x="431" y="1964"/>
                </a:lnTo>
                <a:lnTo>
                  <a:pt x="436" y="1949"/>
                </a:lnTo>
                <a:lnTo>
                  <a:pt x="441" y="1933"/>
                </a:lnTo>
                <a:lnTo>
                  <a:pt x="446" y="1917"/>
                </a:lnTo>
                <a:lnTo>
                  <a:pt x="455" y="1901"/>
                </a:lnTo>
                <a:lnTo>
                  <a:pt x="455" y="1901"/>
                </a:lnTo>
                <a:lnTo>
                  <a:pt x="468" y="1878"/>
                </a:lnTo>
                <a:lnTo>
                  <a:pt x="482" y="1858"/>
                </a:lnTo>
                <a:lnTo>
                  <a:pt x="497" y="1841"/>
                </a:lnTo>
                <a:lnTo>
                  <a:pt x="512" y="1827"/>
                </a:lnTo>
                <a:lnTo>
                  <a:pt x="529" y="1816"/>
                </a:lnTo>
                <a:lnTo>
                  <a:pt x="546" y="1809"/>
                </a:lnTo>
                <a:lnTo>
                  <a:pt x="561" y="1804"/>
                </a:lnTo>
                <a:lnTo>
                  <a:pt x="578" y="1802"/>
                </a:lnTo>
                <a:lnTo>
                  <a:pt x="578" y="1802"/>
                </a:lnTo>
                <a:lnTo>
                  <a:pt x="591" y="1804"/>
                </a:lnTo>
                <a:lnTo>
                  <a:pt x="605" y="1807"/>
                </a:lnTo>
                <a:lnTo>
                  <a:pt x="615" y="1812"/>
                </a:lnTo>
                <a:lnTo>
                  <a:pt x="625" y="1819"/>
                </a:lnTo>
                <a:lnTo>
                  <a:pt x="633" y="1824"/>
                </a:lnTo>
                <a:lnTo>
                  <a:pt x="642" y="1832"/>
                </a:lnTo>
                <a:lnTo>
                  <a:pt x="647" y="1839"/>
                </a:lnTo>
                <a:lnTo>
                  <a:pt x="650" y="1844"/>
                </a:lnTo>
                <a:lnTo>
                  <a:pt x="650" y="1844"/>
                </a:lnTo>
                <a:lnTo>
                  <a:pt x="657" y="1856"/>
                </a:lnTo>
                <a:lnTo>
                  <a:pt x="665" y="1866"/>
                </a:lnTo>
                <a:lnTo>
                  <a:pt x="675" y="1874"/>
                </a:lnTo>
                <a:lnTo>
                  <a:pt x="687" y="1881"/>
                </a:lnTo>
                <a:lnTo>
                  <a:pt x="699" y="1885"/>
                </a:lnTo>
                <a:lnTo>
                  <a:pt x="712" y="1886"/>
                </a:lnTo>
                <a:lnTo>
                  <a:pt x="726" y="1885"/>
                </a:lnTo>
                <a:lnTo>
                  <a:pt x="738" y="1880"/>
                </a:lnTo>
                <a:lnTo>
                  <a:pt x="738" y="1880"/>
                </a:lnTo>
                <a:lnTo>
                  <a:pt x="751" y="1873"/>
                </a:lnTo>
                <a:lnTo>
                  <a:pt x="761" y="1864"/>
                </a:lnTo>
                <a:lnTo>
                  <a:pt x="768" y="1854"/>
                </a:lnTo>
                <a:lnTo>
                  <a:pt x="775" y="1842"/>
                </a:lnTo>
                <a:lnTo>
                  <a:pt x="778" y="1831"/>
                </a:lnTo>
                <a:lnTo>
                  <a:pt x="780" y="1817"/>
                </a:lnTo>
                <a:lnTo>
                  <a:pt x="778" y="1804"/>
                </a:lnTo>
                <a:lnTo>
                  <a:pt x="773" y="1792"/>
                </a:lnTo>
                <a:lnTo>
                  <a:pt x="773" y="1792"/>
                </a:lnTo>
                <a:lnTo>
                  <a:pt x="768" y="1779"/>
                </a:lnTo>
                <a:lnTo>
                  <a:pt x="760" y="1767"/>
                </a:lnTo>
                <a:lnTo>
                  <a:pt x="751" y="1755"/>
                </a:lnTo>
                <a:lnTo>
                  <a:pt x="743" y="1743"/>
                </a:lnTo>
                <a:lnTo>
                  <a:pt x="733" y="1733"/>
                </a:lnTo>
                <a:lnTo>
                  <a:pt x="723" y="1723"/>
                </a:lnTo>
                <a:lnTo>
                  <a:pt x="697" y="1704"/>
                </a:lnTo>
                <a:lnTo>
                  <a:pt x="672" y="1691"/>
                </a:lnTo>
                <a:lnTo>
                  <a:pt x="643" y="1679"/>
                </a:lnTo>
                <a:lnTo>
                  <a:pt x="630" y="1674"/>
                </a:lnTo>
                <a:lnTo>
                  <a:pt x="615" y="1671"/>
                </a:lnTo>
                <a:lnTo>
                  <a:pt x="600" y="1669"/>
                </a:lnTo>
                <a:lnTo>
                  <a:pt x="584" y="1667"/>
                </a:lnTo>
                <a:lnTo>
                  <a:pt x="584" y="1667"/>
                </a:lnTo>
                <a:lnTo>
                  <a:pt x="559" y="1669"/>
                </a:lnTo>
                <a:lnTo>
                  <a:pt x="536" y="1671"/>
                </a:lnTo>
                <a:lnTo>
                  <a:pt x="514" y="1676"/>
                </a:lnTo>
                <a:lnTo>
                  <a:pt x="493" y="1683"/>
                </a:lnTo>
                <a:lnTo>
                  <a:pt x="473" y="1691"/>
                </a:lnTo>
                <a:lnTo>
                  <a:pt x="455" y="1703"/>
                </a:lnTo>
                <a:lnTo>
                  <a:pt x="438" y="1713"/>
                </a:lnTo>
                <a:lnTo>
                  <a:pt x="423" y="1726"/>
                </a:lnTo>
                <a:lnTo>
                  <a:pt x="408" y="1740"/>
                </a:lnTo>
                <a:lnTo>
                  <a:pt x="394" y="1753"/>
                </a:lnTo>
                <a:lnTo>
                  <a:pt x="371" y="1784"/>
                </a:lnTo>
                <a:lnTo>
                  <a:pt x="350" y="1812"/>
                </a:lnTo>
                <a:lnTo>
                  <a:pt x="335" y="1837"/>
                </a:lnTo>
                <a:lnTo>
                  <a:pt x="335" y="1837"/>
                </a:lnTo>
                <a:lnTo>
                  <a:pt x="325" y="1861"/>
                </a:lnTo>
                <a:lnTo>
                  <a:pt x="315" y="1883"/>
                </a:lnTo>
                <a:lnTo>
                  <a:pt x="308" y="1906"/>
                </a:lnTo>
                <a:lnTo>
                  <a:pt x="301" y="1928"/>
                </a:lnTo>
                <a:lnTo>
                  <a:pt x="301" y="1928"/>
                </a:lnTo>
                <a:lnTo>
                  <a:pt x="286" y="1915"/>
                </a:lnTo>
                <a:lnTo>
                  <a:pt x="269" y="1900"/>
                </a:lnTo>
                <a:lnTo>
                  <a:pt x="253" y="1881"/>
                </a:lnTo>
                <a:lnTo>
                  <a:pt x="237" y="1861"/>
                </a:lnTo>
                <a:lnTo>
                  <a:pt x="221" y="1839"/>
                </a:lnTo>
                <a:lnTo>
                  <a:pt x="205" y="1814"/>
                </a:lnTo>
                <a:lnTo>
                  <a:pt x="192" y="1785"/>
                </a:lnTo>
                <a:lnTo>
                  <a:pt x="179" y="1755"/>
                </a:lnTo>
                <a:lnTo>
                  <a:pt x="167" y="1721"/>
                </a:lnTo>
                <a:lnTo>
                  <a:pt x="155" y="1684"/>
                </a:lnTo>
                <a:lnTo>
                  <a:pt x="147" y="1644"/>
                </a:lnTo>
                <a:lnTo>
                  <a:pt x="141" y="1602"/>
                </a:lnTo>
                <a:lnTo>
                  <a:pt x="136" y="1555"/>
                </a:lnTo>
                <a:lnTo>
                  <a:pt x="135" y="1504"/>
                </a:lnTo>
                <a:lnTo>
                  <a:pt x="136" y="1452"/>
                </a:lnTo>
                <a:lnTo>
                  <a:pt x="141" y="1395"/>
                </a:lnTo>
                <a:lnTo>
                  <a:pt x="141" y="1395"/>
                </a:lnTo>
                <a:lnTo>
                  <a:pt x="145" y="1366"/>
                </a:lnTo>
                <a:lnTo>
                  <a:pt x="148" y="1338"/>
                </a:lnTo>
                <a:lnTo>
                  <a:pt x="160" y="1282"/>
                </a:lnTo>
                <a:lnTo>
                  <a:pt x="175" y="1230"/>
                </a:lnTo>
                <a:lnTo>
                  <a:pt x="194" y="1179"/>
                </a:lnTo>
                <a:lnTo>
                  <a:pt x="214" y="1131"/>
                </a:lnTo>
                <a:lnTo>
                  <a:pt x="237" y="1083"/>
                </a:lnTo>
                <a:lnTo>
                  <a:pt x="263" y="1040"/>
                </a:lnTo>
                <a:lnTo>
                  <a:pt x="288" y="998"/>
                </a:lnTo>
                <a:lnTo>
                  <a:pt x="315" y="957"/>
                </a:lnTo>
                <a:lnTo>
                  <a:pt x="344" y="920"/>
                </a:lnTo>
                <a:lnTo>
                  <a:pt x="372" y="887"/>
                </a:lnTo>
                <a:lnTo>
                  <a:pt x="399" y="855"/>
                </a:lnTo>
                <a:lnTo>
                  <a:pt x="428" y="824"/>
                </a:lnTo>
                <a:lnTo>
                  <a:pt x="455" y="797"/>
                </a:lnTo>
                <a:lnTo>
                  <a:pt x="504" y="752"/>
                </a:lnTo>
                <a:lnTo>
                  <a:pt x="504" y="752"/>
                </a:lnTo>
                <a:lnTo>
                  <a:pt x="536" y="723"/>
                </a:lnTo>
                <a:lnTo>
                  <a:pt x="571" y="696"/>
                </a:lnTo>
                <a:lnTo>
                  <a:pt x="605" y="671"/>
                </a:lnTo>
                <a:lnTo>
                  <a:pt x="640" y="648"/>
                </a:lnTo>
                <a:lnTo>
                  <a:pt x="675" y="624"/>
                </a:lnTo>
                <a:lnTo>
                  <a:pt x="712" y="602"/>
                </a:lnTo>
                <a:lnTo>
                  <a:pt x="748" y="584"/>
                </a:lnTo>
                <a:lnTo>
                  <a:pt x="783" y="565"/>
                </a:lnTo>
                <a:lnTo>
                  <a:pt x="819" y="550"/>
                </a:lnTo>
                <a:lnTo>
                  <a:pt x="852" y="535"/>
                </a:lnTo>
                <a:lnTo>
                  <a:pt x="888" y="523"/>
                </a:lnTo>
                <a:lnTo>
                  <a:pt x="920" y="513"/>
                </a:lnTo>
                <a:lnTo>
                  <a:pt x="953" y="505"/>
                </a:lnTo>
                <a:lnTo>
                  <a:pt x="984" y="500"/>
                </a:lnTo>
                <a:lnTo>
                  <a:pt x="1014" y="496"/>
                </a:lnTo>
                <a:lnTo>
                  <a:pt x="1043" y="494"/>
                </a:lnTo>
                <a:lnTo>
                  <a:pt x="1043" y="494"/>
                </a:lnTo>
                <a:lnTo>
                  <a:pt x="1073" y="494"/>
                </a:lnTo>
                <a:lnTo>
                  <a:pt x="1105" y="496"/>
                </a:lnTo>
                <a:lnTo>
                  <a:pt x="1160" y="501"/>
                </a:lnTo>
                <a:lnTo>
                  <a:pt x="1213" y="511"/>
                </a:lnTo>
                <a:lnTo>
                  <a:pt x="1258" y="521"/>
                </a:lnTo>
                <a:lnTo>
                  <a:pt x="1258" y="521"/>
                </a:lnTo>
                <a:lnTo>
                  <a:pt x="1268" y="525"/>
                </a:lnTo>
                <a:lnTo>
                  <a:pt x="1268" y="525"/>
                </a:lnTo>
                <a:lnTo>
                  <a:pt x="1310" y="540"/>
                </a:lnTo>
                <a:lnTo>
                  <a:pt x="1349" y="555"/>
                </a:lnTo>
                <a:lnTo>
                  <a:pt x="1379" y="572"/>
                </a:lnTo>
                <a:lnTo>
                  <a:pt x="1406" y="587"/>
                </a:lnTo>
                <a:lnTo>
                  <a:pt x="1425" y="600"/>
                </a:lnTo>
                <a:lnTo>
                  <a:pt x="1440" y="611"/>
                </a:lnTo>
                <a:lnTo>
                  <a:pt x="1453" y="622"/>
                </a:lnTo>
                <a:lnTo>
                  <a:pt x="1453" y="622"/>
                </a:lnTo>
                <a:lnTo>
                  <a:pt x="1464" y="632"/>
                </a:lnTo>
                <a:lnTo>
                  <a:pt x="1474" y="639"/>
                </a:lnTo>
                <a:lnTo>
                  <a:pt x="1487" y="643"/>
                </a:lnTo>
                <a:lnTo>
                  <a:pt x="1499" y="644"/>
                </a:lnTo>
                <a:lnTo>
                  <a:pt x="1512" y="644"/>
                </a:lnTo>
                <a:lnTo>
                  <a:pt x="1526" y="641"/>
                </a:lnTo>
                <a:lnTo>
                  <a:pt x="1538" y="634"/>
                </a:lnTo>
                <a:lnTo>
                  <a:pt x="1548" y="627"/>
                </a:lnTo>
                <a:lnTo>
                  <a:pt x="1548" y="627"/>
                </a:lnTo>
                <a:lnTo>
                  <a:pt x="1556" y="616"/>
                </a:lnTo>
                <a:lnTo>
                  <a:pt x="1563" y="606"/>
                </a:lnTo>
                <a:lnTo>
                  <a:pt x="1568" y="592"/>
                </a:lnTo>
                <a:lnTo>
                  <a:pt x="1570" y="580"/>
                </a:lnTo>
                <a:lnTo>
                  <a:pt x="1568" y="567"/>
                </a:lnTo>
                <a:lnTo>
                  <a:pt x="1566" y="555"/>
                </a:lnTo>
                <a:lnTo>
                  <a:pt x="1560" y="542"/>
                </a:lnTo>
                <a:lnTo>
                  <a:pt x="1551" y="531"/>
                </a:lnTo>
                <a:lnTo>
                  <a:pt x="1551" y="531"/>
                </a:lnTo>
                <a:lnTo>
                  <a:pt x="1539" y="520"/>
                </a:lnTo>
                <a:lnTo>
                  <a:pt x="1528" y="510"/>
                </a:lnTo>
                <a:lnTo>
                  <a:pt x="1511" y="496"/>
                </a:lnTo>
                <a:lnTo>
                  <a:pt x="1489" y="481"/>
                </a:lnTo>
                <a:lnTo>
                  <a:pt x="1462" y="464"/>
                </a:lnTo>
                <a:lnTo>
                  <a:pt x="1430" y="446"/>
                </a:lnTo>
                <a:lnTo>
                  <a:pt x="1393" y="429"/>
                </a:lnTo>
                <a:lnTo>
                  <a:pt x="1393" y="429"/>
                </a:lnTo>
                <a:lnTo>
                  <a:pt x="1418" y="404"/>
                </a:lnTo>
                <a:lnTo>
                  <a:pt x="1445" y="377"/>
                </a:lnTo>
                <a:lnTo>
                  <a:pt x="1479" y="350"/>
                </a:lnTo>
                <a:lnTo>
                  <a:pt x="1516" y="319"/>
                </a:lnTo>
                <a:lnTo>
                  <a:pt x="1558" y="291"/>
                </a:lnTo>
                <a:lnTo>
                  <a:pt x="1605" y="262"/>
                </a:lnTo>
                <a:lnTo>
                  <a:pt x="1657" y="235"/>
                </a:lnTo>
                <a:lnTo>
                  <a:pt x="1686" y="222"/>
                </a:lnTo>
                <a:lnTo>
                  <a:pt x="1715" y="210"/>
                </a:lnTo>
                <a:lnTo>
                  <a:pt x="1745" y="198"/>
                </a:lnTo>
                <a:lnTo>
                  <a:pt x="1775" y="186"/>
                </a:lnTo>
                <a:lnTo>
                  <a:pt x="1809" y="176"/>
                </a:lnTo>
                <a:lnTo>
                  <a:pt x="1843" y="166"/>
                </a:lnTo>
                <a:lnTo>
                  <a:pt x="1878" y="158"/>
                </a:lnTo>
                <a:lnTo>
                  <a:pt x="1915" y="151"/>
                </a:lnTo>
                <a:lnTo>
                  <a:pt x="1952" y="144"/>
                </a:lnTo>
                <a:lnTo>
                  <a:pt x="1992" y="139"/>
                </a:lnTo>
                <a:lnTo>
                  <a:pt x="2033" y="136"/>
                </a:lnTo>
                <a:lnTo>
                  <a:pt x="2073" y="134"/>
                </a:lnTo>
                <a:lnTo>
                  <a:pt x="2117" y="133"/>
                </a:lnTo>
                <a:lnTo>
                  <a:pt x="2161" y="134"/>
                </a:lnTo>
                <a:lnTo>
                  <a:pt x="2208" y="136"/>
                </a:lnTo>
                <a:lnTo>
                  <a:pt x="2255" y="141"/>
                </a:lnTo>
                <a:lnTo>
                  <a:pt x="2302" y="146"/>
                </a:lnTo>
                <a:lnTo>
                  <a:pt x="2353" y="155"/>
                </a:lnTo>
                <a:lnTo>
                  <a:pt x="2353" y="155"/>
                </a:lnTo>
                <a:lnTo>
                  <a:pt x="2398" y="163"/>
                </a:lnTo>
                <a:lnTo>
                  <a:pt x="2444" y="175"/>
                </a:lnTo>
                <a:lnTo>
                  <a:pt x="2486" y="188"/>
                </a:lnTo>
                <a:lnTo>
                  <a:pt x="2528" y="203"/>
                </a:lnTo>
                <a:lnTo>
                  <a:pt x="2567" y="220"/>
                </a:lnTo>
                <a:lnTo>
                  <a:pt x="2606" y="239"/>
                </a:lnTo>
                <a:lnTo>
                  <a:pt x="2641" y="261"/>
                </a:lnTo>
                <a:lnTo>
                  <a:pt x="2675" y="282"/>
                </a:lnTo>
                <a:lnTo>
                  <a:pt x="2705" y="306"/>
                </a:lnTo>
                <a:lnTo>
                  <a:pt x="2734" y="331"/>
                </a:lnTo>
                <a:lnTo>
                  <a:pt x="2760" y="358"/>
                </a:lnTo>
                <a:lnTo>
                  <a:pt x="2784" y="387"/>
                </a:lnTo>
                <a:lnTo>
                  <a:pt x="2806" y="417"/>
                </a:lnTo>
                <a:lnTo>
                  <a:pt x="2826" y="447"/>
                </a:lnTo>
                <a:lnTo>
                  <a:pt x="2841" y="479"/>
                </a:lnTo>
                <a:lnTo>
                  <a:pt x="2855" y="513"/>
                </a:lnTo>
                <a:lnTo>
                  <a:pt x="2855" y="513"/>
                </a:lnTo>
                <a:lnTo>
                  <a:pt x="2862" y="533"/>
                </a:lnTo>
                <a:lnTo>
                  <a:pt x="2867" y="553"/>
                </a:lnTo>
                <a:lnTo>
                  <a:pt x="2872" y="572"/>
                </a:lnTo>
                <a:lnTo>
                  <a:pt x="2873" y="592"/>
                </a:lnTo>
                <a:lnTo>
                  <a:pt x="2875" y="611"/>
                </a:lnTo>
                <a:lnTo>
                  <a:pt x="2877" y="629"/>
                </a:lnTo>
                <a:lnTo>
                  <a:pt x="2875" y="648"/>
                </a:lnTo>
                <a:lnTo>
                  <a:pt x="2873" y="666"/>
                </a:lnTo>
                <a:lnTo>
                  <a:pt x="2870" y="685"/>
                </a:lnTo>
                <a:lnTo>
                  <a:pt x="2867" y="701"/>
                </a:lnTo>
                <a:lnTo>
                  <a:pt x="2862" y="718"/>
                </a:lnTo>
                <a:lnTo>
                  <a:pt x="2855" y="733"/>
                </a:lnTo>
                <a:lnTo>
                  <a:pt x="2848" y="750"/>
                </a:lnTo>
                <a:lnTo>
                  <a:pt x="2840" y="765"/>
                </a:lnTo>
                <a:lnTo>
                  <a:pt x="2830" y="779"/>
                </a:lnTo>
                <a:lnTo>
                  <a:pt x="2818" y="792"/>
                </a:lnTo>
                <a:lnTo>
                  <a:pt x="2818" y="792"/>
                </a:lnTo>
                <a:lnTo>
                  <a:pt x="2804" y="807"/>
                </a:lnTo>
                <a:lnTo>
                  <a:pt x="2787" y="821"/>
                </a:lnTo>
                <a:lnTo>
                  <a:pt x="2771" y="833"/>
                </a:lnTo>
                <a:lnTo>
                  <a:pt x="2752" y="845"/>
                </a:lnTo>
                <a:lnTo>
                  <a:pt x="2734" y="855"/>
                </a:lnTo>
                <a:lnTo>
                  <a:pt x="2712" y="861"/>
                </a:lnTo>
                <a:lnTo>
                  <a:pt x="2690" y="870"/>
                </a:lnTo>
                <a:lnTo>
                  <a:pt x="2668" y="875"/>
                </a:lnTo>
                <a:lnTo>
                  <a:pt x="2643" y="878"/>
                </a:lnTo>
                <a:lnTo>
                  <a:pt x="2617" y="882"/>
                </a:lnTo>
                <a:lnTo>
                  <a:pt x="2592" y="883"/>
                </a:lnTo>
                <a:lnTo>
                  <a:pt x="2563" y="883"/>
                </a:lnTo>
                <a:lnTo>
                  <a:pt x="2536" y="882"/>
                </a:lnTo>
                <a:lnTo>
                  <a:pt x="2506" y="878"/>
                </a:lnTo>
                <a:lnTo>
                  <a:pt x="2476" y="873"/>
                </a:lnTo>
                <a:lnTo>
                  <a:pt x="2446" y="868"/>
                </a:lnTo>
                <a:lnTo>
                  <a:pt x="2446" y="868"/>
                </a:lnTo>
                <a:lnTo>
                  <a:pt x="2432" y="866"/>
                </a:lnTo>
                <a:lnTo>
                  <a:pt x="2419" y="868"/>
                </a:lnTo>
                <a:lnTo>
                  <a:pt x="2407" y="871"/>
                </a:lnTo>
                <a:lnTo>
                  <a:pt x="2395" y="878"/>
                </a:lnTo>
                <a:lnTo>
                  <a:pt x="2385" y="887"/>
                </a:lnTo>
                <a:lnTo>
                  <a:pt x="2376" y="895"/>
                </a:lnTo>
                <a:lnTo>
                  <a:pt x="2370" y="907"/>
                </a:lnTo>
                <a:lnTo>
                  <a:pt x="2366" y="920"/>
                </a:lnTo>
                <a:lnTo>
                  <a:pt x="2366" y="920"/>
                </a:lnTo>
                <a:lnTo>
                  <a:pt x="2365" y="934"/>
                </a:lnTo>
                <a:lnTo>
                  <a:pt x="2366" y="947"/>
                </a:lnTo>
                <a:lnTo>
                  <a:pt x="2370" y="959"/>
                </a:lnTo>
                <a:lnTo>
                  <a:pt x="2375" y="971"/>
                </a:lnTo>
                <a:lnTo>
                  <a:pt x="2383" y="981"/>
                </a:lnTo>
                <a:lnTo>
                  <a:pt x="2393" y="989"/>
                </a:lnTo>
                <a:lnTo>
                  <a:pt x="2405" y="996"/>
                </a:lnTo>
                <a:lnTo>
                  <a:pt x="2419" y="999"/>
                </a:lnTo>
                <a:lnTo>
                  <a:pt x="2419" y="999"/>
                </a:lnTo>
                <a:lnTo>
                  <a:pt x="2462" y="1008"/>
                </a:lnTo>
                <a:lnTo>
                  <a:pt x="2503" y="1013"/>
                </a:lnTo>
                <a:lnTo>
                  <a:pt x="2543" y="1016"/>
                </a:lnTo>
                <a:lnTo>
                  <a:pt x="2580" y="1018"/>
                </a:lnTo>
                <a:lnTo>
                  <a:pt x="2580" y="1018"/>
                </a:lnTo>
                <a:lnTo>
                  <a:pt x="2614" y="1016"/>
                </a:lnTo>
                <a:lnTo>
                  <a:pt x="2646" y="1014"/>
                </a:lnTo>
                <a:lnTo>
                  <a:pt x="2676" y="1009"/>
                </a:lnTo>
                <a:lnTo>
                  <a:pt x="2705" y="1004"/>
                </a:lnTo>
                <a:lnTo>
                  <a:pt x="2732" y="998"/>
                </a:lnTo>
                <a:lnTo>
                  <a:pt x="2757" y="989"/>
                </a:lnTo>
                <a:lnTo>
                  <a:pt x="2781" y="981"/>
                </a:lnTo>
                <a:lnTo>
                  <a:pt x="2803" y="971"/>
                </a:lnTo>
                <a:lnTo>
                  <a:pt x="2821" y="959"/>
                </a:lnTo>
                <a:lnTo>
                  <a:pt x="2840" y="949"/>
                </a:lnTo>
                <a:lnTo>
                  <a:pt x="2856" y="937"/>
                </a:lnTo>
                <a:lnTo>
                  <a:pt x="2872" y="925"/>
                </a:lnTo>
                <a:lnTo>
                  <a:pt x="2899" y="903"/>
                </a:lnTo>
                <a:lnTo>
                  <a:pt x="2920" y="880"/>
                </a:lnTo>
                <a:lnTo>
                  <a:pt x="2920" y="880"/>
                </a:lnTo>
                <a:lnTo>
                  <a:pt x="2932" y="865"/>
                </a:lnTo>
                <a:lnTo>
                  <a:pt x="2944" y="850"/>
                </a:lnTo>
                <a:lnTo>
                  <a:pt x="2956" y="833"/>
                </a:lnTo>
                <a:lnTo>
                  <a:pt x="2964" y="816"/>
                </a:lnTo>
                <a:lnTo>
                  <a:pt x="2974" y="797"/>
                </a:lnTo>
                <a:lnTo>
                  <a:pt x="2983" y="781"/>
                </a:lnTo>
                <a:lnTo>
                  <a:pt x="2990" y="760"/>
                </a:lnTo>
                <a:lnTo>
                  <a:pt x="2995" y="742"/>
                </a:lnTo>
                <a:lnTo>
                  <a:pt x="3000" y="723"/>
                </a:lnTo>
                <a:lnTo>
                  <a:pt x="3005" y="703"/>
                </a:lnTo>
                <a:lnTo>
                  <a:pt x="3008" y="683"/>
                </a:lnTo>
                <a:lnTo>
                  <a:pt x="3010" y="663"/>
                </a:lnTo>
                <a:lnTo>
                  <a:pt x="3011" y="621"/>
                </a:lnTo>
                <a:lnTo>
                  <a:pt x="3008" y="579"/>
                </a:lnTo>
                <a:lnTo>
                  <a:pt x="3008" y="579"/>
                </a:lnTo>
                <a:lnTo>
                  <a:pt x="3065" y="585"/>
                </a:lnTo>
                <a:lnTo>
                  <a:pt x="3099" y="590"/>
                </a:lnTo>
                <a:lnTo>
                  <a:pt x="3134" y="597"/>
                </a:lnTo>
                <a:lnTo>
                  <a:pt x="3171" y="606"/>
                </a:lnTo>
                <a:lnTo>
                  <a:pt x="3212" y="617"/>
                </a:lnTo>
                <a:lnTo>
                  <a:pt x="3252" y="629"/>
                </a:lnTo>
                <a:lnTo>
                  <a:pt x="3294" y="644"/>
                </a:lnTo>
                <a:lnTo>
                  <a:pt x="3294" y="644"/>
                </a:lnTo>
                <a:lnTo>
                  <a:pt x="3343" y="663"/>
                </a:lnTo>
                <a:lnTo>
                  <a:pt x="3389" y="685"/>
                </a:lnTo>
                <a:lnTo>
                  <a:pt x="3432" y="707"/>
                </a:lnTo>
                <a:lnTo>
                  <a:pt x="3476" y="732"/>
                </a:lnTo>
                <a:lnTo>
                  <a:pt x="3517" y="759"/>
                </a:lnTo>
                <a:lnTo>
                  <a:pt x="3555" y="787"/>
                </a:lnTo>
                <a:lnTo>
                  <a:pt x="3592" y="818"/>
                </a:lnTo>
                <a:lnTo>
                  <a:pt x="3628" y="851"/>
                </a:lnTo>
                <a:lnTo>
                  <a:pt x="3660" y="885"/>
                </a:lnTo>
                <a:lnTo>
                  <a:pt x="3692" y="922"/>
                </a:lnTo>
                <a:lnTo>
                  <a:pt x="3722" y="961"/>
                </a:lnTo>
                <a:lnTo>
                  <a:pt x="3749" y="1001"/>
                </a:lnTo>
                <a:lnTo>
                  <a:pt x="3776" y="1043"/>
                </a:lnTo>
                <a:lnTo>
                  <a:pt x="3800" y="1087"/>
                </a:lnTo>
                <a:lnTo>
                  <a:pt x="3822" y="1134"/>
                </a:lnTo>
                <a:lnTo>
                  <a:pt x="3842" y="1181"/>
                </a:lnTo>
                <a:lnTo>
                  <a:pt x="3842" y="1181"/>
                </a:lnTo>
                <a:lnTo>
                  <a:pt x="3864" y="1235"/>
                </a:lnTo>
                <a:lnTo>
                  <a:pt x="3882" y="1287"/>
                </a:lnTo>
                <a:lnTo>
                  <a:pt x="3897" y="1339"/>
                </a:lnTo>
                <a:lnTo>
                  <a:pt x="3912" y="1390"/>
                </a:lnTo>
                <a:lnTo>
                  <a:pt x="3924" y="1440"/>
                </a:lnTo>
                <a:lnTo>
                  <a:pt x="3934" y="1489"/>
                </a:lnTo>
                <a:lnTo>
                  <a:pt x="3943" y="1538"/>
                </a:lnTo>
                <a:lnTo>
                  <a:pt x="3950" y="1585"/>
                </a:lnTo>
                <a:lnTo>
                  <a:pt x="3953" y="1630"/>
                </a:lnTo>
                <a:lnTo>
                  <a:pt x="3956" y="1676"/>
                </a:lnTo>
                <a:lnTo>
                  <a:pt x="3956" y="1720"/>
                </a:lnTo>
                <a:lnTo>
                  <a:pt x="3955" y="1763"/>
                </a:lnTo>
                <a:lnTo>
                  <a:pt x="3950" y="1805"/>
                </a:lnTo>
                <a:lnTo>
                  <a:pt x="3943" y="1846"/>
                </a:lnTo>
                <a:lnTo>
                  <a:pt x="3936" y="1886"/>
                </a:lnTo>
                <a:lnTo>
                  <a:pt x="3926" y="1925"/>
                </a:lnTo>
                <a:lnTo>
                  <a:pt x="3926" y="1925"/>
                </a:lnTo>
                <a:close/>
              </a:path>
            </a:pathLst>
          </a:custGeom>
          <a:solidFill>
            <a:schemeClr val="accent1">
              <a:lumMod val="20000"/>
              <a:lumOff val="80000"/>
            </a:schemeClr>
          </a:solidFill>
          <a:ln w="9525">
            <a:noFill/>
            <a:round/>
            <a:headEnd/>
            <a:tailEnd/>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GB" sz="1350">
              <a:solidFill>
                <a:srgbClr val="000000"/>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0C7DC7BD-BEC6-4511-BD3E-85403417419F}"/>
              </a:ext>
            </a:extLst>
          </p:cNvPr>
          <p:cNvGrpSpPr/>
          <p:nvPr/>
        </p:nvGrpSpPr>
        <p:grpSpPr>
          <a:xfrm>
            <a:off x="587380" y="5480307"/>
            <a:ext cx="4813293" cy="724910"/>
            <a:chOff x="587380" y="5480307"/>
            <a:chExt cx="4813293" cy="724910"/>
          </a:xfrm>
        </p:grpSpPr>
        <p:sp>
          <p:nvSpPr>
            <p:cNvPr id="26" name="Round Single Corner Rectangle 45">
              <a:extLst>
                <a:ext uri="{FF2B5EF4-FFF2-40B4-BE49-F238E27FC236}">
                  <a16:creationId xmlns:a16="http://schemas.microsoft.com/office/drawing/2014/main" id="{258C8551-6465-4BD3-AD86-54D373F9AF77}"/>
                </a:ext>
              </a:extLst>
            </p:cNvPr>
            <p:cNvSpPr/>
            <p:nvPr/>
          </p:nvSpPr>
          <p:spPr>
            <a:xfrm flipH="1">
              <a:off x="587380" y="5480307"/>
              <a:ext cx="4813293" cy="724910"/>
            </a:xfrm>
            <a:prstGeom prst="rect">
              <a:avLst/>
            </a:prstGeom>
            <a:noFill/>
            <a:ln w="9525" cap="flat" cmpd="sng" algn="ctr">
              <a:solidFill>
                <a:schemeClr val="accent5">
                  <a:lumMod val="60000"/>
                  <a:lumOff val="40000"/>
                </a:schemeClr>
              </a:solid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lvl="3" defTabSz="685800"/>
              <a:r>
                <a:rPr lang="zh-CN" altLang="en-US" sz="1200" kern="0" dirty="0">
                  <a:latin typeface="微软雅黑" panose="020B0503020204020204" pitchFamily="34" charset="-122"/>
                  <a:ea typeface="微软雅黑" panose="020B0503020204020204" pitchFamily="34" charset="-122"/>
                </a:rPr>
                <a:t>“认同，进而愿意一路同行，多方位地参与水源和水源地保护”</a:t>
              </a:r>
            </a:p>
          </p:txBody>
        </p:sp>
        <p:sp>
          <p:nvSpPr>
            <p:cNvPr id="30" name="Round Single Corner Rectangle 45">
              <a:extLst>
                <a:ext uri="{FF2B5EF4-FFF2-40B4-BE49-F238E27FC236}">
                  <a16:creationId xmlns:a16="http://schemas.microsoft.com/office/drawing/2014/main" id="{D93BFCDB-BDC9-4559-A3C7-8E9E7670C4CC}"/>
                </a:ext>
              </a:extLst>
            </p:cNvPr>
            <p:cNvSpPr/>
            <p:nvPr/>
          </p:nvSpPr>
          <p:spPr>
            <a:xfrm flipH="1">
              <a:off x="1150897" y="5480307"/>
              <a:ext cx="957100" cy="724910"/>
            </a:xfrm>
            <a:prstGeom prst="rect">
              <a:avLst/>
            </a:prstGeom>
            <a:noFill/>
            <a:ln w="9525" cap="flat" cmpd="sng" algn="ctr">
              <a:noFill/>
              <a:prstDash val="solid"/>
              <a:miter lim="800000"/>
            </a:ln>
            <a:effectLst/>
          </p:spPr>
          <p:txBody>
            <a:bodyPr rot="0" spcFirstLastPara="0" vertOverflow="overflow" horzOverflow="overflow" vert="horz" wrap="square" lIns="73152" tIns="68580" rIns="73152" bIns="68580" numCol="1" spcCol="0" rtlCol="0" fromWordArt="0" anchor="ctr" anchorCtr="0" forceAA="0" compatLnSpc="1">
              <a:prstTxWarp prst="textNoShape">
                <a:avLst/>
              </a:prstTxWarp>
              <a:noAutofit/>
            </a:bodyPr>
            <a:lstStyle/>
            <a:p>
              <a:pPr algn="ctr" defTabSz="685800"/>
              <a:r>
                <a:rPr lang="zh-CN" altLang="en-US" sz="1400" b="1" kern="0" dirty="0">
                  <a:solidFill>
                    <a:schemeClr val="accent2"/>
                  </a:solidFill>
                  <a:latin typeface="微软雅黑" panose="020B0503020204020204" pitchFamily="34" charset="-122"/>
                  <a:ea typeface="微软雅黑" panose="020B0503020204020204" pitchFamily="34" charset="-122"/>
                </a:rPr>
                <a:t>有认同感</a:t>
              </a:r>
            </a:p>
          </p:txBody>
        </p:sp>
        <p:sp>
          <p:nvSpPr>
            <p:cNvPr id="50" name="partners-claping-hands_75916">
              <a:extLst>
                <a:ext uri="{FF2B5EF4-FFF2-40B4-BE49-F238E27FC236}">
                  <a16:creationId xmlns:a16="http://schemas.microsoft.com/office/drawing/2014/main" id="{4F436278-B4F6-403D-9BB5-5564F10F9D36}"/>
                </a:ext>
              </a:extLst>
            </p:cNvPr>
            <p:cNvSpPr>
              <a:spLocks noChangeAspect="1"/>
            </p:cNvSpPr>
            <p:nvPr/>
          </p:nvSpPr>
          <p:spPr bwMode="auto">
            <a:xfrm>
              <a:off x="694661" y="5658655"/>
              <a:ext cx="475614" cy="412855"/>
            </a:xfrm>
            <a:custGeom>
              <a:avLst/>
              <a:gdLst>
                <a:gd name="connsiteX0" fmla="*/ 278337 w 609286"/>
                <a:gd name="connsiteY0" fmla="*/ 93783 h 528889"/>
                <a:gd name="connsiteX1" fmla="*/ 297296 w 609286"/>
                <a:gd name="connsiteY1" fmla="*/ 101959 h 528889"/>
                <a:gd name="connsiteX2" fmla="*/ 296228 w 609286"/>
                <a:gd name="connsiteY2" fmla="*/ 138662 h 528889"/>
                <a:gd name="connsiteX3" fmla="*/ 272463 w 609286"/>
                <a:gd name="connsiteY3" fmla="*/ 161058 h 528889"/>
                <a:gd name="connsiteX4" fmla="*/ 247185 w 609286"/>
                <a:gd name="connsiteY4" fmla="*/ 181231 h 528889"/>
                <a:gd name="connsiteX5" fmla="*/ 184345 w 609286"/>
                <a:gd name="connsiteY5" fmla="*/ 223888 h 528889"/>
                <a:gd name="connsiteX6" fmla="*/ 176424 w 609286"/>
                <a:gd name="connsiteY6" fmla="*/ 312492 h 528889"/>
                <a:gd name="connsiteX7" fmla="*/ 176513 w 609286"/>
                <a:gd name="connsiteY7" fmla="*/ 313114 h 528889"/>
                <a:gd name="connsiteX8" fmla="*/ 183811 w 609286"/>
                <a:gd name="connsiteY8" fmla="*/ 394874 h 528889"/>
                <a:gd name="connsiteX9" fmla="*/ 184613 w 609286"/>
                <a:gd name="connsiteY9" fmla="*/ 426600 h 528889"/>
                <a:gd name="connsiteX10" fmla="*/ 181764 w 609286"/>
                <a:gd name="connsiteY10" fmla="*/ 502495 h 528889"/>
                <a:gd name="connsiteX11" fmla="*/ 154350 w 609286"/>
                <a:gd name="connsiteY11" fmla="*/ 528889 h 528889"/>
                <a:gd name="connsiteX12" fmla="*/ 153282 w 609286"/>
                <a:gd name="connsiteY12" fmla="*/ 528889 h 528889"/>
                <a:gd name="connsiteX13" fmla="*/ 134234 w 609286"/>
                <a:gd name="connsiteY13" fmla="*/ 520091 h 528889"/>
                <a:gd name="connsiteX14" fmla="*/ 126936 w 609286"/>
                <a:gd name="connsiteY14" fmla="*/ 500451 h 528889"/>
                <a:gd name="connsiteX15" fmla="*/ 129784 w 609286"/>
                <a:gd name="connsiteY15" fmla="*/ 424467 h 528889"/>
                <a:gd name="connsiteX16" fmla="*/ 129161 w 609286"/>
                <a:gd name="connsiteY16" fmla="*/ 399762 h 528889"/>
                <a:gd name="connsiteX17" fmla="*/ 124265 w 609286"/>
                <a:gd name="connsiteY17" fmla="*/ 345107 h 528889"/>
                <a:gd name="connsiteX18" fmla="*/ 115365 w 609286"/>
                <a:gd name="connsiteY18" fmla="*/ 345107 h 528889"/>
                <a:gd name="connsiteX19" fmla="*/ 81186 w 609286"/>
                <a:gd name="connsiteY19" fmla="*/ 507116 h 528889"/>
                <a:gd name="connsiteX20" fmla="*/ 54395 w 609286"/>
                <a:gd name="connsiteY20" fmla="*/ 528889 h 528889"/>
                <a:gd name="connsiteX21" fmla="*/ 48698 w 609286"/>
                <a:gd name="connsiteY21" fmla="*/ 528267 h 528889"/>
                <a:gd name="connsiteX22" fmla="*/ 31342 w 609286"/>
                <a:gd name="connsiteY22" fmla="*/ 516447 h 528889"/>
                <a:gd name="connsiteX23" fmla="*/ 27514 w 609286"/>
                <a:gd name="connsiteY23" fmla="*/ 495830 h 528889"/>
                <a:gd name="connsiteX24" fmla="*/ 64007 w 609286"/>
                <a:gd name="connsiteY24" fmla="*/ 322623 h 528889"/>
                <a:gd name="connsiteX25" fmla="*/ 68458 w 609286"/>
                <a:gd name="connsiteY25" fmla="*/ 272856 h 528889"/>
                <a:gd name="connsiteX26" fmla="*/ 68102 w 609286"/>
                <a:gd name="connsiteY26" fmla="*/ 273300 h 528889"/>
                <a:gd name="connsiteX27" fmla="*/ 47007 w 609286"/>
                <a:gd name="connsiteY27" fmla="*/ 302094 h 528889"/>
                <a:gd name="connsiteX28" fmla="*/ 26001 w 609286"/>
                <a:gd name="connsiteY28" fmla="*/ 312669 h 528889"/>
                <a:gd name="connsiteX29" fmla="*/ 10692 w 609286"/>
                <a:gd name="connsiteY29" fmla="*/ 307693 h 528889"/>
                <a:gd name="connsiteX30" fmla="*/ 278 w 609286"/>
                <a:gd name="connsiteY30" fmla="*/ 290718 h 528889"/>
                <a:gd name="connsiteX31" fmla="*/ 5084 w 609286"/>
                <a:gd name="connsiteY31" fmla="*/ 271345 h 528889"/>
                <a:gd name="connsiteX32" fmla="*/ 26179 w 609286"/>
                <a:gd name="connsiteY32" fmla="*/ 242640 h 528889"/>
                <a:gd name="connsiteX33" fmla="*/ 44070 w 609286"/>
                <a:gd name="connsiteY33" fmla="*/ 219356 h 528889"/>
                <a:gd name="connsiteX34" fmla="*/ 75222 w 609286"/>
                <a:gd name="connsiteY34" fmla="*/ 180431 h 528889"/>
                <a:gd name="connsiteX35" fmla="*/ 98542 w 609286"/>
                <a:gd name="connsiteY35" fmla="*/ 170744 h 528889"/>
                <a:gd name="connsiteX36" fmla="*/ 170104 w 609286"/>
                <a:gd name="connsiteY36" fmla="*/ 170744 h 528889"/>
                <a:gd name="connsiteX37" fmla="*/ 217990 w 609286"/>
                <a:gd name="connsiteY37" fmla="*/ 138218 h 528889"/>
                <a:gd name="connsiteX38" fmla="*/ 236771 w 609286"/>
                <a:gd name="connsiteY38" fmla="*/ 123199 h 528889"/>
                <a:gd name="connsiteX39" fmla="*/ 260536 w 609286"/>
                <a:gd name="connsiteY39" fmla="*/ 100893 h 528889"/>
                <a:gd name="connsiteX40" fmla="*/ 278337 w 609286"/>
                <a:gd name="connsiteY40" fmla="*/ 93783 h 528889"/>
                <a:gd name="connsiteX41" fmla="*/ 347177 w 609286"/>
                <a:gd name="connsiteY41" fmla="*/ 92724 h 528889"/>
                <a:gd name="connsiteX42" fmla="*/ 365069 w 609286"/>
                <a:gd name="connsiteY42" fmla="*/ 99745 h 528889"/>
                <a:gd name="connsiteX43" fmla="*/ 372547 w 609286"/>
                <a:gd name="connsiteY43" fmla="*/ 106854 h 528889"/>
                <a:gd name="connsiteX44" fmla="*/ 388570 w 609286"/>
                <a:gd name="connsiteY44" fmla="*/ 119295 h 528889"/>
                <a:gd name="connsiteX45" fmla="*/ 436460 w 609286"/>
                <a:gd name="connsiteY45" fmla="*/ 151730 h 528889"/>
                <a:gd name="connsiteX46" fmla="*/ 513726 w 609286"/>
                <a:gd name="connsiteY46" fmla="*/ 151730 h 528889"/>
                <a:gd name="connsiteX47" fmla="*/ 534022 w 609286"/>
                <a:gd name="connsiteY47" fmla="*/ 161505 h 528889"/>
                <a:gd name="connsiteX48" fmla="*/ 565178 w 609286"/>
                <a:gd name="connsiteY48" fmla="*/ 200339 h 528889"/>
                <a:gd name="connsiteX49" fmla="*/ 583070 w 609286"/>
                <a:gd name="connsiteY49" fmla="*/ 223621 h 528889"/>
                <a:gd name="connsiteX50" fmla="*/ 604256 w 609286"/>
                <a:gd name="connsiteY50" fmla="*/ 252413 h 528889"/>
                <a:gd name="connsiteX51" fmla="*/ 608974 w 609286"/>
                <a:gd name="connsiteY51" fmla="*/ 271697 h 528889"/>
                <a:gd name="connsiteX52" fmla="*/ 598648 w 609286"/>
                <a:gd name="connsiteY52" fmla="*/ 288759 h 528889"/>
                <a:gd name="connsiteX53" fmla="*/ 583248 w 609286"/>
                <a:gd name="connsiteY53" fmla="*/ 293735 h 528889"/>
                <a:gd name="connsiteX54" fmla="*/ 562240 w 609286"/>
                <a:gd name="connsiteY54" fmla="*/ 283160 h 528889"/>
                <a:gd name="connsiteX55" fmla="*/ 541143 w 609286"/>
                <a:gd name="connsiteY55" fmla="*/ 254368 h 528889"/>
                <a:gd name="connsiteX56" fmla="*/ 537761 w 609286"/>
                <a:gd name="connsiteY56" fmla="*/ 249836 h 528889"/>
                <a:gd name="connsiteX57" fmla="*/ 542568 w 609286"/>
                <a:gd name="connsiteY57" fmla="*/ 303688 h 528889"/>
                <a:gd name="connsiteX58" fmla="*/ 554318 w 609286"/>
                <a:gd name="connsiteY58" fmla="*/ 359317 h 528889"/>
                <a:gd name="connsiteX59" fmla="*/ 566513 w 609286"/>
                <a:gd name="connsiteY59" fmla="*/ 354874 h 528889"/>
                <a:gd name="connsiteX60" fmla="*/ 576038 w 609286"/>
                <a:gd name="connsiteY60" fmla="*/ 353185 h 528889"/>
                <a:gd name="connsiteX61" fmla="*/ 601764 w 609286"/>
                <a:gd name="connsiteY61" fmla="*/ 371136 h 528889"/>
                <a:gd name="connsiteX62" fmla="*/ 585474 w 609286"/>
                <a:gd name="connsiteY62" fmla="*/ 406326 h 528889"/>
                <a:gd name="connsiteX63" fmla="*/ 556721 w 609286"/>
                <a:gd name="connsiteY63" fmla="*/ 416812 h 528889"/>
                <a:gd name="connsiteX64" fmla="*/ 542746 w 609286"/>
                <a:gd name="connsiteY64" fmla="*/ 419300 h 528889"/>
                <a:gd name="connsiteX65" fmla="*/ 523696 w 609286"/>
                <a:gd name="connsiteY65" fmla="*/ 414413 h 528889"/>
                <a:gd name="connsiteX66" fmla="*/ 504202 w 609286"/>
                <a:gd name="connsiteY66" fmla="*/ 387754 h 528889"/>
                <a:gd name="connsiteX67" fmla="*/ 491205 w 609286"/>
                <a:gd name="connsiteY67" fmla="*/ 326082 h 528889"/>
                <a:gd name="connsiteX68" fmla="*/ 482304 w 609286"/>
                <a:gd name="connsiteY68" fmla="*/ 326082 h 528889"/>
                <a:gd name="connsiteX69" fmla="*/ 477408 w 609286"/>
                <a:gd name="connsiteY69" fmla="*/ 380822 h 528889"/>
                <a:gd name="connsiteX70" fmla="*/ 479633 w 609286"/>
                <a:gd name="connsiteY70" fmla="*/ 395129 h 528889"/>
                <a:gd name="connsiteX71" fmla="*/ 501442 w 609286"/>
                <a:gd name="connsiteY71" fmla="*/ 448448 h 528889"/>
                <a:gd name="connsiteX72" fmla="*/ 501353 w 609286"/>
                <a:gd name="connsiteY72" fmla="*/ 469331 h 528889"/>
                <a:gd name="connsiteX73" fmla="*/ 486398 w 609286"/>
                <a:gd name="connsiteY73" fmla="*/ 484082 h 528889"/>
                <a:gd name="connsiteX74" fmla="*/ 475984 w 609286"/>
                <a:gd name="connsiteY74" fmla="*/ 486126 h 528889"/>
                <a:gd name="connsiteX75" fmla="*/ 450614 w 609286"/>
                <a:gd name="connsiteY75" fmla="*/ 469153 h 528889"/>
                <a:gd name="connsiteX76" fmla="*/ 428805 w 609286"/>
                <a:gd name="connsiteY76" fmla="*/ 415835 h 528889"/>
                <a:gd name="connsiteX77" fmla="*/ 422752 w 609286"/>
                <a:gd name="connsiteY77" fmla="*/ 375935 h 528889"/>
                <a:gd name="connsiteX78" fmla="*/ 430051 w 609286"/>
                <a:gd name="connsiteY78" fmla="*/ 294179 h 528889"/>
                <a:gd name="connsiteX79" fmla="*/ 430140 w 609286"/>
                <a:gd name="connsiteY79" fmla="*/ 293469 h 528889"/>
                <a:gd name="connsiteX80" fmla="*/ 422218 w 609286"/>
                <a:gd name="connsiteY80" fmla="*/ 204960 h 528889"/>
                <a:gd name="connsiteX81" fmla="*/ 359372 w 609286"/>
                <a:gd name="connsiteY81" fmla="*/ 162305 h 528889"/>
                <a:gd name="connsiteX82" fmla="*/ 336940 w 609286"/>
                <a:gd name="connsiteY82" fmla="*/ 144710 h 528889"/>
                <a:gd name="connsiteX83" fmla="*/ 329374 w 609286"/>
                <a:gd name="connsiteY83" fmla="*/ 137601 h 528889"/>
                <a:gd name="connsiteX84" fmla="*/ 321184 w 609286"/>
                <a:gd name="connsiteY84" fmla="*/ 119472 h 528889"/>
                <a:gd name="connsiteX85" fmla="*/ 328305 w 609286"/>
                <a:gd name="connsiteY85" fmla="*/ 100900 h 528889"/>
                <a:gd name="connsiteX86" fmla="*/ 347177 w 609286"/>
                <a:gd name="connsiteY86" fmla="*/ 92724 h 528889"/>
                <a:gd name="connsiteX87" fmla="*/ 137854 w 609286"/>
                <a:gd name="connsiteY87" fmla="*/ 37401 h 528889"/>
                <a:gd name="connsiteX88" fmla="*/ 199352 w 609286"/>
                <a:gd name="connsiteY88" fmla="*/ 98828 h 528889"/>
                <a:gd name="connsiteX89" fmla="*/ 137854 w 609286"/>
                <a:gd name="connsiteY89" fmla="*/ 160255 h 528889"/>
                <a:gd name="connsiteX90" fmla="*/ 76356 w 609286"/>
                <a:gd name="connsiteY90" fmla="*/ 98828 h 528889"/>
                <a:gd name="connsiteX91" fmla="*/ 137854 w 609286"/>
                <a:gd name="connsiteY91" fmla="*/ 37401 h 528889"/>
                <a:gd name="connsiteX92" fmla="*/ 294241 w 609286"/>
                <a:gd name="connsiteY92" fmla="*/ 31190 h 528889"/>
                <a:gd name="connsiteX93" fmla="*/ 320043 w 609286"/>
                <a:gd name="connsiteY93" fmla="*/ 74132 h 528889"/>
                <a:gd name="connsiteX94" fmla="*/ 313637 w 609286"/>
                <a:gd name="connsiteY94" fmla="*/ 84979 h 528889"/>
                <a:gd name="connsiteX95" fmla="*/ 311413 w 609286"/>
                <a:gd name="connsiteY95" fmla="*/ 85245 h 528889"/>
                <a:gd name="connsiteX96" fmla="*/ 302872 w 609286"/>
                <a:gd name="connsiteY96" fmla="*/ 78488 h 528889"/>
                <a:gd name="connsiteX97" fmla="*/ 286767 w 609286"/>
                <a:gd name="connsiteY97" fmla="*/ 47371 h 528889"/>
                <a:gd name="connsiteX98" fmla="*/ 282496 w 609286"/>
                <a:gd name="connsiteY98" fmla="*/ 35547 h 528889"/>
                <a:gd name="connsiteX99" fmla="*/ 294241 w 609286"/>
                <a:gd name="connsiteY99" fmla="*/ 31190 h 528889"/>
                <a:gd name="connsiteX100" fmla="*/ 468700 w 609286"/>
                <a:gd name="connsiteY100" fmla="*/ 18489 h 528889"/>
                <a:gd name="connsiteX101" fmla="*/ 530233 w 609286"/>
                <a:gd name="connsiteY101" fmla="*/ 79881 h 528889"/>
                <a:gd name="connsiteX102" fmla="*/ 468700 w 609286"/>
                <a:gd name="connsiteY102" fmla="*/ 141273 h 528889"/>
                <a:gd name="connsiteX103" fmla="*/ 407167 w 609286"/>
                <a:gd name="connsiteY103" fmla="*/ 79881 h 528889"/>
                <a:gd name="connsiteX104" fmla="*/ 468700 w 609286"/>
                <a:gd name="connsiteY104" fmla="*/ 18489 h 528889"/>
                <a:gd name="connsiteX105" fmla="*/ 354758 w 609286"/>
                <a:gd name="connsiteY105" fmla="*/ 865 h 528889"/>
                <a:gd name="connsiteX106" fmla="*/ 366592 w 609286"/>
                <a:gd name="connsiteY106" fmla="*/ 5132 h 528889"/>
                <a:gd name="connsiteX107" fmla="*/ 362232 w 609286"/>
                <a:gd name="connsiteY107" fmla="*/ 16957 h 528889"/>
                <a:gd name="connsiteX108" fmla="*/ 346128 w 609286"/>
                <a:gd name="connsiteY108" fmla="*/ 48163 h 528889"/>
                <a:gd name="connsiteX109" fmla="*/ 337586 w 609286"/>
                <a:gd name="connsiteY109" fmla="*/ 54831 h 528889"/>
                <a:gd name="connsiteX110" fmla="*/ 335362 w 609286"/>
                <a:gd name="connsiteY110" fmla="*/ 54565 h 528889"/>
                <a:gd name="connsiteX111" fmla="*/ 328956 w 609286"/>
                <a:gd name="connsiteY111" fmla="*/ 43718 h 528889"/>
                <a:gd name="connsiteX112" fmla="*/ 354758 w 609286"/>
                <a:gd name="connsiteY112" fmla="*/ 865 h 52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09286" h="528889">
                  <a:moveTo>
                    <a:pt x="278337" y="93783"/>
                  </a:moveTo>
                  <a:cubicBezTo>
                    <a:pt x="285547" y="93783"/>
                    <a:pt x="292401" y="96805"/>
                    <a:pt x="297296" y="101959"/>
                  </a:cubicBezTo>
                  <a:cubicBezTo>
                    <a:pt x="307176" y="112446"/>
                    <a:pt x="306642" y="128887"/>
                    <a:pt x="296228" y="138662"/>
                  </a:cubicBezTo>
                  <a:lnTo>
                    <a:pt x="272463" y="161058"/>
                  </a:lnTo>
                  <a:cubicBezTo>
                    <a:pt x="265787" y="167278"/>
                    <a:pt x="254750" y="176165"/>
                    <a:pt x="247185" y="181231"/>
                  </a:cubicBezTo>
                  <a:lnTo>
                    <a:pt x="184345" y="223888"/>
                  </a:lnTo>
                  <a:lnTo>
                    <a:pt x="176424" y="312492"/>
                  </a:lnTo>
                  <a:cubicBezTo>
                    <a:pt x="176424" y="312669"/>
                    <a:pt x="176513" y="312847"/>
                    <a:pt x="176513" y="313114"/>
                  </a:cubicBezTo>
                  <a:lnTo>
                    <a:pt x="183811" y="394874"/>
                  </a:lnTo>
                  <a:cubicBezTo>
                    <a:pt x="184613" y="403761"/>
                    <a:pt x="184969" y="417713"/>
                    <a:pt x="184613" y="426600"/>
                  </a:cubicBezTo>
                  <a:lnTo>
                    <a:pt x="181764" y="502495"/>
                  </a:lnTo>
                  <a:cubicBezTo>
                    <a:pt x="181141" y="517336"/>
                    <a:pt x="169125" y="528889"/>
                    <a:pt x="154350" y="528889"/>
                  </a:cubicBezTo>
                  <a:cubicBezTo>
                    <a:pt x="153994" y="528889"/>
                    <a:pt x="153638" y="528889"/>
                    <a:pt x="153282" y="528889"/>
                  </a:cubicBezTo>
                  <a:cubicBezTo>
                    <a:pt x="145983" y="528623"/>
                    <a:pt x="139219" y="525512"/>
                    <a:pt x="134234" y="520091"/>
                  </a:cubicBezTo>
                  <a:cubicBezTo>
                    <a:pt x="129250" y="514759"/>
                    <a:pt x="126669" y="507738"/>
                    <a:pt x="126936" y="500451"/>
                  </a:cubicBezTo>
                  <a:lnTo>
                    <a:pt x="129784" y="424467"/>
                  </a:lnTo>
                  <a:cubicBezTo>
                    <a:pt x="130051" y="417891"/>
                    <a:pt x="129695" y="406338"/>
                    <a:pt x="129161" y="399762"/>
                  </a:cubicBezTo>
                  <a:lnTo>
                    <a:pt x="124265" y="345107"/>
                  </a:lnTo>
                  <a:lnTo>
                    <a:pt x="115365" y="345107"/>
                  </a:lnTo>
                  <a:lnTo>
                    <a:pt x="81186" y="507116"/>
                  </a:lnTo>
                  <a:cubicBezTo>
                    <a:pt x="78516" y="519736"/>
                    <a:pt x="67212" y="528889"/>
                    <a:pt x="54395" y="528889"/>
                  </a:cubicBezTo>
                  <a:cubicBezTo>
                    <a:pt x="52436" y="528889"/>
                    <a:pt x="50567" y="528711"/>
                    <a:pt x="48698" y="528267"/>
                  </a:cubicBezTo>
                  <a:cubicBezTo>
                    <a:pt x="41488" y="526756"/>
                    <a:pt x="35347" y="522579"/>
                    <a:pt x="31342" y="516447"/>
                  </a:cubicBezTo>
                  <a:cubicBezTo>
                    <a:pt x="27336" y="510315"/>
                    <a:pt x="26001" y="503028"/>
                    <a:pt x="27514" y="495830"/>
                  </a:cubicBezTo>
                  <a:lnTo>
                    <a:pt x="64007" y="322623"/>
                  </a:lnTo>
                  <a:lnTo>
                    <a:pt x="68458" y="272856"/>
                  </a:lnTo>
                  <a:cubicBezTo>
                    <a:pt x="68369" y="273033"/>
                    <a:pt x="68280" y="273211"/>
                    <a:pt x="68102" y="273300"/>
                  </a:cubicBezTo>
                  <a:lnTo>
                    <a:pt x="47007" y="302094"/>
                  </a:lnTo>
                  <a:cubicBezTo>
                    <a:pt x="42111" y="308759"/>
                    <a:pt x="34279" y="312669"/>
                    <a:pt x="26001" y="312669"/>
                  </a:cubicBezTo>
                  <a:cubicBezTo>
                    <a:pt x="20483" y="312669"/>
                    <a:pt x="15142" y="310981"/>
                    <a:pt x="10692" y="307693"/>
                  </a:cubicBezTo>
                  <a:cubicBezTo>
                    <a:pt x="5084" y="303605"/>
                    <a:pt x="1346" y="297561"/>
                    <a:pt x="278" y="290718"/>
                  </a:cubicBezTo>
                  <a:cubicBezTo>
                    <a:pt x="-701" y="283787"/>
                    <a:pt x="901" y="276944"/>
                    <a:pt x="5084" y="271345"/>
                  </a:cubicBezTo>
                  <a:lnTo>
                    <a:pt x="26179" y="242640"/>
                  </a:lnTo>
                  <a:cubicBezTo>
                    <a:pt x="30986" y="236064"/>
                    <a:pt x="38996" y="225577"/>
                    <a:pt x="44070" y="219356"/>
                  </a:cubicBezTo>
                  <a:lnTo>
                    <a:pt x="75222" y="180431"/>
                  </a:lnTo>
                  <a:cubicBezTo>
                    <a:pt x="80207" y="174299"/>
                    <a:pt x="86437" y="170744"/>
                    <a:pt x="98542" y="170744"/>
                  </a:cubicBezTo>
                  <a:lnTo>
                    <a:pt x="170104" y="170744"/>
                  </a:lnTo>
                  <a:lnTo>
                    <a:pt x="217990" y="138218"/>
                  </a:lnTo>
                  <a:cubicBezTo>
                    <a:pt x="223331" y="134663"/>
                    <a:pt x="232054" y="127643"/>
                    <a:pt x="236771" y="123199"/>
                  </a:cubicBezTo>
                  <a:lnTo>
                    <a:pt x="260536" y="100893"/>
                  </a:lnTo>
                  <a:cubicBezTo>
                    <a:pt x="265342" y="96272"/>
                    <a:pt x="271751" y="93783"/>
                    <a:pt x="278337" y="93783"/>
                  </a:cubicBezTo>
                  <a:close/>
                  <a:moveTo>
                    <a:pt x="347177" y="92724"/>
                  </a:moveTo>
                  <a:cubicBezTo>
                    <a:pt x="353853" y="92724"/>
                    <a:pt x="360173" y="95212"/>
                    <a:pt x="365069" y="99745"/>
                  </a:cubicBezTo>
                  <a:lnTo>
                    <a:pt x="372547" y="106854"/>
                  </a:lnTo>
                  <a:cubicBezTo>
                    <a:pt x="375395" y="109520"/>
                    <a:pt x="382872" y="115473"/>
                    <a:pt x="388570" y="119295"/>
                  </a:cubicBezTo>
                  <a:lnTo>
                    <a:pt x="436460" y="151730"/>
                  </a:lnTo>
                  <a:lnTo>
                    <a:pt x="513726" y="151730"/>
                  </a:lnTo>
                  <a:cubicBezTo>
                    <a:pt x="523518" y="151730"/>
                    <a:pt x="529126" y="155285"/>
                    <a:pt x="534022" y="161505"/>
                  </a:cubicBezTo>
                  <a:lnTo>
                    <a:pt x="565178" y="200339"/>
                  </a:lnTo>
                  <a:cubicBezTo>
                    <a:pt x="570252" y="206648"/>
                    <a:pt x="578263" y="217134"/>
                    <a:pt x="583070" y="223621"/>
                  </a:cubicBezTo>
                  <a:lnTo>
                    <a:pt x="604256" y="252413"/>
                  </a:lnTo>
                  <a:cubicBezTo>
                    <a:pt x="608351" y="258012"/>
                    <a:pt x="610042" y="264854"/>
                    <a:pt x="608974" y="271697"/>
                  </a:cubicBezTo>
                  <a:cubicBezTo>
                    <a:pt x="607906" y="278539"/>
                    <a:pt x="604256" y="284582"/>
                    <a:pt x="598648" y="288759"/>
                  </a:cubicBezTo>
                  <a:cubicBezTo>
                    <a:pt x="594108" y="292047"/>
                    <a:pt x="588767" y="293735"/>
                    <a:pt x="583248" y="293735"/>
                  </a:cubicBezTo>
                  <a:cubicBezTo>
                    <a:pt x="574970" y="293735"/>
                    <a:pt x="567136" y="289736"/>
                    <a:pt x="562240" y="283160"/>
                  </a:cubicBezTo>
                  <a:lnTo>
                    <a:pt x="541143" y="254368"/>
                  </a:lnTo>
                  <a:cubicBezTo>
                    <a:pt x="540164" y="253035"/>
                    <a:pt x="539007" y="251525"/>
                    <a:pt x="537761" y="249836"/>
                  </a:cubicBezTo>
                  <a:lnTo>
                    <a:pt x="542568" y="303688"/>
                  </a:lnTo>
                  <a:lnTo>
                    <a:pt x="554318" y="359317"/>
                  </a:lnTo>
                  <a:lnTo>
                    <a:pt x="566513" y="354874"/>
                  </a:lnTo>
                  <a:cubicBezTo>
                    <a:pt x="569629" y="353719"/>
                    <a:pt x="572744" y="353185"/>
                    <a:pt x="576038" y="353185"/>
                  </a:cubicBezTo>
                  <a:cubicBezTo>
                    <a:pt x="587432" y="353185"/>
                    <a:pt x="597847" y="360383"/>
                    <a:pt x="601764" y="371136"/>
                  </a:cubicBezTo>
                  <a:cubicBezTo>
                    <a:pt x="606927" y="385354"/>
                    <a:pt x="599627" y="401083"/>
                    <a:pt x="585474" y="406326"/>
                  </a:cubicBezTo>
                  <a:lnTo>
                    <a:pt x="556721" y="416812"/>
                  </a:lnTo>
                  <a:cubicBezTo>
                    <a:pt x="552182" y="418412"/>
                    <a:pt x="547464" y="419300"/>
                    <a:pt x="542746" y="419300"/>
                  </a:cubicBezTo>
                  <a:cubicBezTo>
                    <a:pt x="536070" y="419300"/>
                    <a:pt x="529482" y="417612"/>
                    <a:pt x="523696" y="414413"/>
                  </a:cubicBezTo>
                  <a:cubicBezTo>
                    <a:pt x="513726" y="408903"/>
                    <a:pt x="506605" y="399217"/>
                    <a:pt x="504202" y="387754"/>
                  </a:cubicBezTo>
                  <a:lnTo>
                    <a:pt x="491205" y="326082"/>
                  </a:lnTo>
                  <a:lnTo>
                    <a:pt x="482304" y="326082"/>
                  </a:lnTo>
                  <a:lnTo>
                    <a:pt x="477408" y="380822"/>
                  </a:lnTo>
                  <a:cubicBezTo>
                    <a:pt x="477141" y="384110"/>
                    <a:pt x="478298" y="392019"/>
                    <a:pt x="479633" y="395129"/>
                  </a:cubicBezTo>
                  <a:lnTo>
                    <a:pt x="501442" y="448448"/>
                  </a:lnTo>
                  <a:cubicBezTo>
                    <a:pt x="504202" y="455201"/>
                    <a:pt x="504113" y="462666"/>
                    <a:pt x="501353" y="469331"/>
                  </a:cubicBezTo>
                  <a:cubicBezTo>
                    <a:pt x="498505" y="476085"/>
                    <a:pt x="493164" y="481328"/>
                    <a:pt x="486398" y="484082"/>
                  </a:cubicBezTo>
                  <a:cubicBezTo>
                    <a:pt x="483105" y="485504"/>
                    <a:pt x="479544" y="486126"/>
                    <a:pt x="475984" y="486126"/>
                  </a:cubicBezTo>
                  <a:cubicBezTo>
                    <a:pt x="464857" y="486126"/>
                    <a:pt x="454887" y="479461"/>
                    <a:pt x="450614" y="469153"/>
                  </a:cubicBezTo>
                  <a:lnTo>
                    <a:pt x="428805" y="415835"/>
                  </a:lnTo>
                  <a:cubicBezTo>
                    <a:pt x="424265" y="404727"/>
                    <a:pt x="421684" y="387931"/>
                    <a:pt x="422752" y="375935"/>
                  </a:cubicBezTo>
                  <a:lnTo>
                    <a:pt x="430051" y="294179"/>
                  </a:lnTo>
                  <a:cubicBezTo>
                    <a:pt x="430140" y="293913"/>
                    <a:pt x="430140" y="293735"/>
                    <a:pt x="430140" y="293469"/>
                  </a:cubicBezTo>
                  <a:lnTo>
                    <a:pt x="422218" y="204960"/>
                  </a:lnTo>
                  <a:lnTo>
                    <a:pt x="359372" y="162305"/>
                  </a:lnTo>
                  <a:cubicBezTo>
                    <a:pt x="351717" y="157062"/>
                    <a:pt x="342014" y="149508"/>
                    <a:pt x="336940" y="144710"/>
                  </a:cubicBezTo>
                  <a:lnTo>
                    <a:pt x="329374" y="137601"/>
                  </a:lnTo>
                  <a:cubicBezTo>
                    <a:pt x="324300" y="132891"/>
                    <a:pt x="321451" y="126404"/>
                    <a:pt x="321184" y="119472"/>
                  </a:cubicBezTo>
                  <a:cubicBezTo>
                    <a:pt x="321006" y="112541"/>
                    <a:pt x="323499" y="105965"/>
                    <a:pt x="328305" y="100900"/>
                  </a:cubicBezTo>
                  <a:cubicBezTo>
                    <a:pt x="333201" y="95657"/>
                    <a:pt x="340056" y="92724"/>
                    <a:pt x="347177" y="92724"/>
                  </a:cubicBezTo>
                  <a:close/>
                  <a:moveTo>
                    <a:pt x="137854" y="37401"/>
                  </a:moveTo>
                  <a:cubicBezTo>
                    <a:pt x="171818" y="37401"/>
                    <a:pt x="199352" y="64903"/>
                    <a:pt x="199352" y="98828"/>
                  </a:cubicBezTo>
                  <a:cubicBezTo>
                    <a:pt x="199352" y="132753"/>
                    <a:pt x="171818" y="160255"/>
                    <a:pt x="137854" y="160255"/>
                  </a:cubicBezTo>
                  <a:cubicBezTo>
                    <a:pt x="103890" y="160255"/>
                    <a:pt x="76356" y="132753"/>
                    <a:pt x="76356" y="98828"/>
                  </a:cubicBezTo>
                  <a:cubicBezTo>
                    <a:pt x="76356" y="64903"/>
                    <a:pt x="103890" y="37401"/>
                    <a:pt x="137854" y="37401"/>
                  </a:cubicBezTo>
                  <a:close/>
                  <a:moveTo>
                    <a:pt x="294241" y="31190"/>
                  </a:moveTo>
                  <a:cubicBezTo>
                    <a:pt x="310345" y="38747"/>
                    <a:pt x="318620" y="68264"/>
                    <a:pt x="320043" y="74132"/>
                  </a:cubicBezTo>
                  <a:cubicBezTo>
                    <a:pt x="321289" y="78933"/>
                    <a:pt x="318442" y="83734"/>
                    <a:pt x="313637" y="84979"/>
                  </a:cubicBezTo>
                  <a:cubicBezTo>
                    <a:pt x="312926" y="85156"/>
                    <a:pt x="312214" y="85245"/>
                    <a:pt x="311413" y="85245"/>
                  </a:cubicBezTo>
                  <a:cubicBezTo>
                    <a:pt x="307498" y="85245"/>
                    <a:pt x="303850" y="82578"/>
                    <a:pt x="302872" y="78488"/>
                  </a:cubicBezTo>
                  <a:cubicBezTo>
                    <a:pt x="299935" y="67286"/>
                    <a:pt x="292728" y="50127"/>
                    <a:pt x="286767" y="47371"/>
                  </a:cubicBezTo>
                  <a:cubicBezTo>
                    <a:pt x="282319" y="45237"/>
                    <a:pt x="280361" y="39992"/>
                    <a:pt x="282496" y="35547"/>
                  </a:cubicBezTo>
                  <a:cubicBezTo>
                    <a:pt x="284543" y="31101"/>
                    <a:pt x="289792" y="29145"/>
                    <a:pt x="294241" y="31190"/>
                  </a:cubicBezTo>
                  <a:close/>
                  <a:moveTo>
                    <a:pt x="468700" y="18489"/>
                  </a:moveTo>
                  <a:cubicBezTo>
                    <a:pt x="502684" y="18489"/>
                    <a:pt x="530233" y="45975"/>
                    <a:pt x="530233" y="79881"/>
                  </a:cubicBezTo>
                  <a:cubicBezTo>
                    <a:pt x="530233" y="113787"/>
                    <a:pt x="502684" y="141273"/>
                    <a:pt x="468700" y="141273"/>
                  </a:cubicBezTo>
                  <a:cubicBezTo>
                    <a:pt x="434716" y="141273"/>
                    <a:pt x="407167" y="113787"/>
                    <a:pt x="407167" y="79881"/>
                  </a:cubicBezTo>
                  <a:cubicBezTo>
                    <a:pt x="407167" y="45975"/>
                    <a:pt x="434716" y="18489"/>
                    <a:pt x="468700" y="18489"/>
                  </a:cubicBezTo>
                  <a:close/>
                  <a:moveTo>
                    <a:pt x="354758" y="865"/>
                  </a:moveTo>
                  <a:cubicBezTo>
                    <a:pt x="359207" y="-1269"/>
                    <a:pt x="364456" y="687"/>
                    <a:pt x="366592" y="5132"/>
                  </a:cubicBezTo>
                  <a:cubicBezTo>
                    <a:pt x="368638" y="9577"/>
                    <a:pt x="366681" y="14823"/>
                    <a:pt x="362232" y="16957"/>
                  </a:cubicBezTo>
                  <a:cubicBezTo>
                    <a:pt x="356182" y="19802"/>
                    <a:pt x="349064" y="36872"/>
                    <a:pt x="346128" y="48163"/>
                  </a:cubicBezTo>
                  <a:cubicBezTo>
                    <a:pt x="345149" y="52164"/>
                    <a:pt x="341501" y="54831"/>
                    <a:pt x="337586" y="54831"/>
                  </a:cubicBezTo>
                  <a:cubicBezTo>
                    <a:pt x="336785" y="54831"/>
                    <a:pt x="336074" y="54742"/>
                    <a:pt x="335362" y="54565"/>
                  </a:cubicBezTo>
                  <a:cubicBezTo>
                    <a:pt x="330557" y="53320"/>
                    <a:pt x="327710" y="48519"/>
                    <a:pt x="328956" y="43718"/>
                  </a:cubicBezTo>
                  <a:cubicBezTo>
                    <a:pt x="330379" y="37939"/>
                    <a:pt x="338654" y="8333"/>
                    <a:pt x="354758" y="865"/>
                  </a:cubicBezTo>
                  <a:close/>
                </a:path>
              </a:pathLst>
            </a:custGeom>
            <a:solidFill>
              <a:schemeClr val="accent1"/>
            </a:solidFill>
            <a:ln>
              <a:noFill/>
            </a:ln>
          </p:spPr>
          <p:txBody>
            <a:bodyPr/>
            <a:lstStyle/>
            <a:p>
              <a:endParaRPr lang="zh-CN" altLang="en-US" dirty="0"/>
            </a:p>
          </p:txBody>
        </p:sp>
      </p:grpSp>
      <p:sp>
        <p:nvSpPr>
          <p:cNvPr id="24" name="Round Single Corner Rectangle 45">
            <a:extLst>
              <a:ext uri="{FF2B5EF4-FFF2-40B4-BE49-F238E27FC236}">
                <a16:creationId xmlns:a16="http://schemas.microsoft.com/office/drawing/2014/main" id="{1BE51F16-F455-4934-A35F-D9B659BF0994}"/>
              </a:ext>
            </a:extLst>
          </p:cNvPr>
          <p:cNvSpPr/>
          <p:nvPr/>
        </p:nvSpPr>
        <p:spPr>
          <a:xfrm flipH="1">
            <a:off x="587380" y="3483262"/>
            <a:ext cx="4813293" cy="1086702"/>
          </a:xfrm>
          <a:prstGeom prst="rect">
            <a:avLst/>
          </a:prstGeom>
          <a:noFill/>
          <a:ln w="9525" cap="flat" cmpd="sng" algn="ctr">
            <a:solidFill>
              <a:schemeClr val="accent5">
                <a:lumMod val="60000"/>
                <a:lumOff val="40000"/>
              </a:schemeClr>
            </a:solid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lvl="3" defTabSz="685800"/>
            <a:r>
              <a:rPr lang="zh-CN" altLang="en-US" sz="1200" kern="0" dirty="0">
                <a:latin typeface="微软雅黑" panose="020B0503020204020204" pitchFamily="34" charset="-122"/>
                <a:ea typeface="微软雅黑" panose="020B0503020204020204" pitchFamily="34" charset="-122"/>
              </a:rPr>
              <a:t>“一方面是参与者与项目的连结；另一方面是人与自然环境的连通”</a:t>
            </a:r>
            <a:endParaRPr lang="en-US" altLang="zh-CN" sz="1200" kern="0" dirty="0">
              <a:latin typeface="微软雅黑" panose="020B0503020204020204" pitchFamily="34" charset="-122"/>
              <a:ea typeface="微软雅黑" panose="020B0503020204020204" pitchFamily="34" charset="-122"/>
            </a:endParaRPr>
          </a:p>
          <a:p>
            <a:pPr lvl="3" defTabSz="685800"/>
            <a:endParaRPr lang="en-US" altLang="zh-CN" sz="1200" kern="0" dirty="0">
              <a:latin typeface="微软雅黑" panose="020B0503020204020204" pitchFamily="34" charset="-122"/>
              <a:ea typeface="微软雅黑" panose="020B0503020204020204" pitchFamily="34" charset="-122"/>
            </a:endParaRPr>
          </a:p>
          <a:p>
            <a:pPr lvl="3" defTabSz="685800"/>
            <a:r>
              <a:rPr lang="zh-CN" altLang="en-US" sz="1200" kern="0" dirty="0">
                <a:latin typeface="微软雅黑" panose="020B0503020204020204" pitchFamily="34" charset="-122"/>
                <a:ea typeface="微软雅黑" panose="020B0503020204020204" pitchFamily="34" charset="-122"/>
              </a:rPr>
              <a:t>“与水、大自然产生更美好的联络感”</a:t>
            </a:r>
          </a:p>
        </p:txBody>
      </p:sp>
      <p:sp>
        <p:nvSpPr>
          <p:cNvPr id="28" name="Round Single Corner Rectangle 45">
            <a:extLst>
              <a:ext uri="{FF2B5EF4-FFF2-40B4-BE49-F238E27FC236}">
                <a16:creationId xmlns:a16="http://schemas.microsoft.com/office/drawing/2014/main" id="{32EC9492-83F0-4B94-B36B-586C8B915BF0}"/>
              </a:ext>
            </a:extLst>
          </p:cNvPr>
          <p:cNvSpPr/>
          <p:nvPr/>
        </p:nvSpPr>
        <p:spPr>
          <a:xfrm flipH="1">
            <a:off x="1150897" y="3664158"/>
            <a:ext cx="957100" cy="724910"/>
          </a:xfrm>
          <a:prstGeom prst="rect">
            <a:avLst/>
          </a:prstGeom>
          <a:noFill/>
          <a:ln w="9525" cap="flat" cmpd="sng" algn="ctr">
            <a:noFill/>
            <a:prstDash val="solid"/>
            <a:miter lim="800000"/>
          </a:ln>
          <a:effectLst/>
        </p:spPr>
        <p:txBody>
          <a:bodyPr rot="0" spcFirstLastPara="0" vertOverflow="overflow" horzOverflow="overflow" vert="horz" wrap="square" lIns="73152" tIns="68580" rIns="73152" bIns="68580" numCol="1" spcCol="0" rtlCol="0" fromWordArt="0" anchor="ctr" anchorCtr="0" forceAA="0" compatLnSpc="1">
            <a:prstTxWarp prst="textNoShape">
              <a:avLst/>
            </a:prstTxWarp>
            <a:noAutofit/>
          </a:bodyPr>
          <a:lstStyle/>
          <a:p>
            <a:pPr algn="ctr" defTabSz="685800"/>
            <a:r>
              <a:rPr lang="zh-CN" altLang="en-US" sz="1400" b="1" kern="0" dirty="0">
                <a:solidFill>
                  <a:schemeClr val="accent2"/>
                </a:solidFill>
                <a:latin typeface="微软雅黑" panose="020B0503020204020204" pitchFamily="34" charset="-122"/>
                <a:ea typeface="微软雅黑" panose="020B0503020204020204" pitchFamily="34" charset="-122"/>
              </a:rPr>
              <a:t>情感互联</a:t>
            </a:r>
          </a:p>
        </p:txBody>
      </p:sp>
      <p:grpSp>
        <p:nvGrpSpPr>
          <p:cNvPr id="5" name="组合 4">
            <a:extLst>
              <a:ext uri="{FF2B5EF4-FFF2-40B4-BE49-F238E27FC236}">
                <a16:creationId xmlns:a16="http://schemas.microsoft.com/office/drawing/2014/main" id="{1BD128DE-0619-4470-B424-EE2F6D114DCF}"/>
              </a:ext>
            </a:extLst>
          </p:cNvPr>
          <p:cNvGrpSpPr/>
          <p:nvPr/>
        </p:nvGrpSpPr>
        <p:grpSpPr>
          <a:xfrm>
            <a:off x="644417" y="3801626"/>
            <a:ext cx="546387" cy="535398"/>
            <a:chOff x="4170100" y="-1618891"/>
            <a:chExt cx="1936966" cy="1555282"/>
          </a:xfrm>
        </p:grpSpPr>
        <p:sp>
          <p:nvSpPr>
            <p:cNvPr id="46" name="people-connection_103588">
              <a:extLst>
                <a:ext uri="{FF2B5EF4-FFF2-40B4-BE49-F238E27FC236}">
                  <a16:creationId xmlns:a16="http://schemas.microsoft.com/office/drawing/2014/main" id="{4238E587-AFC4-44AD-B2A3-D0E87A42BBC4}"/>
                </a:ext>
              </a:extLst>
            </p:cNvPr>
            <p:cNvSpPr>
              <a:spLocks noChangeAspect="1"/>
            </p:cNvSpPr>
            <p:nvPr/>
          </p:nvSpPr>
          <p:spPr bwMode="auto">
            <a:xfrm>
              <a:off x="4170100" y="-1618891"/>
              <a:ext cx="1488549" cy="1555282"/>
            </a:xfrm>
            <a:custGeom>
              <a:avLst/>
              <a:gdLst>
                <a:gd name="connsiteX0" fmla="*/ 481201 w 581481"/>
                <a:gd name="connsiteY0" fmla="*/ 419040 h 607550"/>
                <a:gd name="connsiteX1" fmla="*/ 496452 w 581481"/>
                <a:gd name="connsiteY1" fmla="*/ 422492 h 607550"/>
                <a:gd name="connsiteX2" fmla="*/ 501522 w 581481"/>
                <a:gd name="connsiteY2" fmla="*/ 450880 h 607550"/>
                <a:gd name="connsiteX3" fmla="*/ 308376 w 581481"/>
                <a:gd name="connsiteY3" fmla="*/ 560288 h 607550"/>
                <a:gd name="connsiteX4" fmla="*/ 320823 w 581481"/>
                <a:gd name="connsiteY4" fmla="*/ 572717 h 607550"/>
                <a:gd name="connsiteX5" fmla="*/ 320823 w 581481"/>
                <a:gd name="connsiteY5" fmla="*/ 601566 h 607550"/>
                <a:gd name="connsiteX6" fmla="*/ 306379 w 581481"/>
                <a:gd name="connsiteY6" fmla="*/ 607550 h 607550"/>
                <a:gd name="connsiteX7" fmla="*/ 291935 w 581481"/>
                <a:gd name="connsiteY7" fmla="*/ 601566 h 607550"/>
                <a:gd name="connsiteX8" fmla="*/ 244148 w 581481"/>
                <a:gd name="connsiteY8" fmla="*/ 553843 h 607550"/>
                <a:gd name="connsiteX9" fmla="*/ 244148 w 581481"/>
                <a:gd name="connsiteY9" fmla="*/ 524995 h 607550"/>
                <a:gd name="connsiteX10" fmla="*/ 291935 w 581481"/>
                <a:gd name="connsiteY10" fmla="*/ 477273 h 607550"/>
                <a:gd name="connsiteX11" fmla="*/ 320823 w 581481"/>
                <a:gd name="connsiteY11" fmla="*/ 477273 h 607550"/>
                <a:gd name="connsiteX12" fmla="*/ 320823 w 581481"/>
                <a:gd name="connsiteY12" fmla="*/ 506121 h 607550"/>
                <a:gd name="connsiteX13" fmla="*/ 307762 w 581481"/>
                <a:gd name="connsiteY13" fmla="*/ 519318 h 607550"/>
                <a:gd name="connsiteX14" fmla="*/ 468025 w 581481"/>
                <a:gd name="connsiteY14" fmla="*/ 427556 h 607550"/>
                <a:gd name="connsiteX15" fmla="*/ 481201 w 581481"/>
                <a:gd name="connsiteY15" fmla="*/ 419040 h 607550"/>
                <a:gd name="connsiteX16" fmla="*/ 121878 w 581481"/>
                <a:gd name="connsiteY16" fmla="*/ 413589 h 607550"/>
                <a:gd name="connsiteX17" fmla="*/ 60727 w 581481"/>
                <a:gd name="connsiteY17" fmla="*/ 436291 h 607550"/>
                <a:gd name="connsiteX18" fmla="*/ 42290 w 581481"/>
                <a:gd name="connsiteY18" fmla="*/ 473872 h 607550"/>
                <a:gd name="connsiteX19" fmla="*/ 201465 w 581481"/>
                <a:gd name="connsiteY19" fmla="*/ 473872 h 607550"/>
                <a:gd name="connsiteX20" fmla="*/ 183028 w 581481"/>
                <a:gd name="connsiteY20" fmla="*/ 436291 h 607550"/>
                <a:gd name="connsiteX21" fmla="*/ 121878 w 581481"/>
                <a:gd name="connsiteY21" fmla="*/ 413589 h 607550"/>
                <a:gd name="connsiteX22" fmla="*/ 459604 w 581481"/>
                <a:gd name="connsiteY22" fmla="*/ 291002 h 607550"/>
                <a:gd name="connsiteX23" fmla="*/ 398453 w 581481"/>
                <a:gd name="connsiteY23" fmla="*/ 313556 h 607550"/>
                <a:gd name="connsiteX24" fmla="*/ 380016 w 581481"/>
                <a:gd name="connsiteY24" fmla="*/ 351300 h 607550"/>
                <a:gd name="connsiteX25" fmla="*/ 539191 w 581481"/>
                <a:gd name="connsiteY25" fmla="*/ 351300 h 607550"/>
                <a:gd name="connsiteX26" fmla="*/ 520754 w 581481"/>
                <a:gd name="connsiteY26" fmla="*/ 313556 h 607550"/>
                <a:gd name="connsiteX27" fmla="*/ 459604 w 581481"/>
                <a:gd name="connsiteY27" fmla="*/ 291002 h 607550"/>
                <a:gd name="connsiteX28" fmla="*/ 121878 w 581481"/>
                <a:gd name="connsiteY28" fmla="*/ 245012 h 607550"/>
                <a:gd name="connsiteX29" fmla="*/ 74709 w 581481"/>
                <a:gd name="connsiteY29" fmla="*/ 291950 h 607550"/>
                <a:gd name="connsiteX30" fmla="*/ 121878 w 581481"/>
                <a:gd name="connsiteY30" fmla="*/ 339041 h 607550"/>
                <a:gd name="connsiteX31" fmla="*/ 168892 w 581481"/>
                <a:gd name="connsiteY31" fmla="*/ 291950 h 607550"/>
                <a:gd name="connsiteX32" fmla="*/ 121878 w 581481"/>
                <a:gd name="connsiteY32" fmla="*/ 245012 h 607550"/>
                <a:gd name="connsiteX33" fmla="*/ 121878 w 581481"/>
                <a:gd name="connsiteY33" fmla="*/ 204057 h 607550"/>
                <a:gd name="connsiteX34" fmla="*/ 209915 w 581481"/>
                <a:gd name="connsiteY34" fmla="*/ 291950 h 607550"/>
                <a:gd name="connsiteX35" fmla="*/ 149687 w 581481"/>
                <a:gd name="connsiteY35" fmla="*/ 375395 h 607550"/>
                <a:gd name="connsiteX36" fmla="*/ 212220 w 581481"/>
                <a:gd name="connsiteY36" fmla="*/ 407607 h 607550"/>
                <a:gd name="connsiteX37" fmla="*/ 243717 w 581481"/>
                <a:gd name="connsiteY37" fmla="*/ 494886 h 607550"/>
                <a:gd name="connsiteX38" fmla="*/ 223129 w 581481"/>
                <a:gd name="connsiteY38" fmla="*/ 514827 h 607550"/>
                <a:gd name="connsiteX39" fmla="*/ 20473 w 581481"/>
                <a:gd name="connsiteY39" fmla="*/ 514827 h 607550"/>
                <a:gd name="connsiteX40" fmla="*/ 38 w 581481"/>
                <a:gd name="connsiteY40" fmla="*/ 494886 h 607550"/>
                <a:gd name="connsiteX41" fmla="*/ 31381 w 581481"/>
                <a:gd name="connsiteY41" fmla="*/ 407607 h 607550"/>
                <a:gd name="connsiteX42" fmla="*/ 93914 w 581481"/>
                <a:gd name="connsiteY42" fmla="*/ 375395 h 607550"/>
                <a:gd name="connsiteX43" fmla="*/ 33840 w 581481"/>
                <a:gd name="connsiteY43" fmla="*/ 291950 h 607550"/>
                <a:gd name="connsiteX44" fmla="*/ 121878 w 581481"/>
                <a:gd name="connsiteY44" fmla="*/ 204057 h 607550"/>
                <a:gd name="connsiteX45" fmla="*/ 459604 w 581481"/>
                <a:gd name="connsiteY45" fmla="*/ 122227 h 607550"/>
                <a:gd name="connsiteX46" fmla="*/ 412589 w 581481"/>
                <a:gd name="connsiteY46" fmla="*/ 169330 h 607550"/>
                <a:gd name="connsiteX47" fmla="*/ 459604 w 581481"/>
                <a:gd name="connsiteY47" fmla="*/ 216280 h 607550"/>
                <a:gd name="connsiteX48" fmla="*/ 506772 w 581481"/>
                <a:gd name="connsiteY48" fmla="*/ 169330 h 607550"/>
                <a:gd name="connsiteX49" fmla="*/ 459604 w 581481"/>
                <a:gd name="connsiteY49" fmla="*/ 122227 h 607550"/>
                <a:gd name="connsiteX50" fmla="*/ 459604 w 581481"/>
                <a:gd name="connsiteY50" fmla="*/ 81414 h 607550"/>
                <a:gd name="connsiteX51" fmla="*/ 547641 w 581481"/>
                <a:gd name="connsiteY51" fmla="*/ 169330 h 607550"/>
                <a:gd name="connsiteX52" fmla="*/ 487567 w 581481"/>
                <a:gd name="connsiteY52" fmla="*/ 252644 h 607550"/>
                <a:gd name="connsiteX53" fmla="*/ 550100 w 581481"/>
                <a:gd name="connsiteY53" fmla="*/ 285018 h 607550"/>
                <a:gd name="connsiteX54" fmla="*/ 581443 w 581481"/>
                <a:gd name="connsiteY54" fmla="*/ 372167 h 607550"/>
                <a:gd name="connsiteX55" fmla="*/ 561008 w 581481"/>
                <a:gd name="connsiteY55" fmla="*/ 392113 h 607550"/>
                <a:gd name="connsiteX56" fmla="*/ 358199 w 581481"/>
                <a:gd name="connsiteY56" fmla="*/ 392113 h 607550"/>
                <a:gd name="connsiteX57" fmla="*/ 337764 w 581481"/>
                <a:gd name="connsiteY57" fmla="*/ 372167 h 607550"/>
                <a:gd name="connsiteX58" fmla="*/ 369261 w 581481"/>
                <a:gd name="connsiteY58" fmla="*/ 285018 h 607550"/>
                <a:gd name="connsiteX59" fmla="*/ 431794 w 581481"/>
                <a:gd name="connsiteY59" fmla="*/ 252644 h 607550"/>
                <a:gd name="connsiteX60" fmla="*/ 371566 w 581481"/>
                <a:gd name="connsiteY60" fmla="*/ 169330 h 607550"/>
                <a:gd name="connsiteX61" fmla="*/ 459604 w 581481"/>
                <a:gd name="connsiteY61" fmla="*/ 81414 h 607550"/>
                <a:gd name="connsiteX62" fmla="*/ 283153 w 581481"/>
                <a:gd name="connsiteY62" fmla="*/ 0 h 607550"/>
                <a:gd name="connsiteX63" fmla="*/ 297596 w 581481"/>
                <a:gd name="connsiteY63" fmla="*/ 5983 h 607550"/>
                <a:gd name="connsiteX64" fmla="*/ 345379 w 581481"/>
                <a:gd name="connsiteY64" fmla="*/ 53695 h 607550"/>
                <a:gd name="connsiteX65" fmla="*/ 345379 w 581481"/>
                <a:gd name="connsiteY65" fmla="*/ 82536 h 607550"/>
                <a:gd name="connsiteX66" fmla="*/ 297596 w 581481"/>
                <a:gd name="connsiteY66" fmla="*/ 130248 h 607550"/>
                <a:gd name="connsiteX67" fmla="*/ 283153 w 581481"/>
                <a:gd name="connsiteY67" fmla="*/ 136231 h 607550"/>
                <a:gd name="connsiteX68" fmla="*/ 268711 w 581481"/>
                <a:gd name="connsiteY68" fmla="*/ 130248 h 607550"/>
                <a:gd name="connsiteX69" fmla="*/ 268711 w 581481"/>
                <a:gd name="connsiteY69" fmla="*/ 101406 h 607550"/>
                <a:gd name="connsiteX70" fmla="*/ 281309 w 581481"/>
                <a:gd name="connsiteY70" fmla="*/ 88826 h 607550"/>
                <a:gd name="connsiteX71" fmla="*/ 114299 w 581481"/>
                <a:gd name="connsiteY71" fmla="*/ 179800 h 607550"/>
                <a:gd name="connsiteX72" fmla="*/ 97552 w 581481"/>
                <a:gd name="connsiteY72" fmla="*/ 188391 h 607550"/>
                <a:gd name="connsiteX73" fmla="*/ 85722 w 581481"/>
                <a:gd name="connsiteY73" fmla="*/ 184709 h 607550"/>
                <a:gd name="connsiteX74" fmla="*/ 80959 w 581481"/>
                <a:gd name="connsiteY74" fmla="*/ 156174 h 607550"/>
                <a:gd name="connsiteX75" fmla="*/ 281617 w 581481"/>
                <a:gd name="connsiteY75" fmla="*/ 47865 h 607550"/>
                <a:gd name="connsiteX76" fmla="*/ 268711 w 581481"/>
                <a:gd name="connsiteY76" fmla="*/ 34825 h 607550"/>
                <a:gd name="connsiteX77" fmla="*/ 268711 w 581481"/>
                <a:gd name="connsiteY77" fmla="*/ 5983 h 607550"/>
                <a:gd name="connsiteX78" fmla="*/ 283153 w 581481"/>
                <a:gd name="connsiteY78" fmla="*/ 0 h 60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81481" h="607550">
                  <a:moveTo>
                    <a:pt x="481201" y="419040"/>
                  </a:moveTo>
                  <a:cubicBezTo>
                    <a:pt x="486349" y="418119"/>
                    <a:pt x="491842" y="419193"/>
                    <a:pt x="496452" y="422492"/>
                  </a:cubicBezTo>
                  <a:cubicBezTo>
                    <a:pt x="505825" y="428937"/>
                    <a:pt x="507976" y="441673"/>
                    <a:pt x="501522" y="450880"/>
                  </a:cubicBezTo>
                  <a:cubicBezTo>
                    <a:pt x="456808" y="514868"/>
                    <a:pt x="385666" y="554918"/>
                    <a:pt x="308376" y="560288"/>
                  </a:cubicBezTo>
                  <a:lnTo>
                    <a:pt x="320823" y="572717"/>
                  </a:lnTo>
                  <a:cubicBezTo>
                    <a:pt x="328813" y="580697"/>
                    <a:pt x="328813" y="593586"/>
                    <a:pt x="320823" y="601566"/>
                  </a:cubicBezTo>
                  <a:cubicBezTo>
                    <a:pt x="316828" y="605555"/>
                    <a:pt x="311603" y="607550"/>
                    <a:pt x="306379" y="607550"/>
                  </a:cubicBezTo>
                  <a:cubicBezTo>
                    <a:pt x="301155" y="607550"/>
                    <a:pt x="295930" y="605555"/>
                    <a:pt x="291935" y="601566"/>
                  </a:cubicBezTo>
                  <a:lnTo>
                    <a:pt x="244148" y="553843"/>
                  </a:lnTo>
                  <a:cubicBezTo>
                    <a:pt x="236158" y="545864"/>
                    <a:pt x="236158" y="532975"/>
                    <a:pt x="244148" y="524995"/>
                  </a:cubicBezTo>
                  <a:lnTo>
                    <a:pt x="291935" y="477273"/>
                  </a:lnTo>
                  <a:cubicBezTo>
                    <a:pt x="299925" y="469294"/>
                    <a:pt x="312832" y="469294"/>
                    <a:pt x="320823" y="477273"/>
                  </a:cubicBezTo>
                  <a:cubicBezTo>
                    <a:pt x="328813" y="485252"/>
                    <a:pt x="328813" y="498142"/>
                    <a:pt x="320823" y="506121"/>
                  </a:cubicBezTo>
                  <a:lnTo>
                    <a:pt x="307762" y="519318"/>
                  </a:lnTo>
                  <a:cubicBezTo>
                    <a:pt x="371837" y="514254"/>
                    <a:pt x="430841" y="480649"/>
                    <a:pt x="468025" y="427556"/>
                  </a:cubicBezTo>
                  <a:cubicBezTo>
                    <a:pt x="471252" y="422876"/>
                    <a:pt x="476054" y="419960"/>
                    <a:pt x="481201" y="419040"/>
                  </a:cubicBezTo>
                  <a:close/>
                  <a:moveTo>
                    <a:pt x="121878" y="413589"/>
                  </a:moveTo>
                  <a:cubicBezTo>
                    <a:pt x="96680" y="413589"/>
                    <a:pt x="75016" y="421719"/>
                    <a:pt x="60727" y="436291"/>
                  </a:cubicBezTo>
                  <a:cubicBezTo>
                    <a:pt x="51048" y="446108"/>
                    <a:pt x="44902" y="458839"/>
                    <a:pt x="42290" y="473872"/>
                  </a:cubicBezTo>
                  <a:lnTo>
                    <a:pt x="201465" y="473872"/>
                  </a:lnTo>
                  <a:cubicBezTo>
                    <a:pt x="198853" y="458839"/>
                    <a:pt x="192707" y="446108"/>
                    <a:pt x="183028" y="436291"/>
                  </a:cubicBezTo>
                  <a:cubicBezTo>
                    <a:pt x="168739" y="421719"/>
                    <a:pt x="147075" y="413589"/>
                    <a:pt x="121878" y="413589"/>
                  </a:cubicBezTo>
                  <a:close/>
                  <a:moveTo>
                    <a:pt x="459604" y="291002"/>
                  </a:moveTo>
                  <a:cubicBezTo>
                    <a:pt x="434406" y="291002"/>
                    <a:pt x="412742" y="298980"/>
                    <a:pt x="398453" y="313556"/>
                  </a:cubicBezTo>
                  <a:cubicBezTo>
                    <a:pt x="388774" y="323529"/>
                    <a:pt x="382628" y="336110"/>
                    <a:pt x="380016" y="351300"/>
                  </a:cubicBezTo>
                  <a:lnTo>
                    <a:pt x="539191" y="351300"/>
                  </a:lnTo>
                  <a:cubicBezTo>
                    <a:pt x="536579" y="336110"/>
                    <a:pt x="530433" y="323529"/>
                    <a:pt x="520754" y="313556"/>
                  </a:cubicBezTo>
                  <a:cubicBezTo>
                    <a:pt x="506465" y="298980"/>
                    <a:pt x="484801" y="291002"/>
                    <a:pt x="459604" y="291002"/>
                  </a:cubicBezTo>
                  <a:close/>
                  <a:moveTo>
                    <a:pt x="121878" y="245012"/>
                  </a:moveTo>
                  <a:cubicBezTo>
                    <a:pt x="95912" y="245012"/>
                    <a:pt x="74709" y="266027"/>
                    <a:pt x="74709" y="291950"/>
                  </a:cubicBezTo>
                  <a:cubicBezTo>
                    <a:pt x="74709" y="317873"/>
                    <a:pt x="95912" y="339041"/>
                    <a:pt x="121878" y="339041"/>
                  </a:cubicBezTo>
                  <a:cubicBezTo>
                    <a:pt x="147843" y="339041"/>
                    <a:pt x="168892" y="317873"/>
                    <a:pt x="168892" y="291950"/>
                  </a:cubicBezTo>
                  <a:cubicBezTo>
                    <a:pt x="168892" y="266027"/>
                    <a:pt x="147843" y="245012"/>
                    <a:pt x="121878" y="245012"/>
                  </a:cubicBezTo>
                  <a:close/>
                  <a:moveTo>
                    <a:pt x="121878" y="204057"/>
                  </a:moveTo>
                  <a:cubicBezTo>
                    <a:pt x="170429" y="204057"/>
                    <a:pt x="209915" y="243478"/>
                    <a:pt x="209915" y="291950"/>
                  </a:cubicBezTo>
                  <a:cubicBezTo>
                    <a:pt x="209915" y="330758"/>
                    <a:pt x="184718" y="363737"/>
                    <a:pt x="149687" y="375395"/>
                  </a:cubicBezTo>
                  <a:cubicBezTo>
                    <a:pt x="174424" y="380150"/>
                    <a:pt x="196087" y="391194"/>
                    <a:pt x="212220" y="407607"/>
                  </a:cubicBezTo>
                  <a:cubicBezTo>
                    <a:pt x="233576" y="429542"/>
                    <a:pt x="244485" y="459606"/>
                    <a:pt x="243717" y="494886"/>
                  </a:cubicBezTo>
                  <a:cubicBezTo>
                    <a:pt x="243410" y="505930"/>
                    <a:pt x="234345" y="514827"/>
                    <a:pt x="223129" y="514827"/>
                  </a:cubicBezTo>
                  <a:lnTo>
                    <a:pt x="20473" y="514827"/>
                  </a:lnTo>
                  <a:cubicBezTo>
                    <a:pt x="9410" y="514827"/>
                    <a:pt x="346" y="505930"/>
                    <a:pt x="38" y="494886"/>
                  </a:cubicBezTo>
                  <a:cubicBezTo>
                    <a:pt x="-730" y="459606"/>
                    <a:pt x="10025" y="429542"/>
                    <a:pt x="31381" y="407607"/>
                  </a:cubicBezTo>
                  <a:cubicBezTo>
                    <a:pt x="47668" y="391194"/>
                    <a:pt x="69331" y="380150"/>
                    <a:pt x="93914" y="375395"/>
                  </a:cubicBezTo>
                  <a:cubicBezTo>
                    <a:pt x="59037" y="363737"/>
                    <a:pt x="33840" y="330758"/>
                    <a:pt x="33840" y="291950"/>
                  </a:cubicBezTo>
                  <a:cubicBezTo>
                    <a:pt x="33840" y="243478"/>
                    <a:pt x="73326" y="204057"/>
                    <a:pt x="121878" y="204057"/>
                  </a:cubicBezTo>
                  <a:close/>
                  <a:moveTo>
                    <a:pt x="459604" y="122227"/>
                  </a:moveTo>
                  <a:cubicBezTo>
                    <a:pt x="433638" y="122227"/>
                    <a:pt x="412589" y="143400"/>
                    <a:pt x="412589" y="169330"/>
                  </a:cubicBezTo>
                  <a:cubicBezTo>
                    <a:pt x="412589" y="195260"/>
                    <a:pt x="433638" y="216280"/>
                    <a:pt x="459604" y="216280"/>
                  </a:cubicBezTo>
                  <a:cubicBezTo>
                    <a:pt x="485569" y="216280"/>
                    <a:pt x="506772" y="195260"/>
                    <a:pt x="506772" y="169330"/>
                  </a:cubicBezTo>
                  <a:cubicBezTo>
                    <a:pt x="506772" y="143400"/>
                    <a:pt x="485569" y="122227"/>
                    <a:pt x="459604" y="122227"/>
                  </a:cubicBezTo>
                  <a:close/>
                  <a:moveTo>
                    <a:pt x="459604" y="81414"/>
                  </a:moveTo>
                  <a:cubicBezTo>
                    <a:pt x="508155" y="81414"/>
                    <a:pt x="547641" y="120846"/>
                    <a:pt x="547641" y="169330"/>
                  </a:cubicBezTo>
                  <a:cubicBezTo>
                    <a:pt x="547641" y="207995"/>
                    <a:pt x="522444" y="240983"/>
                    <a:pt x="487567" y="252644"/>
                  </a:cubicBezTo>
                  <a:cubicBezTo>
                    <a:pt x="512150" y="257400"/>
                    <a:pt x="533813" y="268447"/>
                    <a:pt x="550100" y="285018"/>
                  </a:cubicBezTo>
                  <a:cubicBezTo>
                    <a:pt x="571456" y="306805"/>
                    <a:pt x="582211" y="337031"/>
                    <a:pt x="581443" y="372167"/>
                  </a:cubicBezTo>
                  <a:cubicBezTo>
                    <a:pt x="581136" y="383367"/>
                    <a:pt x="572071" y="392113"/>
                    <a:pt x="561008" y="392113"/>
                  </a:cubicBezTo>
                  <a:lnTo>
                    <a:pt x="358199" y="392113"/>
                  </a:lnTo>
                  <a:cubicBezTo>
                    <a:pt x="347136" y="392113"/>
                    <a:pt x="338072" y="383367"/>
                    <a:pt x="337764" y="372167"/>
                  </a:cubicBezTo>
                  <a:cubicBezTo>
                    <a:pt x="336996" y="337031"/>
                    <a:pt x="347905" y="306805"/>
                    <a:pt x="369261" y="285018"/>
                  </a:cubicBezTo>
                  <a:cubicBezTo>
                    <a:pt x="385394" y="268447"/>
                    <a:pt x="407057" y="257400"/>
                    <a:pt x="431794" y="252644"/>
                  </a:cubicBezTo>
                  <a:cubicBezTo>
                    <a:pt x="396763" y="240983"/>
                    <a:pt x="371566" y="207995"/>
                    <a:pt x="371566" y="169330"/>
                  </a:cubicBezTo>
                  <a:cubicBezTo>
                    <a:pt x="371566" y="120846"/>
                    <a:pt x="411052" y="81414"/>
                    <a:pt x="459604" y="81414"/>
                  </a:cubicBezTo>
                  <a:close/>
                  <a:moveTo>
                    <a:pt x="283153" y="0"/>
                  </a:moveTo>
                  <a:cubicBezTo>
                    <a:pt x="288377" y="0"/>
                    <a:pt x="293601" y="1995"/>
                    <a:pt x="297596" y="5983"/>
                  </a:cubicBezTo>
                  <a:lnTo>
                    <a:pt x="345379" y="53695"/>
                  </a:lnTo>
                  <a:cubicBezTo>
                    <a:pt x="353368" y="61672"/>
                    <a:pt x="353368" y="74559"/>
                    <a:pt x="345379" y="82536"/>
                  </a:cubicBezTo>
                  <a:lnTo>
                    <a:pt x="297596" y="130248"/>
                  </a:lnTo>
                  <a:cubicBezTo>
                    <a:pt x="293601" y="134236"/>
                    <a:pt x="288377" y="136231"/>
                    <a:pt x="283153" y="136231"/>
                  </a:cubicBezTo>
                  <a:cubicBezTo>
                    <a:pt x="277929" y="136231"/>
                    <a:pt x="272705" y="134236"/>
                    <a:pt x="268711" y="130248"/>
                  </a:cubicBezTo>
                  <a:cubicBezTo>
                    <a:pt x="260721" y="122270"/>
                    <a:pt x="260721" y="109384"/>
                    <a:pt x="268711" y="101406"/>
                  </a:cubicBezTo>
                  <a:lnTo>
                    <a:pt x="281309" y="88826"/>
                  </a:lnTo>
                  <a:cubicBezTo>
                    <a:pt x="214936" y="91741"/>
                    <a:pt x="153017" y="125185"/>
                    <a:pt x="114299" y="179800"/>
                  </a:cubicBezTo>
                  <a:cubicBezTo>
                    <a:pt x="110305" y="185476"/>
                    <a:pt x="104005" y="188391"/>
                    <a:pt x="97552" y="188391"/>
                  </a:cubicBezTo>
                  <a:cubicBezTo>
                    <a:pt x="93557" y="188391"/>
                    <a:pt x="89409" y="187164"/>
                    <a:pt x="85722" y="184709"/>
                  </a:cubicBezTo>
                  <a:cubicBezTo>
                    <a:pt x="76503" y="178112"/>
                    <a:pt x="74352" y="165379"/>
                    <a:pt x="80959" y="156174"/>
                  </a:cubicBezTo>
                  <a:cubicBezTo>
                    <a:pt x="127359" y="90667"/>
                    <a:pt x="201876" y="50627"/>
                    <a:pt x="281617" y="47865"/>
                  </a:cubicBezTo>
                  <a:lnTo>
                    <a:pt x="268711" y="34825"/>
                  </a:lnTo>
                  <a:cubicBezTo>
                    <a:pt x="260721" y="26848"/>
                    <a:pt x="260721" y="13961"/>
                    <a:pt x="268711" y="5983"/>
                  </a:cubicBezTo>
                  <a:cubicBezTo>
                    <a:pt x="272706" y="1995"/>
                    <a:pt x="277929" y="0"/>
                    <a:pt x="283153" y="0"/>
                  </a:cubicBezTo>
                  <a:close/>
                </a:path>
              </a:pathLst>
            </a:custGeom>
            <a:solidFill>
              <a:schemeClr val="accent1"/>
            </a:solidFill>
            <a:ln>
              <a:noFill/>
            </a:ln>
          </p:spPr>
          <p:txBody>
            <a:bodyPr/>
            <a:lstStyle/>
            <a:p>
              <a:endParaRPr lang="zh-CN" altLang="en-US" dirty="0"/>
            </a:p>
          </p:txBody>
        </p:sp>
        <p:sp>
          <p:nvSpPr>
            <p:cNvPr id="3" name="矩形: 圆角 2">
              <a:extLst>
                <a:ext uri="{FF2B5EF4-FFF2-40B4-BE49-F238E27FC236}">
                  <a16:creationId xmlns:a16="http://schemas.microsoft.com/office/drawing/2014/main" id="{F78DEE90-42AA-4043-AF31-293AE4B09220}"/>
                </a:ext>
              </a:extLst>
            </p:cNvPr>
            <p:cNvSpPr/>
            <p:nvPr/>
          </p:nvSpPr>
          <p:spPr>
            <a:xfrm>
              <a:off x="4978952" y="-1431156"/>
              <a:ext cx="823488" cy="835027"/>
            </a:xfrm>
            <a:prstGeom prst="roundRect">
              <a:avLst>
                <a:gd name="adj" fmla="val 1878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4" name="thaw_172938">
              <a:extLst>
                <a:ext uri="{FF2B5EF4-FFF2-40B4-BE49-F238E27FC236}">
                  <a16:creationId xmlns:a16="http://schemas.microsoft.com/office/drawing/2014/main" id="{FEE7A51F-18F1-46A7-95BA-01C403FE8E9F}"/>
                </a:ext>
              </a:extLst>
            </p:cNvPr>
            <p:cNvSpPr>
              <a:spLocks noChangeAspect="1"/>
            </p:cNvSpPr>
            <p:nvPr/>
          </p:nvSpPr>
          <p:spPr bwMode="auto">
            <a:xfrm>
              <a:off x="4871627" y="-1498475"/>
              <a:ext cx="1235439" cy="9696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9050" h="375196">
                  <a:moveTo>
                    <a:pt x="399964" y="341960"/>
                  </a:moveTo>
                  <a:lnTo>
                    <a:pt x="478928" y="341960"/>
                  </a:lnTo>
                  <a:cubicBezTo>
                    <a:pt x="488087" y="341960"/>
                    <a:pt x="495581" y="349300"/>
                    <a:pt x="495581" y="358578"/>
                  </a:cubicBezTo>
                  <a:cubicBezTo>
                    <a:pt x="495581" y="367718"/>
                    <a:pt x="488087" y="375196"/>
                    <a:pt x="478928" y="375196"/>
                  </a:cubicBezTo>
                  <a:lnTo>
                    <a:pt x="399964" y="375196"/>
                  </a:lnTo>
                  <a:cubicBezTo>
                    <a:pt x="390805" y="375196"/>
                    <a:pt x="383311" y="367718"/>
                    <a:pt x="383311" y="358578"/>
                  </a:cubicBezTo>
                  <a:cubicBezTo>
                    <a:pt x="383311" y="349300"/>
                    <a:pt x="390805" y="341960"/>
                    <a:pt x="399964" y="341960"/>
                  </a:cubicBezTo>
                  <a:close/>
                  <a:moveTo>
                    <a:pt x="244934" y="288895"/>
                  </a:moveTo>
                  <a:lnTo>
                    <a:pt x="278520" y="288895"/>
                  </a:lnTo>
                  <a:cubicBezTo>
                    <a:pt x="287680" y="288895"/>
                    <a:pt x="295175" y="296373"/>
                    <a:pt x="295175" y="305513"/>
                  </a:cubicBezTo>
                  <a:cubicBezTo>
                    <a:pt x="295175" y="314791"/>
                    <a:pt x="287680" y="322131"/>
                    <a:pt x="278520" y="322131"/>
                  </a:cubicBezTo>
                  <a:lnTo>
                    <a:pt x="244934" y="322131"/>
                  </a:lnTo>
                  <a:cubicBezTo>
                    <a:pt x="235635" y="322131"/>
                    <a:pt x="228279" y="314791"/>
                    <a:pt x="228279" y="305513"/>
                  </a:cubicBezTo>
                  <a:cubicBezTo>
                    <a:pt x="228279" y="296373"/>
                    <a:pt x="235635" y="288895"/>
                    <a:pt x="244934" y="288895"/>
                  </a:cubicBezTo>
                  <a:close/>
                  <a:moveTo>
                    <a:pt x="448357" y="241771"/>
                  </a:moveTo>
                  <a:lnTo>
                    <a:pt x="401038" y="288879"/>
                  </a:lnTo>
                  <a:lnTo>
                    <a:pt x="494151" y="288879"/>
                  </a:lnTo>
                  <a:close/>
                  <a:moveTo>
                    <a:pt x="372035" y="41565"/>
                  </a:moveTo>
                  <a:lnTo>
                    <a:pt x="301264" y="119847"/>
                  </a:lnTo>
                  <a:lnTo>
                    <a:pt x="360379" y="180532"/>
                  </a:lnTo>
                  <a:cubicBezTo>
                    <a:pt x="366762" y="187044"/>
                    <a:pt x="366623" y="197574"/>
                    <a:pt x="359963" y="204086"/>
                  </a:cubicBezTo>
                  <a:cubicBezTo>
                    <a:pt x="353440" y="210459"/>
                    <a:pt x="342894" y="210320"/>
                    <a:pt x="336511" y="203670"/>
                  </a:cubicBezTo>
                  <a:lnTo>
                    <a:pt x="228134" y="92275"/>
                  </a:lnTo>
                  <a:lnTo>
                    <a:pt x="96443" y="242603"/>
                  </a:lnTo>
                  <a:lnTo>
                    <a:pt x="400344" y="242603"/>
                  </a:lnTo>
                  <a:lnTo>
                    <a:pt x="436701" y="206302"/>
                  </a:lnTo>
                  <a:cubicBezTo>
                    <a:pt x="439893" y="203116"/>
                    <a:pt x="444194" y="201453"/>
                    <a:pt x="448635" y="201453"/>
                  </a:cubicBezTo>
                  <a:cubicBezTo>
                    <a:pt x="453075" y="201453"/>
                    <a:pt x="457377" y="203254"/>
                    <a:pt x="460430" y="206441"/>
                  </a:cubicBezTo>
                  <a:lnTo>
                    <a:pt x="495538" y="242603"/>
                  </a:lnTo>
                  <a:lnTo>
                    <a:pt x="550629" y="242603"/>
                  </a:lnTo>
                  <a:close/>
                  <a:moveTo>
                    <a:pt x="372174" y="0"/>
                  </a:moveTo>
                  <a:cubicBezTo>
                    <a:pt x="376892" y="0"/>
                    <a:pt x="381333" y="2078"/>
                    <a:pt x="384524" y="5542"/>
                  </a:cubicBezTo>
                  <a:lnTo>
                    <a:pt x="496093" y="131208"/>
                  </a:lnTo>
                  <a:lnTo>
                    <a:pt x="592398" y="131208"/>
                  </a:lnTo>
                  <a:cubicBezTo>
                    <a:pt x="601695" y="131208"/>
                    <a:pt x="609050" y="138690"/>
                    <a:pt x="609050" y="147834"/>
                  </a:cubicBezTo>
                  <a:cubicBezTo>
                    <a:pt x="609050" y="156978"/>
                    <a:pt x="601695" y="164460"/>
                    <a:pt x="592398" y="164460"/>
                  </a:cubicBezTo>
                  <a:lnTo>
                    <a:pt x="525651" y="164460"/>
                  </a:lnTo>
                  <a:lnTo>
                    <a:pt x="600169" y="248283"/>
                  </a:lnTo>
                  <a:cubicBezTo>
                    <a:pt x="604471" y="253133"/>
                    <a:pt x="605581" y="260060"/>
                    <a:pt x="602944" y="266156"/>
                  </a:cubicBezTo>
                  <a:cubicBezTo>
                    <a:pt x="600169" y="272114"/>
                    <a:pt x="594202" y="275855"/>
                    <a:pt x="587680" y="275855"/>
                  </a:cubicBezTo>
                  <a:lnTo>
                    <a:pt x="527871" y="275855"/>
                  </a:lnTo>
                  <a:lnTo>
                    <a:pt x="540499" y="288879"/>
                  </a:lnTo>
                  <a:lnTo>
                    <a:pt x="552433" y="288879"/>
                  </a:lnTo>
                  <a:cubicBezTo>
                    <a:pt x="561592" y="288879"/>
                    <a:pt x="569085" y="296361"/>
                    <a:pt x="569085" y="305505"/>
                  </a:cubicBezTo>
                  <a:cubicBezTo>
                    <a:pt x="569085" y="314788"/>
                    <a:pt x="561592" y="322131"/>
                    <a:pt x="552433" y="322131"/>
                  </a:cubicBezTo>
                  <a:lnTo>
                    <a:pt x="326381" y="322131"/>
                  </a:lnTo>
                  <a:cubicBezTo>
                    <a:pt x="317222" y="322131"/>
                    <a:pt x="309729" y="314788"/>
                    <a:pt x="309729" y="305505"/>
                  </a:cubicBezTo>
                  <a:cubicBezTo>
                    <a:pt x="309729" y="296361"/>
                    <a:pt x="317222" y="288879"/>
                    <a:pt x="326381" y="288879"/>
                  </a:cubicBezTo>
                  <a:lnTo>
                    <a:pt x="353996" y="288879"/>
                  </a:lnTo>
                  <a:lnTo>
                    <a:pt x="367040" y="275855"/>
                  </a:lnTo>
                  <a:lnTo>
                    <a:pt x="59809" y="275855"/>
                  </a:lnTo>
                  <a:cubicBezTo>
                    <a:pt x="53287" y="275855"/>
                    <a:pt x="47320" y="272114"/>
                    <a:pt x="44544" y="266156"/>
                  </a:cubicBezTo>
                  <a:cubicBezTo>
                    <a:pt x="41908" y="260199"/>
                    <a:pt x="42879" y="253271"/>
                    <a:pt x="47181" y="248283"/>
                  </a:cubicBezTo>
                  <a:lnTo>
                    <a:pt x="120728" y="164460"/>
                  </a:lnTo>
                  <a:lnTo>
                    <a:pt x="16652" y="164460"/>
                  </a:lnTo>
                  <a:cubicBezTo>
                    <a:pt x="7493" y="164460"/>
                    <a:pt x="0" y="156978"/>
                    <a:pt x="0" y="147834"/>
                  </a:cubicBezTo>
                  <a:cubicBezTo>
                    <a:pt x="0" y="138690"/>
                    <a:pt x="7493" y="131208"/>
                    <a:pt x="16652" y="131208"/>
                  </a:cubicBezTo>
                  <a:lnTo>
                    <a:pt x="149730" y="131208"/>
                  </a:lnTo>
                  <a:lnTo>
                    <a:pt x="214951" y="56806"/>
                  </a:lnTo>
                  <a:cubicBezTo>
                    <a:pt x="218004" y="53342"/>
                    <a:pt x="222305" y="51264"/>
                    <a:pt x="227023" y="51125"/>
                  </a:cubicBezTo>
                  <a:cubicBezTo>
                    <a:pt x="231603" y="50987"/>
                    <a:pt x="236182" y="52788"/>
                    <a:pt x="239374" y="56113"/>
                  </a:cubicBezTo>
                  <a:lnTo>
                    <a:pt x="278090" y="95877"/>
                  </a:lnTo>
                  <a:lnTo>
                    <a:pt x="359685" y="5542"/>
                  </a:lnTo>
                  <a:cubicBezTo>
                    <a:pt x="362877" y="1940"/>
                    <a:pt x="367456" y="0"/>
                    <a:pt x="372174" y="0"/>
                  </a:cubicBezTo>
                  <a:close/>
                </a:path>
              </a:pathLst>
            </a:custGeom>
            <a:solidFill>
              <a:schemeClr val="accent1"/>
            </a:solidFill>
            <a:ln>
              <a:noFill/>
            </a:ln>
          </p:spPr>
        </p:sp>
      </p:grpSp>
      <p:sp>
        <p:nvSpPr>
          <p:cNvPr id="25" name="Round Single Corner Rectangle 45">
            <a:extLst>
              <a:ext uri="{FF2B5EF4-FFF2-40B4-BE49-F238E27FC236}">
                <a16:creationId xmlns:a16="http://schemas.microsoft.com/office/drawing/2014/main" id="{A7E54749-0C90-4B0C-B57C-BAABD34E8333}"/>
              </a:ext>
            </a:extLst>
          </p:cNvPr>
          <p:cNvSpPr/>
          <p:nvPr/>
        </p:nvSpPr>
        <p:spPr>
          <a:xfrm flipH="1">
            <a:off x="587380" y="4662681"/>
            <a:ext cx="4813293" cy="724910"/>
          </a:xfrm>
          <a:prstGeom prst="rect">
            <a:avLst/>
          </a:prstGeom>
          <a:noFill/>
          <a:ln w="9525" cap="flat" cmpd="sng" algn="ctr">
            <a:solidFill>
              <a:schemeClr val="accent5">
                <a:lumMod val="60000"/>
                <a:lumOff val="40000"/>
              </a:schemeClr>
            </a:solid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lvl="3" defTabSz="685800"/>
            <a:r>
              <a:rPr lang="zh-CN" altLang="en-US" sz="1200" kern="0" dirty="0">
                <a:latin typeface="微软雅黑" panose="020B0503020204020204" pitchFamily="34" charset="-122"/>
                <a:ea typeface="微软雅黑" panose="020B0503020204020204" pitchFamily="34" charset="-122"/>
              </a:rPr>
              <a:t>“带来新鲜的水源保护视角，对大众有所启发”</a:t>
            </a:r>
          </a:p>
        </p:txBody>
      </p:sp>
      <p:sp>
        <p:nvSpPr>
          <p:cNvPr id="29" name="Round Single Corner Rectangle 45">
            <a:extLst>
              <a:ext uri="{FF2B5EF4-FFF2-40B4-BE49-F238E27FC236}">
                <a16:creationId xmlns:a16="http://schemas.microsoft.com/office/drawing/2014/main" id="{E21EBAE0-D890-4F17-921B-F484EC64CCEC}"/>
              </a:ext>
            </a:extLst>
          </p:cNvPr>
          <p:cNvSpPr/>
          <p:nvPr/>
        </p:nvSpPr>
        <p:spPr>
          <a:xfrm flipH="1">
            <a:off x="1150897" y="4662681"/>
            <a:ext cx="957100" cy="724910"/>
          </a:xfrm>
          <a:prstGeom prst="rect">
            <a:avLst/>
          </a:prstGeom>
          <a:noFill/>
          <a:ln w="9525" cap="flat" cmpd="sng" algn="ctr">
            <a:noFill/>
            <a:prstDash val="solid"/>
            <a:miter lim="800000"/>
          </a:ln>
          <a:effectLst/>
        </p:spPr>
        <p:txBody>
          <a:bodyPr rot="0" spcFirstLastPara="0" vertOverflow="overflow" horzOverflow="overflow" vert="horz" wrap="square" lIns="73152" tIns="68580" rIns="73152" bIns="68580" numCol="1" spcCol="0" rtlCol="0" fromWordArt="0" anchor="ctr" anchorCtr="0" forceAA="0" compatLnSpc="1">
            <a:prstTxWarp prst="textNoShape">
              <a:avLst/>
            </a:prstTxWarp>
            <a:noAutofit/>
          </a:bodyPr>
          <a:lstStyle/>
          <a:p>
            <a:pPr algn="ctr" defTabSz="685800"/>
            <a:r>
              <a:rPr lang="zh-CN" altLang="en-US" sz="1400" b="1" kern="0" dirty="0">
                <a:solidFill>
                  <a:schemeClr val="accent2"/>
                </a:solidFill>
                <a:latin typeface="微软雅黑" panose="020B0503020204020204" pitchFamily="34" charset="-122"/>
                <a:ea typeface="微软雅黑" panose="020B0503020204020204" pitchFamily="34" charset="-122"/>
              </a:rPr>
              <a:t>新鲜有趣</a:t>
            </a:r>
          </a:p>
        </p:txBody>
      </p:sp>
      <p:sp>
        <p:nvSpPr>
          <p:cNvPr id="51" name="wink-icon_3870">
            <a:extLst>
              <a:ext uri="{FF2B5EF4-FFF2-40B4-BE49-F238E27FC236}">
                <a16:creationId xmlns:a16="http://schemas.microsoft.com/office/drawing/2014/main" id="{8C004F11-59D0-4E38-BBD9-00DCC834F54C}"/>
              </a:ext>
            </a:extLst>
          </p:cNvPr>
          <p:cNvSpPr>
            <a:spLocks noChangeAspect="1"/>
          </p:cNvSpPr>
          <p:nvPr/>
        </p:nvSpPr>
        <p:spPr bwMode="auto">
          <a:xfrm>
            <a:off x="694660" y="4839824"/>
            <a:ext cx="399240" cy="398605"/>
          </a:xfrm>
          <a:custGeom>
            <a:avLst/>
            <a:gdLst>
              <a:gd name="connsiteX0" fmla="*/ 405906 w 519989"/>
              <a:gd name="connsiteY0" fmla="*/ 286862 h 519162"/>
              <a:gd name="connsiteX1" fmla="*/ 144671 w 519989"/>
              <a:gd name="connsiteY1" fmla="*/ 379782 h 519162"/>
              <a:gd name="connsiteX2" fmla="*/ 405906 w 519989"/>
              <a:gd name="connsiteY2" fmla="*/ 286862 h 519162"/>
              <a:gd name="connsiteX3" fmla="*/ 349227 w 519989"/>
              <a:gd name="connsiteY3" fmla="*/ 188486 h 519162"/>
              <a:gd name="connsiteX4" fmla="*/ 393092 w 519989"/>
              <a:gd name="connsiteY4" fmla="*/ 232301 h 519162"/>
              <a:gd name="connsiteX5" fmla="*/ 307943 w 519989"/>
              <a:gd name="connsiteY5" fmla="*/ 232301 h 519162"/>
              <a:gd name="connsiteX6" fmla="*/ 349227 w 519989"/>
              <a:gd name="connsiteY6" fmla="*/ 188486 h 519162"/>
              <a:gd name="connsiteX7" fmla="*/ 173192 w 519989"/>
              <a:gd name="connsiteY7" fmla="*/ 162858 h 519162"/>
              <a:gd name="connsiteX8" fmla="*/ 214527 w 519989"/>
              <a:gd name="connsiteY8" fmla="*/ 205433 h 519162"/>
              <a:gd name="connsiteX9" fmla="*/ 173192 w 519989"/>
              <a:gd name="connsiteY9" fmla="*/ 248008 h 519162"/>
              <a:gd name="connsiteX10" fmla="*/ 131857 w 519989"/>
              <a:gd name="connsiteY10" fmla="*/ 205433 h 519162"/>
              <a:gd name="connsiteX11" fmla="*/ 173192 w 519989"/>
              <a:gd name="connsiteY11" fmla="*/ 162858 h 519162"/>
              <a:gd name="connsiteX12" fmla="*/ 261288 w 519989"/>
              <a:gd name="connsiteY12" fmla="*/ 30995 h 519162"/>
              <a:gd name="connsiteX13" fmla="*/ 31044 w 519989"/>
              <a:gd name="connsiteY13" fmla="*/ 260872 h 519162"/>
              <a:gd name="connsiteX14" fmla="*/ 261288 w 519989"/>
              <a:gd name="connsiteY14" fmla="*/ 488167 h 519162"/>
              <a:gd name="connsiteX15" fmla="*/ 488945 w 519989"/>
              <a:gd name="connsiteY15" fmla="*/ 260872 h 519162"/>
              <a:gd name="connsiteX16" fmla="*/ 261288 w 519989"/>
              <a:gd name="connsiteY16" fmla="*/ 30995 h 519162"/>
              <a:gd name="connsiteX17" fmla="*/ 261288 w 519989"/>
              <a:gd name="connsiteY17" fmla="*/ 0 h 519162"/>
              <a:gd name="connsiteX18" fmla="*/ 519989 w 519989"/>
              <a:gd name="connsiteY18" fmla="*/ 260872 h 519162"/>
              <a:gd name="connsiteX19" fmla="*/ 261288 w 519989"/>
              <a:gd name="connsiteY19" fmla="*/ 519162 h 519162"/>
              <a:gd name="connsiteX20" fmla="*/ 0 w 519989"/>
              <a:gd name="connsiteY20" fmla="*/ 260872 h 519162"/>
              <a:gd name="connsiteX21" fmla="*/ 261288 w 519989"/>
              <a:gd name="connsiteY21" fmla="*/ 0 h 51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989" h="519162">
                <a:moveTo>
                  <a:pt x="405906" y="286862"/>
                </a:moveTo>
                <a:cubicBezTo>
                  <a:pt x="356763" y="519162"/>
                  <a:pt x="165363" y="390106"/>
                  <a:pt x="144671" y="379782"/>
                </a:cubicBezTo>
                <a:cubicBezTo>
                  <a:pt x="261063" y="408174"/>
                  <a:pt x="330898" y="400431"/>
                  <a:pt x="405906" y="286862"/>
                </a:cubicBezTo>
                <a:close/>
                <a:moveTo>
                  <a:pt x="349227" y="188486"/>
                </a:moveTo>
                <a:cubicBezTo>
                  <a:pt x="372450" y="188486"/>
                  <a:pt x="393092" y="209105"/>
                  <a:pt x="393092" y="232301"/>
                </a:cubicBezTo>
                <a:lnTo>
                  <a:pt x="307943" y="232301"/>
                </a:lnTo>
                <a:cubicBezTo>
                  <a:pt x="307943" y="209105"/>
                  <a:pt x="326005" y="188486"/>
                  <a:pt x="349227" y="188486"/>
                </a:cubicBezTo>
                <a:close/>
                <a:moveTo>
                  <a:pt x="173192" y="162858"/>
                </a:moveTo>
                <a:cubicBezTo>
                  <a:pt x="196021" y="162858"/>
                  <a:pt x="214527" y="181919"/>
                  <a:pt x="214527" y="205433"/>
                </a:cubicBezTo>
                <a:cubicBezTo>
                  <a:pt x="214527" y="228947"/>
                  <a:pt x="196021" y="248008"/>
                  <a:pt x="173192" y="248008"/>
                </a:cubicBezTo>
                <a:cubicBezTo>
                  <a:pt x="150363" y="248008"/>
                  <a:pt x="131857" y="228947"/>
                  <a:pt x="131857" y="205433"/>
                </a:cubicBezTo>
                <a:cubicBezTo>
                  <a:pt x="131857" y="181919"/>
                  <a:pt x="150363" y="162858"/>
                  <a:pt x="173192" y="162858"/>
                </a:cubicBezTo>
                <a:close/>
                <a:moveTo>
                  <a:pt x="261288" y="30995"/>
                </a:moveTo>
                <a:cubicBezTo>
                  <a:pt x="134524" y="30995"/>
                  <a:pt x="31044" y="134311"/>
                  <a:pt x="31044" y="260872"/>
                </a:cubicBezTo>
                <a:cubicBezTo>
                  <a:pt x="31044" y="384851"/>
                  <a:pt x="134524" y="488167"/>
                  <a:pt x="261288" y="488167"/>
                </a:cubicBezTo>
                <a:cubicBezTo>
                  <a:pt x="385465" y="488167"/>
                  <a:pt x="488945" y="384851"/>
                  <a:pt x="488945" y="260872"/>
                </a:cubicBezTo>
                <a:cubicBezTo>
                  <a:pt x="488945" y="134311"/>
                  <a:pt x="385465" y="30995"/>
                  <a:pt x="261288" y="30995"/>
                </a:cubicBezTo>
                <a:close/>
                <a:moveTo>
                  <a:pt x="261288" y="0"/>
                </a:moveTo>
                <a:cubicBezTo>
                  <a:pt x="403574" y="0"/>
                  <a:pt x="519989" y="116230"/>
                  <a:pt x="519989" y="260872"/>
                </a:cubicBezTo>
                <a:cubicBezTo>
                  <a:pt x="519989" y="402932"/>
                  <a:pt x="403574" y="519162"/>
                  <a:pt x="261288" y="519162"/>
                </a:cubicBezTo>
                <a:cubicBezTo>
                  <a:pt x="116415" y="519162"/>
                  <a:pt x="0" y="402932"/>
                  <a:pt x="0" y="260872"/>
                </a:cubicBezTo>
                <a:cubicBezTo>
                  <a:pt x="0" y="116230"/>
                  <a:pt x="116415" y="0"/>
                  <a:pt x="261288" y="0"/>
                </a:cubicBezTo>
                <a:close/>
              </a:path>
            </a:pathLst>
          </a:custGeom>
          <a:solidFill>
            <a:schemeClr val="accent1"/>
          </a:solidFill>
          <a:ln>
            <a:noFill/>
          </a:ln>
        </p:spPr>
        <p:txBody>
          <a:bodyPr/>
          <a:lstStyle/>
          <a:p>
            <a:endParaRPr lang="en-US"/>
          </a:p>
        </p:txBody>
      </p:sp>
      <p:sp>
        <p:nvSpPr>
          <p:cNvPr id="23" name="Round Single Corner Rectangle 45">
            <a:extLst>
              <a:ext uri="{FF2B5EF4-FFF2-40B4-BE49-F238E27FC236}">
                <a16:creationId xmlns:a16="http://schemas.microsoft.com/office/drawing/2014/main" id="{FECE6177-EFCB-49D7-A3E9-8471C39BD6DC}"/>
              </a:ext>
            </a:extLst>
          </p:cNvPr>
          <p:cNvSpPr/>
          <p:nvPr/>
        </p:nvSpPr>
        <p:spPr>
          <a:xfrm flipH="1">
            <a:off x="587381" y="2136017"/>
            <a:ext cx="4813293" cy="1254527"/>
          </a:xfrm>
          <a:prstGeom prst="rect">
            <a:avLst/>
          </a:prstGeom>
          <a:noFill/>
          <a:ln w="9525" cap="flat" cmpd="sng" algn="ctr">
            <a:solidFill>
              <a:schemeClr val="accent5">
                <a:lumMod val="60000"/>
                <a:lumOff val="40000"/>
              </a:schemeClr>
            </a:solid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lvl="3" defTabSz="685800"/>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现今很多人工作生活精神压力很大，通过一些有意义的活动可能是体力劳动，出出汗，在自然劳作中感受从压力中释放的轻松愉悦感</a:t>
            </a:r>
            <a:r>
              <a:rPr lang="en-US" altLang="zh-CN" sz="1200" kern="0" dirty="0">
                <a:latin typeface="微软雅黑" panose="020B0503020204020204" pitchFamily="34" charset="-122"/>
                <a:ea typeface="微软雅黑" panose="020B0503020204020204" pitchFamily="34" charset="-122"/>
              </a:rPr>
              <a:t>”</a:t>
            </a:r>
            <a:endParaRPr lang="zh-CN" altLang="en-US" sz="1200" kern="0" dirty="0">
              <a:latin typeface="微软雅黑" panose="020B0503020204020204" pitchFamily="34" charset="-122"/>
              <a:ea typeface="微软雅黑" panose="020B0503020204020204" pitchFamily="34" charset="-122"/>
            </a:endParaRPr>
          </a:p>
        </p:txBody>
      </p:sp>
      <p:sp>
        <p:nvSpPr>
          <p:cNvPr id="27" name="Round Single Corner Rectangle 45">
            <a:extLst>
              <a:ext uri="{FF2B5EF4-FFF2-40B4-BE49-F238E27FC236}">
                <a16:creationId xmlns:a16="http://schemas.microsoft.com/office/drawing/2014/main" id="{9DEE3BBF-F827-4350-8E1B-C00132159AD4}"/>
              </a:ext>
            </a:extLst>
          </p:cNvPr>
          <p:cNvSpPr/>
          <p:nvPr/>
        </p:nvSpPr>
        <p:spPr>
          <a:xfrm flipH="1">
            <a:off x="1150897" y="2305635"/>
            <a:ext cx="957100" cy="915290"/>
          </a:xfrm>
          <a:prstGeom prst="rect">
            <a:avLst/>
          </a:prstGeom>
          <a:noFill/>
          <a:ln w="9525" cap="flat" cmpd="sng" algn="ctr">
            <a:noFill/>
            <a:prstDash val="solid"/>
            <a:miter lim="800000"/>
          </a:ln>
          <a:effectLst/>
        </p:spPr>
        <p:txBody>
          <a:bodyPr rot="0" spcFirstLastPara="0" vertOverflow="overflow" horzOverflow="overflow" vert="horz" wrap="square" lIns="73152" tIns="68580" rIns="73152" bIns="68580" numCol="1" spcCol="0" rtlCol="0" fromWordArt="0" anchor="ctr" anchorCtr="0" forceAA="0" compatLnSpc="1">
            <a:prstTxWarp prst="textNoShape">
              <a:avLst/>
            </a:prstTxWarp>
            <a:noAutofit/>
          </a:bodyPr>
          <a:lstStyle/>
          <a:p>
            <a:pPr algn="ctr" defTabSz="685800"/>
            <a:r>
              <a:rPr lang="zh-CN" altLang="en-US" sz="1400" b="1" kern="0" dirty="0">
                <a:solidFill>
                  <a:schemeClr val="accent2"/>
                </a:solidFill>
                <a:latin typeface="微软雅黑" panose="020B0503020204020204" pitchFamily="34" charset="-122"/>
                <a:ea typeface="微软雅黑" panose="020B0503020204020204" pitchFamily="34" charset="-122"/>
              </a:rPr>
              <a:t>放松愉悦</a:t>
            </a:r>
          </a:p>
        </p:txBody>
      </p:sp>
      <p:sp>
        <p:nvSpPr>
          <p:cNvPr id="66" name="marijuana-plants_66136">
            <a:extLst>
              <a:ext uri="{FF2B5EF4-FFF2-40B4-BE49-F238E27FC236}">
                <a16:creationId xmlns:a16="http://schemas.microsoft.com/office/drawing/2014/main" id="{650AF842-FBCE-421A-9F73-9045F0A5C609}"/>
              </a:ext>
            </a:extLst>
          </p:cNvPr>
          <p:cNvSpPr>
            <a:spLocks noChangeAspect="1"/>
          </p:cNvSpPr>
          <p:nvPr/>
        </p:nvSpPr>
        <p:spPr bwMode="auto">
          <a:xfrm>
            <a:off x="652553" y="2560338"/>
            <a:ext cx="544001" cy="41123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5088" h="457418">
                <a:moveTo>
                  <a:pt x="84527" y="205299"/>
                </a:moveTo>
                <a:cubicBezTo>
                  <a:pt x="94460" y="205299"/>
                  <a:pt x="102407" y="256863"/>
                  <a:pt x="103400" y="297520"/>
                </a:cubicBezTo>
                <a:cubicBezTo>
                  <a:pt x="120286" y="271738"/>
                  <a:pt x="142138" y="245955"/>
                  <a:pt x="149091" y="249922"/>
                </a:cubicBezTo>
                <a:cubicBezTo>
                  <a:pt x="156044" y="253888"/>
                  <a:pt x="138165" y="296528"/>
                  <a:pt x="121279" y="326277"/>
                </a:cubicBezTo>
                <a:cubicBezTo>
                  <a:pt x="120286" y="328260"/>
                  <a:pt x="119292" y="329252"/>
                  <a:pt x="118299" y="331235"/>
                </a:cubicBezTo>
                <a:cubicBezTo>
                  <a:pt x="140152" y="322310"/>
                  <a:pt x="165977" y="315369"/>
                  <a:pt x="168957" y="320327"/>
                </a:cubicBezTo>
                <a:cubicBezTo>
                  <a:pt x="170944" y="326277"/>
                  <a:pt x="142138" y="344126"/>
                  <a:pt x="119292" y="354042"/>
                </a:cubicBezTo>
                <a:cubicBezTo>
                  <a:pt x="117306" y="355034"/>
                  <a:pt x="115319" y="356025"/>
                  <a:pt x="113333" y="357017"/>
                </a:cubicBezTo>
                <a:cubicBezTo>
                  <a:pt x="125252" y="360983"/>
                  <a:pt x="136178" y="366933"/>
                  <a:pt x="136178" y="369908"/>
                </a:cubicBezTo>
                <a:cubicBezTo>
                  <a:pt x="135185" y="372883"/>
                  <a:pt x="115319" y="370900"/>
                  <a:pt x="101413" y="366933"/>
                </a:cubicBezTo>
                <a:cubicBezTo>
                  <a:pt x="96447" y="365942"/>
                  <a:pt x="93467" y="363958"/>
                  <a:pt x="90487" y="362967"/>
                </a:cubicBezTo>
                <a:lnTo>
                  <a:pt x="90487" y="385774"/>
                </a:lnTo>
                <a:cubicBezTo>
                  <a:pt x="93467" y="385774"/>
                  <a:pt x="97440" y="385774"/>
                  <a:pt x="101413" y="385774"/>
                </a:cubicBezTo>
                <a:cubicBezTo>
                  <a:pt x="136178" y="385774"/>
                  <a:pt x="165977" y="397673"/>
                  <a:pt x="181870" y="413539"/>
                </a:cubicBezTo>
                <a:cubicBezTo>
                  <a:pt x="192796" y="404615"/>
                  <a:pt x="209682" y="397673"/>
                  <a:pt x="229548" y="394699"/>
                </a:cubicBezTo>
                <a:lnTo>
                  <a:pt x="229548" y="386766"/>
                </a:lnTo>
                <a:cubicBezTo>
                  <a:pt x="227561" y="386766"/>
                  <a:pt x="225575" y="387757"/>
                  <a:pt x="222595" y="388749"/>
                </a:cubicBezTo>
                <a:cubicBezTo>
                  <a:pt x="214648" y="390732"/>
                  <a:pt x="202729" y="392715"/>
                  <a:pt x="201736" y="390732"/>
                </a:cubicBezTo>
                <a:cubicBezTo>
                  <a:pt x="201736" y="388749"/>
                  <a:pt x="208689" y="385774"/>
                  <a:pt x="215642" y="382799"/>
                </a:cubicBezTo>
                <a:cubicBezTo>
                  <a:pt x="214648" y="382799"/>
                  <a:pt x="213655" y="381807"/>
                  <a:pt x="211669" y="380816"/>
                </a:cubicBezTo>
                <a:cubicBezTo>
                  <a:pt x="197762" y="374866"/>
                  <a:pt x="180877" y="363958"/>
                  <a:pt x="181870" y="360983"/>
                </a:cubicBezTo>
                <a:cubicBezTo>
                  <a:pt x="183856" y="358009"/>
                  <a:pt x="199749" y="361975"/>
                  <a:pt x="212662" y="366933"/>
                </a:cubicBezTo>
                <a:cubicBezTo>
                  <a:pt x="211669" y="365942"/>
                  <a:pt x="211669" y="364950"/>
                  <a:pt x="210675" y="363958"/>
                </a:cubicBezTo>
                <a:cubicBezTo>
                  <a:pt x="200742" y="346109"/>
                  <a:pt x="189816" y="320327"/>
                  <a:pt x="193789" y="318344"/>
                </a:cubicBezTo>
                <a:cubicBezTo>
                  <a:pt x="197762" y="315369"/>
                  <a:pt x="211669" y="331235"/>
                  <a:pt x="221601" y="347101"/>
                </a:cubicBezTo>
                <a:cubicBezTo>
                  <a:pt x="222595" y="322310"/>
                  <a:pt x="226568" y="290578"/>
                  <a:pt x="232528" y="290578"/>
                </a:cubicBezTo>
                <a:cubicBezTo>
                  <a:pt x="238487" y="290578"/>
                  <a:pt x="243454" y="322310"/>
                  <a:pt x="244447" y="347101"/>
                </a:cubicBezTo>
                <a:cubicBezTo>
                  <a:pt x="254380" y="331235"/>
                  <a:pt x="268286" y="315369"/>
                  <a:pt x="272259" y="318344"/>
                </a:cubicBezTo>
                <a:cubicBezTo>
                  <a:pt x="276232" y="320327"/>
                  <a:pt x="265306" y="346109"/>
                  <a:pt x="255373" y="363958"/>
                </a:cubicBezTo>
                <a:cubicBezTo>
                  <a:pt x="254380" y="364950"/>
                  <a:pt x="254380" y="365942"/>
                  <a:pt x="253387" y="366933"/>
                </a:cubicBezTo>
                <a:cubicBezTo>
                  <a:pt x="266299" y="361975"/>
                  <a:pt x="282192" y="358009"/>
                  <a:pt x="284179" y="360983"/>
                </a:cubicBezTo>
                <a:cubicBezTo>
                  <a:pt x="285172" y="363958"/>
                  <a:pt x="268286" y="374866"/>
                  <a:pt x="254380" y="380816"/>
                </a:cubicBezTo>
                <a:cubicBezTo>
                  <a:pt x="252393" y="381807"/>
                  <a:pt x="251400" y="382799"/>
                  <a:pt x="250407" y="382799"/>
                </a:cubicBezTo>
                <a:cubicBezTo>
                  <a:pt x="257360" y="385774"/>
                  <a:pt x="264313" y="388749"/>
                  <a:pt x="264313" y="390732"/>
                </a:cubicBezTo>
                <a:cubicBezTo>
                  <a:pt x="263320" y="392715"/>
                  <a:pt x="251400" y="390732"/>
                  <a:pt x="243454" y="388749"/>
                </a:cubicBezTo>
                <a:cubicBezTo>
                  <a:pt x="240474" y="387757"/>
                  <a:pt x="238487" y="386766"/>
                  <a:pt x="236501" y="386766"/>
                </a:cubicBezTo>
                <a:lnTo>
                  <a:pt x="236501" y="393707"/>
                </a:lnTo>
                <a:cubicBezTo>
                  <a:pt x="240474" y="393707"/>
                  <a:pt x="244447" y="392715"/>
                  <a:pt x="248420" y="392715"/>
                </a:cubicBezTo>
                <a:cubicBezTo>
                  <a:pt x="293118" y="392715"/>
                  <a:pt x="329870" y="411556"/>
                  <a:pt x="329870" y="437338"/>
                </a:cubicBezTo>
                <a:cubicBezTo>
                  <a:pt x="329870" y="464112"/>
                  <a:pt x="8044" y="464112"/>
                  <a:pt x="8044" y="437338"/>
                </a:cubicBezTo>
                <a:cubicBezTo>
                  <a:pt x="8044" y="415523"/>
                  <a:pt x="37843" y="393707"/>
                  <a:pt x="78568" y="387757"/>
                </a:cubicBezTo>
                <a:cubicBezTo>
                  <a:pt x="78568" y="386766"/>
                  <a:pt x="78568" y="362967"/>
                  <a:pt x="78568" y="362967"/>
                </a:cubicBezTo>
                <a:cubicBezTo>
                  <a:pt x="75588" y="363958"/>
                  <a:pt x="72608" y="365942"/>
                  <a:pt x="67641" y="366933"/>
                </a:cubicBezTo>
                <a:cubicBezTo>
                  <a:pt x="53735" y="370900"/>
                  <a:pt x="33870" y="372883"/>
                  <a:pt x="32876" y="369908"/>
                </a:cubicBezTo>
                <a:cubicBezTo>
                  <a:pt x="31883" y="366933"/>
                  <a:pt x="43802" y="360983"/>
                  <a:pt x="55722" y="357017"/>
                </a:cubicBezTo>
                <a:cubicBezTo>
                  <a:pt x="53735" y="356025"/>
                  <a:pt x="51749" y="355034"/>
                  <a:pt x="49762" y="354042"/>
                </a:cubicBezTo>
                <a:cubicBezTo>
                  <a:pt x="26916" y="344126"/>
                  <a:pt x="-1889" y="326277"/>
                  <a:pt x="98" y="320327"/>
                </a:cubicBezTo>
                <a:cubicBezTo>
                  <a:pt x="2084" y="315369"/>
                  <a:pt x="28903" y="322310"/>
                  <a:pt x="50755" y="331235"/>
                </a:cubicBezTo>
                <a:cubicBezTo>
                  <a:pt x="49762" y="329252"/>
                  <a:pt x="48769" y="328260"/>
                  <a:pt x="47776" y="326277"/>
                </a:cubicBezTo>
                <a:cubicBezTo>
                  <a:pt x="29896" y="296528"/>
                  <a:pt x="13010" y="253888"/>
                  <a:pt x="19963" y="249922"/>
                </a:cubicBezTo>
                <a:cubicBezTo>
                  <a:pt x="25923" y="245955"/>
                  <a:pt x="48769" y="271738"/>
                  <a:pt x="65655" y="297520"/>
                </a:cubicBezTo>
                <a:cubicBezTo>
                  <a:pt x="66648" y="256863"/>
                  <a:pt x="74594" y="205299"/>
                  <a:pt x="84527" y="205299"/>
                </a:cubicBezTo>
                <a:close/>
                <a:moveTo>
                  <a:pt x="205671" y="122021"/>
                </a:moveTo>
                <a:cubicBezTo>
                  <a:pt x="211632" y="117063"/>
                  <a:pt x="240446" y="147804"/>
                  <a:pt x="260318" y="175570"/>
                </a:cubicBezTo>
                <a:cubicBezTo>
                  <a:pt x="260318" y="150779"/>
                  <a:pt x="263298" y="123013"/>
                  <a:pt x="269260" y="122021"/>
                </a:cubicBezTo>
                <a:cubicBezTo>
                  <a:pt x="276215" y="122021"/>
                  <a:pt x="284163" y="158712"/>
                  <a:pt x="285157" y="186478"/>
                </a:cubicBezTo>
                <a:cubicBezTo>
                  <a:pt x="285157" y="188461"/>
                  <a:pt x="285157" y="189453"/>
                  <a:pt x="285157" y="191436"/>
                </a:cubicBezTo>
                <a:cubicBezTo>
                  <a:pt x="296086" y="175570"/>
                  <a:pt x="310990" y="158712"/>
                  <a:pt x="314964" y="161687"/>
                </a:cubicBezTo>
                <a:cubicBezTo>
                  <a:pt x="318939" y="163670"/>
                  <a:pt x="308009" y="189453"/>
                  <a:pt x="297080" y="206311"/>
                </a:cubicBezTo>
                <a:cubicBezTo>
                  <a:pt x="296086" y="208294"/>
                  <a:pt x="295093" y="209286"/>
                  <a:pt x="294099" y="211269"/>
                </a:cubicBezTo>
                <a:cubicBezTo>
                  <a:pt x="304035" y="208294"/>
                  <a:pt x="314964" y="207302"/>
                  <a:pt x="314964" y="209286"/>
                </a:cubicBezTo>
                <a:cubicBezTo>
                  <a:pt x="315958" y="212261"/>
                  <a:pt x="302048" y="219202"/>
                  <a:pt x="290125" y="223169"/>
                </a:cubicBezTo>
                <a:cubicBezTo>
                  <a:pt x="287144" y="224160"/>
                  <a:pt x="284163" y="225152"/>
                  <a:pt x="282176" y="225152"/>
                </a:cubicBezTo>
                <a:lnTo>
                  <a:pt x="297080" y="246968"/>
                </a:lnTo>
                <a:cubicBezTo>
                  <a:pt x="298073" y="244985"/>
                  <a:pt x="426245" y="135904"/>
                  <a:pt x="427238" y="134913"/>
                </a:cubicBezTo>
                <a:cubicBezTo>
                  <a:pt x="432206" y="130946"/>
                  <a:pt x="437174" y="126979"/>
                  <a:pt x="444129" y="124996"/>
                </a:cubicBezTo>
                <a:cubicBezTo>
                  <a:pt x="464994" y="119046"/>
                  <a:pt x="486853" y="129954"/>
                  <a:pt x="493808" y="151770"/>
                </a:cubicBezTo>
                <a:lnTo>
                  <a:pt x="548454" y="328283"/>
                </a:lnTo>
                <a:cubicBezTo>
                  <a:pt x="553422" y="344149"/>
                  <a:pt x="548454" y="361007"/>
                  <a:pt x="535538" y="370924"/>
                </a:cubicBezTo>
                <a:lnTo>
                  <a:pt x="565345" y="370924"/>
                </a:lnTo>
                <a:cubicBezTo>
                  <a:pt x="587204" y="370924"/>
                  <a:pt x="605088" y="388773"/>
                  <a:pt x="605088" y="410589"/>
                </a:cubicBezTo>
                <a:cubicBezTo>
                  <a:pt x="605088" y="432405"/>
                  <a:pt x="587204" y="450255"/>
                  <a:pt x="565345" y="450255"/>
                </a:cubicBezTo>
                <a:lnTo>
                  <a:pt x="413328" y="450255"/>
                </a:lnTo>
                <a:cubicBezTo>
                  <a:pt x="390476" y="450255"/>
                  <a:pt x="371598" y="435380"/>
                  <a:pt x="365637" y="414556"/>
                </a:cubicBezTo>
                <a:cubicBezTo>
                  <a:pt x="358682" y="392740"/>
                  <a:pt x="367624" y="369932"/>
                  <a:pt x="386502" y="358032"/>
                </a:cubicBezTo>
                <a:cubicBezTo>
                  <a:pt x="387495" y="357041"/>
                  <a:pt x="463007" y="319358"/>
                  <a:pt x="463007" y="319358"/>
                </a:cubicBezTo>
                <a:lnTo>
                  <a:pt x="431212" y="218211"/>
                </a:lnTo>
                <a:cubicBezTo>
                  <a:pt x="431212" y="218211"/>
                  <a:pt x="366630" y="273743"/>
                  <a:pt x="344771" y="292584"/>
                </a:cubicBezTo>
                <a:cubicBezTo>
                  <a:pt x="338810" y="297542"/>
                  <a:pt x="330861" y="300517"/>
                  <a:pt x="323906" y="300517"/>
                </a:cubicBezTo>
                <a:cubicBezTo>
                  <a:pt x="313971" y="300517"/>
                  <a:pt x="305028" y="296550"/>
                  <a:pt x="298073" y="288617"/>
                </a:cubicBezTo>
                <a:cubicBezTo>
                  <a:pt x="291118" y="279692"/>
                  <a:pt x="288138" y="267793"/>
                  <a:pt x="292112" y="256885"/>
                </a:cubicBezTo>
                <a:lnTo>
                  <a:pt x="273234" y="231102"/>
                </a:lnTo>
                <a:cubicBezTo>
                  <a:pt x="272241" y="233085"/>
                  <a:pt x="270253" y="235068"/>
                  <a:pt x="268266" y="238043"/>
                </a:cubicBezTo>
                <a:cubicBezTo>
                  <a:pt x="260318" y="246968"/>
                  <a:pt x="248395" y="257876"/>
                  <a:pt x="246408" y="255893"/>
                </a:cubicBezTo>
                <a:cubicBezTo>
                  <a:pt x="244420" y="254901"/>
                  <a:pt x="249388" y="244985"/>
                  <a:pt x="255350" y="237052"/>
                </a:cubicBezTo>
                <a:cubicBezTo>
                  <a:pt x="254356" y="238043"/>
                  <a:pt x="252369" y="238043"/>
                  <a:pt x="250382" y="238043"/>
                </a:cubicBezTo>
                <a:cubicBezTo>
                  <a:pt x="230510" y="242010"/>
                  <a:pt x="202690" y="243002"/>
                  <a:pt x="201697" y="238043"/>
                </a:cubicBezTo>
                <a:cubicBezTo>
                  <a:pt x="200703" y="234077"/>
                  <a:pt x="221568" y="226144"/>
                  <a:pt x="240446" y="222177"/>
                </a:cubicBezTo>
                <a:cubicBezTo>
                  <a:pt x="238459" y="221186"/>
                  <a:pt x="237465" y="221186"/>
                  <a:pt x="236472" y="220194"/>
                </a:cubicBezTo>
                <a:cubicBezTo>
                  <a:pt x="210639" y="208294"/>
                  <a:pt x="179838" y="187470"/>
                  <a:pt x="181825" y="181520"/>
                </a:cubicBezTo>
                <a:cubicBezTo>
                  <a:pt x="184806" y="175570"/>
                  <a:pt x="211632" y="183503"/>
                  <a:pt x="235478" y="192428"/>
                </a:cubicBezTo>
                <a:cubicBezTo>
                  <a:pt x="216600" y="164662"/>
                  <a:pt x="198716" y="125988"/>
                  <a:pt x="205671" y="122021"/>
                </a:cubicBezTo>
                <a:close/>
                <a:moveTo>
                  <a:pt x="419221" y="0"/>
                </a:moveTo>
                <a:cubicBezTo>
                  <a:pt x="451592" y="0"/>
                  <a:pt x="477833" y="26206"/>
                  <a:pt x="477833" y="58532"/>
                </a:cubicBezTo>
                <a:cubicBezTo>
                  <a:pt x="477833" y="90858"/>
                  <a:pt x="451592" y="117064"/>
                  <a:pt x="419221" y="117064"/>
                </a:cubicBezTo>
                <a:cubicBezTo>
                  <a:pt x="386850" y="117064"/>
                  <a:pt x="360609" y="90858"/>
                  <a:pt x="360609" y="58532"/>
                </a:cubicBezTo>
                <a:cubicBezTo>
                  <a:pt x="360609" y="26206"/>
                  <a:pt x="386850" y="0"/>
                  <a:pt x="419221" y="0"/>
                </a:cubicBezTo>
                <a:close/>
              </a:path>
            </a:pathLst>
          </a:custGeom>
          <a:solidFill>
            <a:schemeClr val="accent1"/>
          </a:solidFill>
          <a:ln>
            <a:noFill/>
          </a:ln>
        </p:spPr>
        <p:txBody>
          <a:bodyPr/>
          <a:lstStyle/>
          <a:p>
            <a:endParaRPr lang="en-US"/>
          </a:p>
        </p:txBody>
      </p:sp>
      <p:cxnSp>
        <p:nvCxnSpPr>
          <p:cNvPr id="57" name="直接连接符 56">
            <a:extLst>
              <a:ext uri="{FF2B5EF4-FFF2-40B4-BE49-F238E27FC236}">
                <a16:creationId xmlns:a16="http://schemas.microsoft.com/office/drawing/2014/main" id="{61538B4A-BC8D-4C64-9379-D6D81585F116}"/>
              </a:ext>
            </a:extLst>
          </p:cNvPr>
          <p:cNvCxnSpPr/>
          <p:nvPr/>
        </p:nvCxnSpPr>
        <p:spPr>
          <a:xfrm>
            <a:off x="587375" y="996554"/>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9833C37-F3E9-4877-AF3D-3E38087EBA88}"/>
              </a:ext>
            </a:extLst>
          </p:cNvPr>
          <p:cNvCxnSpPr>
            <a:cxnSpLocks/>
          </p:cNvCxnSpPr>
          <p:nvPr/>
        </p:nvCxnSpPr>
        <p:spPr>
          <a:xfrm>
            <a:off x="587375" y="1406709"/>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FBF667F0-7306-4079-90DC-8ACD267574BC}"/>
              </a:ext>
            </a:extLst>
          </p:cNvPr>
          <p:cNvSpPr txBox="1"/>
          <p:nvPr/>
        </p:nvSpPr>
        <p:spPr>
          <a:xfrm>
            <a:off x="2861781" y="1058025"/>
            <a:ext cx="6468437"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作为专业可信的环保执行者和环保体验的引领者，提供连接、认同、愉悦的情感</a:t>
            </a:r>
            <a:endParaRPr lang="ca-ES" sz="1400" b="1" dirty="0">
              <a:latin typeface="+mn-ea"/>
              <a:cs typeface="Heiti SC Light" charset="-122"/>
            </a:endParaRPr>
          </a:p>
        </p:txBody>
      </p:sp>
      <p:grpSp>
        <p:nvGrpSpPr>
          <p:cNvPr id="13" name="组合 12">
            <a:extLst>
              <a:ext uri="{FF2B5EF4-FFF2-40B4-BE49-F238E27FC236}">
                <a16:creationId xmlns:a16="http://schemas.microsoft.com/office/drawing/2014/main" id="{C2A782DE-6CB7-4EB2-8502-F6CB8DCFA377}"/>
              </a:ext>
            </a:extLst>
          </p:cNvPr>
          <p:cNvGrpSpPr/>
          <p:nvPr/>
        </p:nvGrpSpPr>
        <p:grpSpPr>
          <a:xfrm>
            <a:off x="5695950" y="3483261"/>
            <a:ext cx="5888415" cy="1086702"/>
            <a:chOff x="5695950" y="3483261"/>
            <a:chExt cx="5888415" cy="1086702"/>
          </a:xfrm>
        </p:grpSpPr>
        <p:sp>
          <p:nvSpPr>
            <p:cNvPr id="56" name="Round Single Corner Rectangle 45">
              <a:extLst>
                <a:ext uri="{FF2B5EF4-FFF2-40B4-BE49-F238E27FC236}">
                  <a16:creationId xmlns:a16="http://schemas.microsoft.com/office/drawing/2014/main" id="{55372E3B-A297-4CB9-B70C-EF88875878CA}"/>
                </a:ext>
              </a:extLst>
            </p:cNvPr>
            <p:cNvSpPr/>
            <p:nvPr/>
          </p:nvSpPr>
          <p:spPr>
            <a:xfrm flipH="1">
              <a:off x="5695950" y="3483261"/>
              <a:ext cx="5888415" cy="1086702"/>
            </a:xfrm>
            <a:prstGeom prst="rect">
              <a:avLst/>
            </a:prstGeom>
            <a:noFill/>
            <a:ln w="9525" cap="flat" cmpd="sng" algn="ctr">
              <a:solidFill>
                <a:schemeClr val="accent5">
                  <a:lumMod val="60000"/>
                  <a:lumOff val="40000"/>
                </a:schemeClr>
              </a:solid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lvl="4" defTabSz="685800"/>
              <a:r>
                <a:rPr lang="zh-CN" altLang="en-US" sz="1200" kern="0" dirty="0">
                  <a:latin typeface="微软雅黑" panose="020B0503020204020204" pitchFamily="34" charset="-122"/>
                  <a:ea typeface="微软雅黑" panose="020B0503020204020204" pitchFamily="34" charset="-122"/>
                </a:rPr>
                <a:t>“特色农产品是打样；赋能平台才是发展</a:t>
              </a:r>
              <a:endParaRPr lang="en-US" altLang="zh-CN" sz="1200" kern="0" dirty="0">
                <a:latin typeface="微软雅黑" panose="020B0503020204020204" pitchFamily="34" charset="-122"/>
                <a:ea typeface="微软雅黑" panose="020B0503020204020204" pitchFamily="34" charset="-122"/>
              </a:endParaRPr>
            </a:p>
            <a:p>
              <a:pPr lvl="4" defTabSz="685800"/>
              <a:endParaRPr lang="en-US" altLang="zh-CN" sz="1200" kern="0" dirty="0">
                <a:latin typeface="微软雅黑" panose="020B0503020204020204" pitchFamily="34" charset="-122"/>
                <a:ea typeface="微软雅黑" panose="020B0503020204020204" pitchFamily="34" charset="-122"/>
              </a:endParaRPr>
            </a:p>
            <a:p>
              <a:pPr lvl="4" defTabSz="685800"/>
              <a:r>
                <a:rPr lang="zh-CN" altLang="en-US" sz="1200" kern="0" dirty="0">
                  <a:latin typeface="微软雅黑" panose="020B0503020204020204" pitchFamily="34" charset="-122"/>
                  <a:ea typeface="微软雅黑" panose="020B0503020204020204" pitchFamily="34" charset="-122"/>
                </a:rPr>
                <a:t>健康的搬运工（能将千岛湖好物绝对放心的带给各地）”</a:t>
              </a:r>
            </a:p>
          </p:txBody>
        </p:sp>
        <p:sp>
          <p:nvSpPr>
            <p:cNvPr id="60" name="Round Single Corner Rectangle 45">
              <a:extLst>
                <a:ext uri="{FF2B5EF4-FFF2-40B4-BE49-F238E27FC236}">
                  <a16:creationId xmlns:a16="http://schemas.microsoft.com/office/drawing/2014/main" id="{9BC8850F-9B99-4295-BD74-0FC106D0150A}"/>
                </a:ext>
              </a:extLst>
            </p:cNvPr>
            <p:cNvSpPr/>
            <p:nvPr/>
          </p:nvSpPr>
          <p:spPr>
            <a:xfrm flipH="1">
              <a:off x="6265557" y="3647524"/>
              <a:ext cx="1311974" cy="724910"/>
            </a:xfrm>
            <a:prstGeom prst="rect">
              <a:avLst/>
            </a:prstGeom>
            <a:noFill/>
            <a:ln w="9525" cap="flat" cmpd="sng" algn="ctr">
              <a:noFill/>
              <a:prstDash val="solid"/>
              <a:miter lim="800000"/>
            </a:ln>
            <a:effectLst/>
          </p:spPr>
          <p:txBody>
            <a:bodyPr rot="0" spcFirstLastPara="0" vertOverflow="overflow" horzOverflow="overflow" vert="horz" wrap="square" lIns="73152" tIns="68580" rIns="73152" bIns="68580" numCol="1" spcCol="0" rtlCol="0" fromWordArt="0" anchor="ctr" anchorCtr="0" forceAA="0" compatLnSpc="1">
              <a:prstTxWarp prst="textNoShape">
                <a:avLst/>
              </a:prstTxWarp>
              <a:noAutofit/>
            </a:bodyPr>
            <a:lstStyle/>
            <a:p>
              <a:pPr algn="ctr" defTabSz="685800"/>
              <a:r>
                <a:rPr lang="zh-CN" altLang="en-US" sz="1400" b="1" kern="0" dirty="0">
                  <a:solidFill>
                    <a:schemeClr val="accent2"/>
                  </a:solidFill>
                  <a:latin typeface="微软雅黑" panose="020B0503020204020204" pitchFamily="34" charset="-122"/>
                  <a:ea typeface="微软雅黑" panose="020B0503020204020204" pitchFamily="34" charset="-122"/>
                </a:rPr>
                <a:t>有特色有价值的农产品或附加产品</a:t>
              </a:r>
            </a:p>
          </p:txBody>
        </p:sp>
        <p:grpSp>
          <p:nvGrpSpPr>
            <p:cNvPr id="61" name="组合 60">
              <a:extLst>
                <a:ext uri="{FF2B5EF4-FFF2-40B4-BE49-F238E27FC236}">
                  <a16:creationId xmlns:a16="http://schemas.microsoft.com/office/drawing/2014/main" id="{083D1223-F84A-4F08-AC49-48992DD14469}"/>
                </a:ext>
              </a:extLst>
            </p:cNvPr>
            <p:cNvGrpSpPr/>
            <p:nvPr/>
          </p:nvGrpSpPr>
          <p:grpSpPr>
            <a:xfrm>
              <a:off x="5850491" y="3722352"/>
              <a:ext cx="492282" cy="484484"/>
              <a:chOff x="5850491" y="3542570"/>
              <a:chExt cx="492282" cy="484484"/>
            </a:xfrm>
          </p:grpSpPr>
          <p:sp>
            <p:nvSpPr>
              <p:cNvPr id="64" name="healthy-nutrition_95859">
                <a:extLst>
                  <a:ext uri="{FF2B5EF4-FFF2-40B4-BE49-F238E27FC236}">
                    <a16:creationId xmlns:a16="http://schemas.microsoft.com/office/drawing/2014/main" id="{C54FB859-AAD0-4041-A700-AD97DE4F3AB7}"/>
                  </a:ext>
                </a:extLst>
              </p:cNvPr>
              <p:cNvSpPr>
                <a:spLocks noChangeAspect="1"/>
              </p:cNvSpPr>
              <p:nvPr/>
            </p:nvSpPr>
            <p:spPr bwMode="auto">
              <a:xfrm>
                <a:off x="5850491" y="3647409"/>
                <a:ext cx="390279" cy="379645"/>
              </a:xfrm>
              <a:custGeom>
                <a:avLst/>
                <a:gdLst>
                  <a:gd name="T0" fmla="*/ 149 w 5132"/>
                  <a:gd name="T1" fmla="*/ 4401 h 4999"/>
                  <a:gd name="T2" fmla="*/ 1040 w 5132"/>
                  <a:gd name="T3" fmla="*/ 4560 h 4999"/>
                  <a:gd name="T4" fmla="*/ 947 w 5132"/>
                  <a:gd name="T5" fmla="*/ 4321 h 4999"/>
                  <a:gd name="T6" fmla="*/ 348 w 5132"/>
                  <a:gd name="T7" fmla="*/ 1335 h 4999"/>
                  <a:gd name="T8" fmla="*/ 1158 w 5132"/>
                  <a:gd name="T9" fmla="*/ 2959 h 4999"/>
                  <a:gd name="T10" fmla="*/ 1446 w 5132"/>
                  <a:gd name="T11" fmla="*/ 1380 h 4999"/>
                  <a:gd name="T12" fmla="*/ 1730 w 5132"/>
                  <a:gd name="T13" fmla="*/ 2415 h 4999"/>
                  <a:gd name="T14" fmla="*/ 2012 w 5132"/>
                  <a:gd name="T15" fmla="*/ 1058 h 4999"/>
                  <a:gd name="T16" fmla="*/ 1635 w 5132"/>
                  <a:gd name="T17" fmla="*/ 866 h 4999"/>
                  <a:gd name="T18" fmla="*/ 1453 w 5132"/>
                  <a:gd name="T19" fmla="*/ 1136 h 4999"/>
                  <a:gd name="T20" fmla="*/ 1244 w 5132"/>
                  <a:gd name="T21" fmla="*/ 118 h 4999"/>
                  <a:gd name="T22" fmla="*/ 348 w 5132"/>
                  <a:gd name="T23" fmla="*/ 758 h 4999"/>
                  <a:gd name="T24" fmla="*/ 0 w 5132"/>
                  <a:gd name="T25" fmla="*/ 1058 h 4999"/>
                  <a:gd name="T26" fmla="*/ 1006 w 5132"/>
                  <a:gd name="T27" fmla="*/ 923 h 4999"/>
                  <a:gd name="T28" fmla="*/ 1006 w 5132"/>
                  <a:gd name="T29" fmla="*/ 1171 h 4999"/>
                  <a:gd name="T30" fmla="*/ 551 w 5132"/>
                  <a:gd name="T31" fmla="*/ 2870 h 4999"/>
                  <a:gd name="T32" fmla="*/ 764 w 5132"/>
                  <a:gd name="T33" fmla="*/ 2744 h 4999"/>
                  <a:gd name="T34" fmla="*/ 594 w 5132"/>
                  <a:gd name="T35" fmla="*/ 2914 h 4999"/>
                  <a:gd name="T36" fmla="*/ 2929 w 5132"/>
                  <a:gd name="T37" fmla="*/ 947 h 4999"/>
                  <a:gd name="T38" fmla="*/ 3094 w 5132"/>
                  <a:gd name="T39" fmla="*/ 223 h 4999"/>
                  <a:gd name="T40" fmla="*/ 3094 w 5132"/>
                  <a:gd name="T41" fmla="*/ 1566 h 4999"/>
                  <a:gd name="T42" fmla="*/ 2978 w 5132"/>
                  <a:gd name="T43" fmla="*/ 1776 h 4999"/>
                  <a:gd name="T44" fmla="*/ 1581 w 5132"/>
                  <a:gd name="T45" fmla="*/ 4942 h 4999"/>
                  <a:gd name="T46" fmla="*/ 66 w 5132"/>
                  <a:gd name="T47" fmla="*/ 4679 h 4999"/>
                  <a:gd name="T48" fmla="*/ 1529 w 5132"/>
                  <a:gd name="T49" fmla="*/ 4708 h 4999"/>
                  <a:gd name="T50" fmla="*/ 4860 w 5132"/>
                  <a:gd name="T51" fmla="*/ 3329 h 4999"/>
                  <a:gd name="T52" fmla="*/ 4289 w 5132"/>
                  <a:gd name="T53" fmla="*/ 3068 h 4999"/>
                  <a:gd name="T54" fmla="*/ 4844 w 5132"/>
                  <a:gd name="T55" fmla="*/ 1463 h 4999"/>
                  <a:gd name="T56" fmla="*/ 3531 w 5132"/>
                  <a:gd name="T57" fmla="*/ 2965 h 4999"/>
                  <a:gd name="T58" fmla="*/ 3743 w 5132"/>
                  <a:gd name="T59" fmla="*/ 3085 h 4999"/>
                  <a:gd name="T60" fmla="*/ 3031 w 5132"/>
                  <a:gd name="T61" fmla="*/ 3497 h 4999"/>
                  <a:gd name="T62" fmla="*/ 3158 w 5132"/>
                  <a:gd name="T63" fmla="*/ 2291 h 4999"/>
                  <a:gd name="T64" fmla="*/ 2674 w 5132"/>
                  <a:gd name="T65" fmla="*/ 2165 h 4999"/>
                  <a:gd name="T66" fmla="*/ 1201 w 5132"/>
                  <a:gd name="T67" fmla="*/ 3329 h 4999"/>
                  <a:gd name="T68" fmla="*/ 2343 w 5132"/>
                  <a:gd name="T69" fmla="*/ 4834 h 4999"/>
                  <a:gd name="T70" fmla="*/ 3607 w 5132"/>
                  <a:gd name="T71" fmla="*/ 4999 h 4999"/>
                  <a:gd name="T72" fmla="*/ 5004 w 5132"/>
                  <a:gd name="T73" fmla="*/ 3453 h 4999"/>
                  <a:gd name="T74" fmla="*/ 4395 w 5132"/>
                  <a:gd name="T75" fmla="*/ 2275 h 4999"/>
                  <a:gd name="T76" fmla="*/ 3727 w 5132"/>
                  <a:gd name="T77" fmla="*/ 2722 h 4999"/>
                  <a:gd name="T78" fmla="*/ 4622 w 5132"/>
                  <a:gd name="T79" fmla="*/ 2559 h 4999"/>
                  <a:gd name="T80" fmla="*/ 4245 w 5132"/>
                  <a:gd name="T81" fmla="*/ 4316 h 4999"/>
                  <a:gd name="T82" fmla="*/ 1318 w 5132"/>
                  <a:gd name="T83" fmla="*/ 3595 h 4999"/>
                  <a:gd name="T84" fmla="*/ 3031 w 5132"/>
                  <a:gd name="T85" fmla="*/ 3737 h 4999"/>
                  <a:gd name="T86" fmla="*/ 4743 w 5132"/>
                  <a:gd name="T87" fmla="*/ 3595 h 4999"/>
                  <a:gd name="T88" fmla="*/ 777 w 5132"/>
                  <a:gd name="T89" fmla="*/ 2476 h 4999"/>
                  <a:gd name="T90" fmla="*/ 736 w 5132"/>
                  <a:gd name="T91" fmla="*/ 2227 h 4999"/>
                  <a:gd name="T92" fmla="*/ 862 w 5132"/>
                  <a:gd name="T93" fmla="*/ 2440 h 4999"/>
                  <a:gd name="T94" fmla="*/ 509 w 5132"/>
                  <a:gd name="T95" fmla="*/ 1704 h 4999"/>
                  <a:gd name="T96" fmla="*/ 722 w 5132"/>
                  <a:gd name="T97" fmla="*/ 1917 h 4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2" h="4999">
                    <a:moveTo>
                      <a:pt x="106" y="4317"/>
                    </a:moveTo>
                    <a:cubicBezTo>
                      <a:pt x="107" y="4334"/>
                      <a:pt x="112" y="4350"/>
                      <a:pt x="119" y="4365"/>
                    </a:cubicBezTo>
                    <a:cubicBezTo>
                      <a:pt x="126" y="4378"/>
                      <a:pt x="136" y="4391"/>
                      <a:pt x="149" y="4401"/>
                    </a:cubicBezTo>
                    <a:cubicBezTo>
                      <a:pt x="150" y="4403"/>
                      <a:pt x="152" y="4404"/>
                      <a:pt x="154" y="4405"/>
                    </a:cubicBezTo>
                    <a:cubicBezTo>
                      <a:pt x="304" y="4520"/>
                      <a:pt x="662" y="4561"/>
                      <a:pt x="947" y="4561"/>
                    </a:cubicBezTo>
                    <a:cubicBezTo>
                      <a:pt x="978" y="4561"/>
                      <a:pt x="1009" y="4561"/>
                      <a:pt x="1040" y="4560"/>
                    </a:cubicBezTo>
                    <a:cubicBezTo>
                      <a:pt x="1106" y="4558"/>
                      <a:pt x="1158" y="4503"/>
                      <a:pt x="1156" y="4436"/>
                    </a:cubicBezTo>
                    <a:cubicBezTo>
                      <a:pt x="1154" y="4370"/>
                      <a:pt x="1099" y="4318"/>
                      <a:pt x="1033" y="4320"/>
                    </a:cubicBezTo>
                    <a:cubicBezTo>
                      <a:pt x="1004" y="4321"/>
                      <a:pt x="976" y="4321"/>
                      <a:pt x="947" y="4321"/>
                    </a:cubicBezTo>
                    <a:cubicBezTo>
                      <a:pt x="642" y="4321"/>
                      <a:pt x="437" y="4277"/>
                      <a:pt x="344" y="4238"/>
                    </a:cubicBezTo>
                    <a:lnTo>
                      <a:pt x="248" y="1303"/>
                    </a:lnTo>
                    <a:cubicBezTo>
                      <a:pt x="279" y="1314"/>
                      <a:pt x="312" y="1325"/>
                      <a:pt x="348" y="1335"/>
                    </a:cubicBezTo>
                    <a:cubicBezTo>
                      <a:pt x="525" y="1384"/>
                      <a:pt x="759" y="1411"/>
                      <a:pt x="1006" y="1411"/>
                    </a:cubicBezTo>
                    <a:cubicBezTo>
                      <a:pt x="1074" y="1411"/>
                      <a:pt x="1140" y="1409"/>
                      <a:pt x="1205" y="1405"/>
                    </a:cubicBezTo>
                    <a:lnTo>
                      <a:pt x="1158" y="2959"/>
                    </a:lnTo>
                    <a:cubicBezTo>
                      <a:pt x="1156" y="3025"/>
                      <a:pt x="1208" y="3081"/>
                      <a:pt x="1274" y="3083"/>
                    </a:cubicBezTo>
                    <a:cubicBezTo>
                      <a:pt x="1340" y="3085"/>
                      <a:pt x="1396" y="3033"/>
                      <a:pt x="1398" y="2966"/>
                    </a:cubicBezTo>
                    <a:lnTo>
                      <a:pt x="1446" y="1380"/>
                    </a:lnTo>
                    <a:cubicBezTo>
                      <a:pt x="1525" y="1368"/>
                      <a:pt x="1599" y="1353"/>
                      <a:pt x="1665" y="1335"/>
                    </a:cubicBezTo>
                    <a:cubicBezTo>
                      <a:pt x="1701" y="1325"/>
                      <a:pt x="1734" y="1314"/>
                      <a:pt x="1764" y="1303"/>
                    </a:cubicBezTo>
                    <a:lnTo>
                      <a:pt x="1730" y="2415"/>
                    </a:lnTo>
                    <a:cubicBezTo>
                      <a:pt x="1728" y="2481"/>
                      <a:pt x="1780" y="2537"/>
                      <a:pt x="1846" y="2539"/>
                    </a:cubicBezTo>
                    <a:cubicBezTo>
                      <a:pt x="1912" y="2541"/>
                      <a:pt x="1967" y="2489"/>
                      <a:pt x="1970" y="2422"/>
                    </a:cubicBezTo>
                    <a:lnTo>
                      <a:pt x="2012" y="1058"/>
                    </a:lnTo>
                    <a:cubicBezTo>
                      <a:pt x="2012" y="1055"/>
                      <a:pt x="2012" y="1051"/>
                      <a:pt x="2012" y="1047"/>
                    </a:cubicBezTo>
                    <a:cubicBezTo>
                      <a:pt x="2012" y="945"/>
                      <a:pt x="1938" y="862"/>
                      <a:pt x="1792" y="801"/>
                    </a:cubicBezTo>
                    <a:cubicBezTo>
                      <a:pt x="1731" y="776"/>
                      <a:pt x="1660" y="805"/>
                      <a:pt x="1635" y="866"/>
                    </a:cubicBezTo>
                    <a:cubicBezTo>
                      <a:pt x="1610" y="927"/>
                      <a:pt x="1639" y="997"/>
                      <a:pt x="1700" y="1023"/>
                    </a:cubicBezTo>
                    <a:cubicBezTo>
                      <a:pt x="1722" y="1032"/>
                      <a:pt x="1738" y="1040"/>
                      <a:pt x="1749" y="1047"/>
                    </a:cubicBezTo>
                    <a:cubicBezTo>
                      <a:pt x="1701" y="1076"/>
                      <a:pt x="1601" y="1111"/>
                      <a:pt x="1453" y="1136"/>
                    </a:cubicBezTo>
                    <a:lnTo>
                      <a:pt x="1484" y="125"/>
                    </a:lnTo>
                    <a:cubicBezTo>
                      <a:pt x="1486" y="59"/>
                      <a:pt x="1434" y="3"/>
                      <a:pt x="1368" y="1"/>
                    </a:cubicBezTo>
                    <a:cubicBezTo>
                      <a:pt x="1302" y="0"/>
                      <a:pt x="1246" y="52"/>
                      <a:pt x="1244" y="118"/>
                    </a:cubicBezTo>
                    <a:lnTo>
                      <a:pt x="1227" y="690"/>
                    </a:lnTo>
                    <a:cubicBezTo>
                      <a:pt x="1155" y="685"/>
                      <a:pt x="1081" y="683"/>
                      <a:pt x="1006" y="683"/>
                    </a:cubicBezTo>
                    <a:cubicBezTo>
                      <a:pt x="759" y="683"/>
                      <a:pt x="525" y="710"/>
                      <a:pt x="348" y="758"/>
                    </a:cubicBezTo>
                    <a:cubicBezTo>
                      <a:pt x="118" y="822"/>
                      <a:pt x="1" y="918"/>
                      <a:pt x="0" y="1045"/>
                    </a:cubicBezTo>
                    <a:lnTo>
                      <a:pt x="0" y="1048"/>
                    </a:lnTo>
                    <a:cubicBezTo>
                      <a:pt x="0" y="1051"/>
                      <a:pt x="0" y="1054"/>
                      <a:pt x="0" y="1058"/>
                    </a:cubicBezTo>
                    <a:lnTo>
                      <a:pt x="106" y="4313"/>
                    </a:lnTo>
                    <a:cubicBezTo>
                      <a:pt x="106" y="4314"/>
                      <a:pt x="106" y="4315"/>
                      <a:pt x="106" y="4317"/>
                    </a:cubicBezTo>
                    <a:close/>
                    <a:moveTo>
                      <a:pt x="1006" y="923"/>
                    </a:moveTo>
                    <a:cubicBezTo>
                      <a:pt x="1079" y="923"/>
                      <a:pt x="1150" y="925"/>
                      <a:pt x="1219" y="930"/>
                    </a:cubicBezTo>
                    <a:lnTo>
                      <a:pt x="1212" y="1164"/>
                    </a:lnTo>
                    <a:cubicBezTo>
                      <a:pt x="1149" y="1168"/>
                      <a:pt x="1080" y="1171"/>
                      <a:pt x="1006" y="1171"/>
                    </a:cubicBezTo>
                    <a:cubicBezTo>
                      <a:pt x="605" y="1171"/>
                      <a:pt x="348" y="1098"/>
                      <a:pt x="262" y="1047"/>
                    </a:cubicBezTo>
                    <a:cubicBezTo>
                      <a:pt x="348" y="995"/>
                      <a:pt x="605" y="923"/>
                      <a:pt x="1006" y="923"/>
                    </a:cubicBezTo>
                    <a:close/>
                    <a:moveTo>
                      <a:pt x="551" y="2870"/>
                    </a:moveTo>
                    <a:cubicBezTo>
                      <a:pt x="504" y="2823"/>
                      <a:pt x="504" y="2747"/>
                      <a:pt x="551" y="2700"/>
                    </a:cubicBezTo>
                    <a:cubicBezTo>
                      <a:pt x="598" y="2654"/>
                      <a:pt x="674" y="2654"/>
                      <a:pt x="720" y="2700"/>
                    </a:cubicBezTo>
                    <a:lnTo>
                      <a:pt x="764" y="2744"/>
                    </a:lnTo>
                    <a:cubicBezTo>
                      <a:pt x="811" y="2791"/>
                      <a:pt x="811" y="2867"/>
                      <a:pt x="764" y="2914"/>
                    </a:cubicBezTo>
                    <a:cubicBezTo>
                      <a:pt x="741" y="2937"/>
                      <a:pt x="710" y="2949"/>
                      <a:pt x="679" y="2949"/>
                    </a:cubicBezTo>
                    <a:cubicBezTo>
                      <a:pt x="648" y="2949"/>
                      <a:pt x="618" y="2937"/>
                      <a:pt x="594" y="2914"/>
                    </a:cubicBezTo>
                    <a:lnTo>
                      <a:pt x="551" y="2870"/>
                    </a:lnTo>
                    <a:close/>
                    <a:moveTo>
                      <a:pt x="2771" y="1364"/>
                    </a:moveTo>
                    <a:cubicBezTo>
                      <a:pt x="2790" y="1228"/>
                      <a:pt x="2860" y="1085"/>
                      <a:pt x="2929" y="947"/>
                    </a:cubicBezTo>
                    <a:cubicBezTo>
                      <a:pt x="3090" y="624"/>
                      <a:pt x="3117" y="510"/>
                      <a:pt x="2978" y="433"/>
                    </a:cubicBezTo>
                    <a:cubicBezTo>
                      <a:pt x="2920" y="401"/>
                      <a:pt x="2899" y="328"/>
                      <a:pt x="2931" y="270"/>
                    </a:cubicBezTo>
                    <a:cubicBezTo>
                      <a:pt x="2963" y="212"/>
                      <a:pt x="3036" y="191"/>
                      <a:pt x="3094" y="223"/>
                    </a:cubicBezTo>
                    <a:cubicBezTo>
                      <a:pt x="3256" y="313"/>
                      <a:pt x="3328" y="456"/>
                      <a:pt x="3302" y="637"/>
                    </a:cubicBezTo>
                    <a:cubicBezTo>
                      <a:pt x="3283" y="773"/>
                      <a:pt x="3212" y="916"/>
                      <a:pt x="3144" y="1054"/>
                    </a:cubicBezTo>
                    <a:cubicBezTo>
                      <a:pt x="2984" y="1377"/>
                      <a:pt x="2956" y="1489"/>
                      <a:pt x="3094" y="1566"/>
                    </a:cubicBezTo>
                    <a:cubicBezTo>
                      <a:pt x="3152" y="1598"/>
                      <a:pt x="3173" y="1671"/>
                      <a:pt x="3141" y="1729"/>
                    </a:cubicBezTo>
                    <a:cubicBezTo>
                      <a:pt x="3119" y="1769"/>
                      <a:pt x="3078" y="1791"/>
                      <a:pt x="3036" y="1791"/>
                    </a:cubicBezTo>
                    <a:cubicBezTo>
                      <a:pt x="3016" y="1791"/>
                      <a:pt x="2996" y="1786"/>
                      <a:pt x="2978" y="1776"/>
                    </a:cubicBezTo>
                    <a:cubicBezTo>
                      <a:pt x="2817" y="1687"/>
                      <a:pt x="2745" y="1544"/>
                      <a:pt x="2771" y="1364"/>
                    </a:cubicBezTo>
                    <a:close/>
                    <a:moveTo>
                      <a:pt x="1672" y="4799"/>
                    </a:moveTo>
                    <a:cubicBezTo>
                      <a:pt x="1686" y="4864"/>
                      <a:pt x="1646" y="4928"/>
                      <a:pt x="1581" y="4942"/>
                    </a:cubicBezTo>
                    <a:cubicBezTo>
                      <a:pt x="1414" y="4979"/>
                      <a:pt x="1196" y="4999"/>
                      <a:pt x="967" y="4999"/>
                    </a:cubicBezTo>
                    <a:cubicBezTo>
                      <a:pt x="652" y="4999"/>
                      <a:pt x="258" y="4959"/>
                      <a:pt x="96" y="4846"/>
                    </a:cubicBezTo>
                    <a:cubicBezTo>
                      <a:pt x="41" y="4808"/>
                      <a:pt x="28" y="4733"/>
                      <a:pt x="66" y="4679"/>
                    </a:cubicBezTo>
                    <a:cubicBezTo>
                      <a:pt x="104" y="4624"/>
                      <a:pt x="178" y="4611"/>
                      <a:pt x="233" y="4649"/>
                    </a:cubicBezTo>
                    <a:cubicBezTo>
                      <a:pt x="310" y="4702"/>
                      <a:pt x="593" y="4759"/>
                      <a:pt x="967" y="4759"/>
                    </a:cubicBezTo>
                    <a:cubicBezTo>
                      <a:pt x="1179" y="4759"/>
                      <a:pt x="1379" y="4741"/>
                      <a:pt x="1529" y="4708"/>
                    </a:cubicBezTo>
                    <a:cubicBezTo>
                      <a:pt x="1594" y="4693"/>
                      <a:pt x="1658" y="4734"/>
                      <a:pt x="1672" y="4799"/>
                    </a:cubicBezTo>
                    <a:close/>
                    <a:moveTo>
                      <a:pt x="4963" y="3356"/>
                    </a:moveTo>
                    <a:cubicBezTo>
                      <a:pt x="4934" y="3331"/>
                      <a:pt x="4897" y="3321"/>
                      <a:pt x="4860" y="3329"/>
                    </a:cubicBezTo>
                    <a:cubicBezTo>
                      <a:pt x="4769" y="3347"/>
                      <a:pt x="4675" y="3364"/>
                      <a:pt x="4578" y="3380"/>
                    </a:cubicBezTo>
                    <a:cubicBezTo>
                      <a:pt x="4557" y="3343"/>
                      <a:pt x="4531" y="3310"/>
                      <a:pt x="4501" y="3279"/>
                    </a:cubicBezTo>
                    <a:lnTo>
                      <a:pt x="4289" y="3068"/>
                    </a:lnTo>
                    <a:cubicBezTo>
                      <a:pt x="4486" y="3006"/>
                      <a:pt x="4669" y="2883"/>
                      <a:pt x="4809" y="2710"/>
                    </a:cubicBezTo>
                    <a:cubicBezTo>
                      <a:pt x="5094" y="2355"/>
                      <a:pt x="5132" y="1874"/>
                      <a:pt x="4905" y="1512"/>
                    </a:cubicBezTo>
                    <a:cubicBezTo>
                      <a:pt x="4890" y="1490"/>
                      <a:pt x="4869" y="1472"/>
                      <a:pt x="4844" y="1463"/>
                    </a:cubicBezTo>
                    <a:cubicBezTo>
                      <a:pt x="4442" y="1318"/>
                      <a:pt x="3980" y="1458"/>
                      <a:pt x="3695" y="1813"/>
                    </a:cubicBezTo>
                    <a:cubicBezTo>
                      <a:pt x="3429" y="2143"/>
                      <a:pt x="3377" y="2583"/>
                      <a:pt x="3556" y="2934"/>
                    </a:cubicBezTo>
                    <a:lnTo>
                      <a:pt x="3531" y="2965"/>
                    </a:lnTo>
                    <a:cubicBezTo>
                      <a:pt x="3489" y="3017"/>
                      <a:pt x="3497" y="3092"/>
                      <a:pt x="3549" y="3134"/>
                    </a:cubicBezTo>
                    <a:cubicBezTo>
                      <a:pt x="3601" y="3175"/>
                      <a:pt x="3676" y="3167"/>
                      <a:pt x="3718" y="3116"/>
                    </a:cubicBezTo>
                    <a:lnTo>
                      <a:pt x="3743" y="3085"/>
                    </a:lnTo>
                    <a:cubicBezTo>
                      <a:pt x="3826" y="3106"/>
                      <a:pt x="3912" y="3117"/>
                      <a:pt x="3997" y="3115"/>
                    </a:cubicBezTo>
                    <a:lnTo>
                      <a:pt x="4301" y="3419"/>
                    </a:lnTo>
                    <a:cubicBezTo>
                      <a:pt x="3899" y="3471"/>
                      <a:pt x="3468" y="3497"/>
                      <a:pt x="3031" y="3497"/>
                    </a:cubicBezTo>
                    <a:cubicBezTo>
                      <a:pt x="2593" y="3497"/>
                      <a:pt x="2162" y="3471"/>
                      <a:pt x="1760" y="3419"/>
                    </a:cubicBezTo>
                    <a:lnTo>
                      <a:pt x="2844" y="2335"/>
                    </a:lnTo>
                    <a:cubicBezTo>
                      <a:pt x="2926" y="2253"/>
                      <a:pt x="3056" y="2234"/>
                      <a:pt x="3158" y="2291"/>
                    </a:cubicBezTo>
                    <a:cubicBezTo>
                      <a:pt x="3216" y="2323"/>
                      <a:pt x="3289" y="2301"/>
                      <a:pt x="3321" y="2243"/>
                    </a:cubicBezTo>
                    <a:cubicBezTo>
                      <a:pt x="3353" y="2185"/>
                      <a:pt x="3332" y="2112"/>
                      <a:pt x="3274" y="2080"/>
                    </a:cubicBezTo>
                    <a:cubicBezTo>
                      <a:pt x="3078" y="1973"/>
                      <a:pt x="2832" y="2008"/>
                      <a:pt x="2674" y="2165"/>
                    </a:cubicBezTo>
                    <a:lnTo>
                      <a:pt x="1560" y="3279"/>
                    </a:lnTo>
                    <a:cubicBezTo>
                      <a:pt x="1530" y="3310"/>
                      <a:pt x="1504" y="3343"/>
                      <a:pt x="1483" y="3380"/>
                    </a:cubicBezTo>
                    <a:cubicBezTo>
                      <a:pt x="1387" y="3364"/>
                      <a:pt x="1293" y="3347"/>
                      <a:pt x="1201" y="3329"/>
                    </a:cubicBezTo>
                    <a:cubicBezTo>
                      <a:pt x="1164" y="3321"/>
                      <a:pt x="1127" y="3331"/>
                      <a:pt x="1099" y="3356"/>
                    </a:cubicBezTo>
                    <a:cubicBezTo>
                      <a:pt x="1071" y="3380"/>
                      <a:pt x="1055" y="3416"/>
                      <a:pt x="1057" y="3453"/>
                    </a:cubicBezTo>
                    <a:cubicBezTo>
                      <a:pt x="1093" y="4092"/>
                      <a:pt x="1617" y="4625"/>
                      <a:pt x="2343" y="4834"/>
                    </a:cubicBezTo>
                    <a:cubicBezTo>
                      <a:pt x="2338" y="4848"/>
                      <a:pt x="2334" y="4863"/>
                      <a:pt x="2334" y="4879"/>
                    </a:cubicBezTo>
                    <a:cubicBezTo>
                      <a:pt x="2334" y="4945"/>
                      <a:pt x="2388" y="4999"/>
                      <a:pt x="2454" y="4999"/>
                    </a:cubicBezTo>
                    <a:lnTo>
                      <a:pt x="3607" y="4999"/>
                    </a:lnTo>
                    <a:cubicBezTo>
                      <a:pt x="3673" y="4999"/>
                      <a:pt x="3727" y="4945"/>
                      <a:pt x="3727" y="4879"/>
                    </a:cubicBezTo>
                    <a:cubicBezTo>
                      <a:pt x="3727" y="4863"/>
                      <a:pt x="3724" y="4848"/>
                      <a:pt x="3718" y="4834"/>
                    </a:cubicBezTo>
                    <a:cubicBezTo>
                      <a:pt x="4444" y="4625"/>
                      <a:pt x="4969" y="4092"/>
                      <a:pt x="5004" y="3453"/>
                    </a:cubicBezTo>
                    <a:cubicBezTo>
                      <a:pt x="5006" y="3416"/>
                      <a:pt x="4991" y="3380"/>
                      <a:pt x="4963" y="3356"/>
                    </a:cubicBezTo>
                    <a:close/>
                    <a:moveTo>
                      <a:pt x="3914" y="2872"/>
                    </a:moveTo>
                    <a:lnTo>
                      <a:pt x="4395" y="2275"/>
                    </a:lnTo>
                    <a:cubicBezTo>
                      <a:pt x="4436" y="2223"/>
                      <a:pt x="4428" y="2148"/>
                      <a:pt x="4376" y="2106"/>
                    </a:cubicBezTo>
                    <a:cubicBezTo>
                      <a:pt x="4325" y="2065"/>
                      <a:pt x="4249" y="2073"/>
                      <a:pt x="4208" y="2124"/>
                    </a:cubicBezTo>
                    <a:lnTo>
                      <a:pt x="3727" y="2722"/>
                    </a:lnTo>
                    <a:cubicBezTo>
                      <a:pt x="3647" y="2474"/>
                      <a:pt x="3701" y="2187"/>
                      <a:pt x="3882" y="1963"/>
                    </a:cubicBezTo>
                    <a:cubicBezTo>
                      <a:pt x="4093" y="1700"/>
                      <a:pt x="4426" y="1588"/>
                      <a:pt x="4723" y="1676"/>
                    </a:cubicBezTo>
                    <a:cubicBezTo>
                      <a:pt x="4872" y="1947"/>
                      <a:pt x="4833" y="2296"/>
                      <a:pt x="4622" y="2559"/>
                    </a:cubicBezTo>
                    <a:cubicBezTo>
                      <a:pt x="4473" y="2744"/>
                      <a:pt x="4264" y="2854"/>
                      <a:pt x="4050" y="2873"/>
                    </a:cubicBezTo>
                    <a:cubicBezTo>
                      <a:pt x="4041" y="2872"/>
                      <a:pt x="3950" y="2876"/>
                      <a:pt x="3914" y="2872"/>
                    </a:cubicBezTo>
                    <a:close/>
                    <a:moveTo>
                      <a:pt x="4245" y="4316"/>
                    </a:moveTo>
                    <a:cubicBezTo>
                      <a:pt x="3918" y="4557"/>
                      <a:pt x="3487" y="4689"/>
                      <a:pt x="3031" y="4689"/>
                    </a:cubicBezTo>
                    <a:cubicBezTo>
                      <a:pt x="2574" y="4689"/>
                      <a:pt x="2143" y="4557"/>
                      <a:pt x="1817" y="4316"/>
                    </a:cubicBezTo>
                    <a:cubicBezTo>
                      <a:pt x="1550" y="4119"/>
                      <a:pt x="1377" y="3867"/>
                      <a:pt x="1318" y="3595"/>
                    </a:cubicBezTo>
                    <a:cubicBezTo>
                      <a:pt x="1388" y="3608"/>
                      <a:pt x="1460" y="3619"/>
                      <a:pt x="1533" y="3630"/>
                    </a:cubicBezTo>
                    <a:cubicBezTo>
                      <a:pt x="1535" y="3631"/>
                      <a:pt x="1537" y="3631"/>
                      <a:pt x="1539" y="3631"/>
                    </a:cubicBezTo>
                    <a:cubicBezTo>
                      <a:pt x="2005" y="3701"/>
                      <a:pt x="2513" y="3737"/>
                      <a:pt x="3031" y="3737"/>
                    </a:cubicBezTo>
                    <a:cubicBezTo>
                      <a:pt x="3548" y="3737"/>
                      <a:pt x="4056" y="3701"/>
                      <a:pt x="4522" y="3631"/>
                    </a:cubicBezTo>
                    <a:cubicBezTo>
                      <a:pt x="4524" y="3631"/>
                      <a:pt x="4526" y="3631"/>
                      <a:pt x="4528" y="3630"/>
                    </a:cubicBezTo>
                    <a:cubicBezTo>
                      <a:pt x="4601" y="3619"/>
                      <a:pt x="4673" y="3608"/>
                      <a:pt x="4743" y="3595"/>
                    </a:cubicBezTo>
                    <a:cubicBezTo>
                      <a:pt x="4684" y="3867"/>
                      <a:pt x="4511" y="4119"/>
                      <a:pt x="4245" y="4316"/>
                    </a:cubicBezTo>
                    <a:close/>
                    <a:moveTo>
                      <a:pt x="862" y="2440"/>
                    </a:moveTo>
                    <a:cubicBezTo>
                      <a:pt x="838" y="2464"/>
                      <a:pt x="808" y="2476"/>
                      <a:pt x="777" y="2476"/>
                    </a:cubicBezTo>
                    <a:cubicBezTo>
                      <a:pt x="746" y="2476"/>
                      <a:pt x="715" y="2464"/>
                      <a:pt x="692" y="2440"/>
                    </a:cubicBezTo>
                    <a:cubicBezTo>
                      <a:pt x="645" y="2394"/>
                      <a:pt x="645" y="2318"/>
                      <a:pt x="692" y="2271"/>
                    </a:cubicBezTo>
                    <a:lnTo>
                      <a:pt x="736" y="2227"/>
                    </a:lnTo>
                    <a:cubicBezTo>
                      <a:pt x="783" y="2180"/>
                      <a:pt x="859" y="2180"/>
                      <a:pt x="905" y="2227"/>
                    </a:cubicBezTo>
                    <a:cubicBezTo>
                      <a:pt x="952" y="2274"/>
                      <a:pt x="952" y="2350"/>
                      <a:pt x="905" y="2397"/>
                    </a:cubicBezTo>
                    <a:lnTo>
                      <a:pt x="862" y="2440"/>
                    </a:lnTo>
                    <a:close/>
                    <a:moveTo>
                      <a:pt x="552" y="1917"/>
                    </a:moveTo>
                    <a:lnTo>
                      <a:pt x="509" y="1874"/>
                    </a:lnTo>
                    <a:cubicBezTo>
                      <a:pt x="462" y="1827"/>
                      <a:pt x="462" y="1751"/>
                      <a:pt x="509" y="1704"/>
                    </a:cubicBezTo>
                    <a:cubicBezTo>
                      <a:pt x="555" y="1657"/>
                      <a:pt x="631" y="1657"/>
                      <a:pt x="678" y="1704"/>
                    </a:cubicBezTo>
                    <a:lnTo>
                      <a:pt x="722" y="1748"/>
                    </a:lnTo>
                    <a:cubicBezTo>
                      <a:pt x="769" y="1794"/>
                      <a:pt x="769" y="1870"/>
                      <a:pt x="722" y="1917"/>
                    </a:cubicBezTo>
                    <a:cubicBezTo>
                      <a:pt x="698" y="1941"/>
                      <a:pt x="668" y="1952"/>
                      <a:pt x="637" y="1952"/>
                    </a:cubicBezTo>
                    <a:cubicBezTo>
                      <a:pt x="606" y="1952"/>
                      <a:pt x="576" y="1941"/>
                      <a:pt x="552" y="1917"/>
                    </a:cubicBezTo>
                    <a:close/>
                  </a:path>
                </a:pathLst>
              </a:custGeom>
              <a:solidFill>
                <a:schemeClr val="accent1"/>
              </a:solidFill>
              <a:ln>
                <a:noFill/>
              </a:ln>
            </p:spPr>
          </p:sp>
          <p:sp>
            <p:nvSpPr>
              <p:cNvPr id="65" name="iconfont-10517-5127466">
                <a:extLst>
                  <a:ext uri="{FF2B5EF4-FFF2-40B4-BE49-F238E27FC236}">
                    <a16:creationId xmlns:a16="http://schemas.microsoft.com/office/drawing/2014/main" id="{815DBF8A-D3C0-41F6-B269-577BAFE4B261}"/>
                  </a:ext>
                </a:extLst>
              </p:cNvPr>
              <p:cNvSpPr>
                <a:spLocks noChangeAspect="1"/>
              </p:cNvSpPr>
              <p:nvPr/>
            </p:nvSpPr>
            <p:spPr bwMode="auto">
              <a:xfrm>
                <a:off x="6138766" y="3542570"/>
                <a:ext cx="204007" cy="204007"/>
              </a:xfrm>
              <a:custGeom>
                <a:avLst/>
                <a:gdLst>
                  <a:gd name="T0" fmla="*/ 4266 w 7466"/>
                  <a:gd name="T1" fmla="*/ 0 h 7466"/>
                  <a:gd name="T2" fmla="*/ 3200 w 7466"/>
                  <a:gd name="T3" fmla="*/ 0 h 7466"/>
                  <a:gd name="T4" fmla="*/ 3200 w 7466"/>
                  <a:gd name="T5" fmla="*/ 3200 h 7466"/>
                  <a:gd name="T6" fmla="*/ 0 w 7466"/>
                  <a:gd name="T7" fmla="*/ 3200 h 7466"/>
                  <a:gd name="T8" fmla="*/ 0 w 7466"/>
                  <a:gd name="T9" fmla="*/ 4266 h 7466"/>
                  <a:gd name="T10" fmla="*/ 3200 w 7466"/>
                  <a:gd name="T11" fmla="*/ 4266 h 7466"/>
                  <a:gd name="T12" fmla="*/ 3200 w 7466"/>
                  <a:gd name="T13" fmla="*/ 7466 h 7466"/>
                  <a:gd name="T14" fmla="*/ 4266 w 7466"/>
                  <a:gd name="T15" fmla="*/ 7466 h 7466"/>
                  <a:gd name="T16" fmla="*/ 4266 w 7466"/>
                  <a:gd name="T17" fmla="*/ 4266 h 7466"/>
                  <a:gd name="T18" fmla="*/ 7466 w 7466"/>
                  <a:gd name="T19" fmla="*/ 4266 h 7466"/>
                  <a:gd name="T20" fmla="*/ 7466 w 7466"/>
                  <a:gd name="T21" fmla="*/ 3200 h 7466"/>
                  <a:gd name="T22" fmla="*/ 4266 w 7466"/>
                  <a:gd name="T23" fmla="*/ 3200 h 7466"/>
                  <a:gd name="T24" fmla="*/ 4266 w 7466"/>
                  <a:gd name="T25" fmla="*/ 0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66" h="7466">
                    <a:moveTo>
                      <a:pt x="4266" y="0"/>
                    </a:moveTo>
                    <a:lnTo>
                      <a:pt x="3200" y="0"/>
                    </a:lnTo>
                    <a:lnTo>
                      <a:pt x="3200" y="3200"/>
                    </a:lnTo>
                    <a:lnTo>
                      <a:pt x="0" y="3200"/>
                    </a:lnTo>
                    <a:lnTo>
                      <a:pt x="0" y="4266"/>
                    </a:lnTo>
                    <a:lnTo>
                      <a:pt x="3200" y="4266"/>
                    </a:lnTo>
                    <a:lnTo>
                      <a:pt x="3200" y="7466"/>
                    </a:lnTo>
                    <a:lnTo>
                      <a:pt x="4266" y="7466"/>
                    </a:lnTo>
                    <a:lnTo>
                      <a:pt x="4266" y="4266"/>
                    </a:lnTo>
                    <a:lnTo>
                      <a:pt x="7466" y="4266"/>
                    </a:lnTo>
                    <a:lnTo>
                      <a:pt x="7466" y="3200"/>
                    </a:lnTo>
                    <a:lnTo>
                      <a:pt x="4266" y="3200"/>
                    </a:lnTo>
                    <a:lnTo>
                      <a:pt x="4266" y="0"/>
                    </a:lnTo>
                    <a:close/>
                  </a:path>
                </a:pathLst>
              </a:custGeom>
              <a:solidFill>
                <a:schemeClr val="accent1"/>
              </a:solidFill>
              <a:ln>
                <a:noFill/>
              </a:ln>
            </p:spPr>
          </p:sp>
        </p:grpSp>
      </p:grpSp>
      <p:grpSp>
        <p:nvGrpSpPr>
          <p:cNvPr id="10" name="组合 9">
            <a:extLst>
              <a:ext uri="{FF2B5EF4-FFF2-40B4-BE49-F238E27FC236}">
                <a16:creationId xmlns:a16="http://schemas.microsoft.com/office/drawing/2014/main" id="{48882F7F-CF7E-4A30-9134-FA900E21D8B3}"/>
              </a:ext>
            </a:extLst>
          </p:cNvPr>
          <p:cNvGrpSpPr/>
          <p:nvPr/>
        </p:nvGrpSpPr>
        <p:grpSpPr>
          <a:xfrm>
            <a:off x="5695955" y="2130164"/>
            <a:ext cx="5888415" cy="1260380"/>
            <a:chOff x="5695950" y="4662681"/>
            <a:chExt cx="5888415" cy="724910"/>
          </a:xfrm>
        </p:grpSpPr>
        <p:sp>
          <p:nvSpPr>
            <p:cNvPr id="67" name="Round Single Corner Rectangle 45">
              <a:extLst>
                <a:ext uri="{FF2B5EF4-FFF2-40B4-BE49-F238E27FC236}">
                  <a16:creationId xmlns:a16="http://schemas.microsoft.com/office/drawing/2014/main" id="{AB2F9CB6-E2E0-44DA-A0F6-FBE903E7E4FB}"/>
                </a:ext>
              </a:extLst>
            </p:cNvPr>
            <p:cNvSpPr/>
            <p:nvPr/>
          </p:nvSpPr>
          <p:spPr>
            <a:xfrm flipH="1">
              <a:off x="5695950" y="4662681"/>
              <a:ext cx="5888415" cy="724910"/>
            </a:xfrm>
            <a:prstGeom prst="rect">
              <a:avLst/>
            </a:prstGeom>
            <a:noFill/>
            <a:ln w="9525" cap="flat" cmpd="sng" algn="ctr">
              <a:solidFill>
                <a:schemeClr val="accent5">
                  <a:lumMod val="60000"/>
                  <a:lumOff val="40000"/>
                </a:schemeClr>
              </a:solid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lvl="4" defTabSz="685800"/>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不同于城市</a:t>
              </a:r>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日常的体验”，让大家感受这里的水教育和启发是不同于其他地方的独特体验</a:t>
              </a:r>
              <a:r>
                <a:rPr lang="en-US" altLang="zh-CN" sz="1200" kern="0" dirty="0">
                  <a:latin typeface="微软雅黑" panose="020B0503020204020204" pitchFamily="34" charset="-122"/>
                  <a:ea typeface="微软雅黑" panose="020B0503020204020204" pitchFamily="34" charset="-122"/>
                </a:rPr>
                <a:t>”</a:t>
              </a:r>
              <a:endParaRPr lang="zh-CN" altLang="en-US" sz="1200" kern="0" dirty="0">
                <a:latin typeface="微软雅黑" panose="020B0503020204020204" pitchFamily="34" charset="-122"/>
                <a:ea typeface="微软雅黑" panose="020B0503020204020204" pitchFamily="34" charset="-122"/>
              </a:endParaRPr>
            </a:p>
          </p:txBody>
        </p:sp>
        <p:sp>
          <p:nvSpPr>
            <p:cNvPr id="68" name="Round Single Corner Rectangle 45">
              <a:extLst>
                <a:ext uri="{FF2B5EF4-FFF2-40B4-BE49-F238E27FC236}">
                  <a16:creationId xmlns:a16="http://schemas.microsoft.com/office/drawing/2014/main" id="{5090D255-7290-4A17-93C0-5CD57DEAFD4A}"/>
                </a:ext>
              </a:extLst>
            </p:cNvPr>
            <p:cNvSpPr/>
            <p:nvPr/>
          </p:nvSpPr>
          <p:spPr>
            <a:xfrm flipH="1">
              <a:off x="6265557" y="4662681"/>
              <a:ext cx="1311974" cy="724910"/>
            </a:xfrm>
            <a:prstGeom prst="rect">
              <a:avLst/>
            </a:prstGeom>
            <a:noFill/>
            <a:ln w="9525" cap="flat" cmpd="sng" algn="ctr">
              <a:noFill/>
              <a:prstDash val="solid"/>
              <a:miter lim="800000"/>
            </a:ln>
            <a:effectLst/>
          </p:spPr>
          <p:txBody>
            <a:bodyPr rot="0" spcFirstLastPara="0" vertOverflow="overflow" horzOverflow="overflow" vert="horz" wrap="square" lIns="73152" tIns="68580" rIns="73152" bIns="68580" numCol="1" spcCol="0" rtlCol="0" fromWordArt="0" anchor="ctr" anchorCtr="0" forceAA="0" compatLnSpc="1">
              <a:prstTxWarp prst="textNoShape">
                <a:avLst/>
              </a:prstTxWarp>
              <a:noAutofit/>
            </a:bodyPr>
            <a:lstStyle/>
            <a:p>
              <a:pPr algn="ctr" defTabSz="685800"/>
              <a:r>
                <a:rPr lang="zh-CN" altLang="en-US" sz="1400" b="1" kern="0" dirty="0">
                  <a:solidFill>
                    <a:schemeClr val="accent2"/>
                  </a:solidFill>
                  <a:latin typeface="微软雅黑" panose="020B0503020204020204" pitchFamily="34" charset="-122"/>
                  <a:ea typeface="微软雅黑" panose="020B0503020204020204" pitchFamily="34" charset="-122"/>
                </a:rPr>
                <a:t>轻松愉悦的互动体验</a:t>
              </a:r>
            </a:p>
          </p:txBody>
        </p:sp>
        <p:sp>
          <p:nvSpPr>
            <p:cNvPr id="69" name="picnic_140728">
              <a:extLst>
                <a:ext uri="{FF2B5EF4-FFF2-40B4-BE49-F238E27FC236}">
                  <a16:creationId xmlns:a16="http://schemas.microsoft.com/office/drawing/2014/main" id="{32C8CB90-FA1C-46B1-8CC2-69EF117327F5}"/>
                </a:ext>
              </a:extLst>
            </p:cNvPr>
            <p:cNvSpPr>
              <a:spLocks noChangeAspect="1"/>
            </p:cNvSpPr>
            <p:nvPr/>
          </p:nvSpPr>
          <p:spPr bwMode="auto">
            <a:xfrm>
              <a:off x="5822568" y="4858868"/>
              <a:ext cx="436653" cy="287753"/>
            </a:xfrm>
            <a:custGeom>
              <a:avLst/>
              <a:gdLst>
                <a:gd name="connsiteX0" fmla="*/ 459529 w 607614"/>
                <a:gd name="connsiteY0" fmla="*/ 475551 h 546085"/>
                <a:gd name="connsiteX1" fmla="*/ 491433 w 607614"/>
                <a:gd name="connsiteY1" fmla="*/ 525607 h 546085"/>
                <a:gd name="connsiteX2" fmla="*/ 528654 w 607614"/>
                <a:gd name="connsiteY2" fmla="*/ 525607 h 546085"/>
                <a:gd name="connsiteX3" fmla="*/ 495991 w 607614"/>
                <a:gd name="connsiteY3" fmla="*/ 475551 h 546085"/>
                <a:gd name="connsiteX4" fmla="*/ 121498 w 607614"/>
                <a:gd name="connsiteY4" fmla="*/ 475551 h 546085"/>
                <a:gd name="connsiteX5" fmla="*/ 89594 w 607614"/>
                <a:gd name="connsiteY5" fmla="*/ 525607 h 546085"/>
                <a:gd name="connsiteX6" fmla="*/ 126056 w 607614"/>
                <a:gd name="connsiteY6" fmla="*/ 525607 h 546085"/>
                <a:gd name="connsiteX7" fmla="*/ 157960 w 607614"/>
                <a:gd name="connsiteY7" fmla="*/ 475551 h 546085"/>
                <a:gd name="connsiteX8" fmla="*/ 363057 w 607614"/>
                <a:gd name="connsiteY8" fmla="*/ 323865 h 546085"/>
                <a:gd name="connsiteX9" fmla="*/ 413952 w 607614"/>
                <a:gd name="connsiteY9" fmla="*/ 404259 h 546085"/>
                <a:gd name="connsiteX10" fmla="*/ 451173 w 607614"/>
                <a:gd name="connsiteY10" fmla="*/ 404259 h 546085"/>
                <a:gd name="connsiteX11" fmla="*/ 399519 w 607614"/>
                <a:gd name="connsiteY11" fmla="*/ 323865 h 546085"/>
                <a:gd name="connsiteX12" fmla="*/ 278740 w 607614"/>
                <a:gd name="connsiteY12" fmla="*/ 323865 h 546085"/>
                <a:gd name="connsiteX13" fmla="*/ 227085 w 607614"/>
                <a:gd name="connsiteY13" fmla="*/ 404259 h 546085"/>
                <a:gd name="connsiteX14" fmla="*/ 390404 w 607614"/>
                <a:gd name="connsiteY14" fmla="*/ 404259 h 546085"/>
                <a:gd name="connsiteX15" fmla="*/ 338750 w 607614"/>
                <a:gd name="connsiteY15" fmla="*/ 323865 h 546085"/>
                <a:gd name="connsiteX16" fmla="*/ 217970 w 607614"/>
                <a:gd name="connsiteY16" fmla="*/ 323865 h 546085"/>
                <a:gd name="connsiteX17" fmla="*/ 166316 w 607614"/>
                <a:gd name="connsiteY17" fmla="*/ 404259 h 546085"/>
                <a:gd name="connsiteX18" fmla="*/ 203537 w 607614"/>
                <a:gd name="connsiteY18" fmla="*/ 404259 h 546085"/>
                <a:gd name="connsiteX19" fmla="*/ 255191 w 607614"/>
                <a:gd name="connsiteY19" fmla="*/ 323865 h 546085"/>
                <a:gd name="connsiteX20" fmla="*/ 135172 w 607614"/>
                <a:gd name="connsiteY20" fmla="*/ 252573 h 546085"/>
                <a:gd name="connsiteX21" fmla="*/ 483077 w 607614"/>
                <a:gd name="connsiteY21" fmla="*/ 252573 h 546085"/>
                <a:gd name="connsiteX22" fmla="*/ 506625 w 607614"/>
                <a:gd name="connsiteY22" fmla="*/ 276084 h 546085"/>
                <a:gd name="connsiteX23" fmla="*/ 506625 w 607614"/>
                <a:gd name="connsiteY23" fmla="*/ 300354 h 546085"/>
                <a:gd name="connsiteX24" fmla="*/ 483077 w 607614"/>
                <a:gd name="connsiteY24" fmla="*/ 323865 h 546085"/>
                <a:gd name="connsiteX25" fmla="*/ 423827 w 607614"/>
                <a:gd name="connsiteY25" fmla="*/ 323865 h 546085"/>
                <a:gd name="connsiteX26" fmla="*/ 474721 w 607614"/>
                <a:gd name="connsiteY26" fmla="*/ 404259 h 546085"/>
                <a:gd name="connsiteX27" fmla="*/ 563597 w 607614"/>
                <a:gd name="connsiteY27" fmla="*/ 404259 h 546085"/>
                <a:gd name="connsiteX28" fmla="*/ 587145 w 607614"/>
                <a:gd name="connsiteY28" fmla="*/ 427770 h 546085"/>
                <a:gd name="connsiteX29" fmla="*/ 587145 w 607614"/>
                <a:gd name="connsiteY29" fmla="*/ 452040 h 546085"/>
                <a:gd name="connsiteX30" fmla="*/ 563597 w 607614"/>
                <a:gd name="connsiteY30" fmla="*/ 475551 h 546085"/>
                <a:gd name="connsiteX31" fmla="*/ 520298 w 607614"/>
                <a:gd name="connsiteY31" fmla="*/ 475551 h 546085"/>
                <a:gd name="connsiteX32" fmla="*/ 547645 w 607614"/>
                <a:gd name="connsiteY32" fmla="*/ 518782 h 546085"/>
                <a:gd name="connsiteX33" fmla="*/ 548404 w 607614"/>
                <a:gd name="connsiteY33" fmla="*/ 536984 h 546085"/>
                <a:gd name="connsiteX34" fmla="*/ 532452 w 607614"/>
                <a:gd name="connsiteY34" fmla="*/ 546085 h 546085"/>
                <a:gd name="connsiteX35" fmla="*/ 490673 w 607614"/>
                <a:gd name="connsiteY35" fmla="*/ 546085 h 546085"/>
                <a:gd name="connsiteX36" fmla="*/ 475481 w 607614"/>
                <a:gd name="connsiteY36" fmla="*/ 537742 h 546085"/>
                <a:gd name="connsiteX37" fmla="*/ 435221 w 607614"/>
                <a:gd name="connsiteY37" fmla="*/ 475551 h 546085"/>
                <a:gd name="connsiteX38" fmla="*/ 182268 w 607614"/>
                <a:gd name="connsiteY38" fmla="*/ 475551 h 546085"/>
                <a:gd name="connsiteX39" fmla="*/ 142768 w 607614"/>
                <a:gd name="connsiteY39" fmla="*/ 537742 h 546085"/>
                <a:gd name="connsiteX40" fmla="*/ 127575 w 607614"/>
                <a:gd name="connsiteY40" fmla="*/ 546085 h 546085"/>
                <a:gd name="connsiteX41" fmla="*/ 85037 w 607614"/>
                <a:gd name="connsiteY41" fmla="*/ 546085 h 546085"/>
                <a:gd name="connsiteX42" fmla="*/ 69085 w 607614"/>
                <a:gd name="connsiteY42" fmla="*/ 536984 h 546085"/>
                <a:gd name="connsiteX43" fmla="*/ 69844 w 607614"/>
                <a:gd name="connsiteY43" fmla="*/ 518782 h 546085"/>
                <a:gd name="connsiteX44" fmla="*/ 97191 w 607614"/>
                <a:gd name="connsiteY44" fmla="*/ 475551 h 546085"/>
                <a:gd name="connsiteX45" fmla="*/ 44017 w 607614"/>
                <a:gd name="connsiteY45" fmla="*/ 475551 h 546085"/>
                <a:gd name="connsiteX46" fmla="*/ 20469 w 607614"/>
                <a:gd name="connsiteY46" fmla="*/ 452040 h 546085"/>
                <a:gd name="connsiteX47" fmla="*/ 20469 w 607614"/>
                <a:gd name="connsiteY47" fmla="*/ 427770 h 546085"/>
                <a:gd name="connsiteX48" fmla="*/ 44017 w 607614"/>
                <a:gd name="connsiteY48" fmla="*/ 404259 h 546085"/>
                <a:gd name="connsiteX49" fmla="*/ 142768 w 607614"/>
                <a:gd name="connsiteY49" fmla="*/ 404259 h 546085"/>
                <a:gd name="connsiteX50" fmla="*/ 194422 w 607614"/>
                <a:gd name="connsiteY50" fmla="*/ 323865 h 546085"/>
                <a:gd name="connsiteX51" fmla="*/ 135172 w 607614"/>
                <a:gd name="connsiteY51" fmla="*/ 323865 h 546085"/>
                <a:gd name="connsiteX52" fmla="*/ 111623 w 607614"/>
                <a:gd name="connsiteY52" fmla="*/ 300354 h 546085"/>
                <a:gd name="connsiteX53" fmla="*/ 111623 w 607614"/>
                <a:gd name="connsiteY53" fmla="*/ 276084 h 546085"/>
                <a:gd name="connsiteX54" fmla="*/ 135172 w 607614"/>
                <a:gd name="connsiteY54" fmla="*/ 252573 h 546085"/>
                <a:gd name="connsiteX55" fmla="*/ 516478 w 607614"/>
                <a:gd name="connsiteY55" fmla="*/ 50807 h 546085"/>
                <a:gd name="connsiteX56" fmla="*/ 526351 w 607614"/>
                <a:gd name="connsiteY56" fmla="*/ 60668 h 546085"/>
                <a:gd name="connsiteX57" fmla="*/ 556730 w 607614"/>
                <a:gd name="connsiteY57" fmla="*/ 91008 h 546085"/>
                <a:gd name="connsiteX58" fmla="*/ 567362 w 607614"/>
                <a:gd name="connsiteY58" fmla="*/ 100869 h 546085"/>
                <a:gd name="connsiteX59" fmla="*/ 556730 w 607614"/>
                <a:gd name="connsiteY59" fmla="*/ 111489 h 546085"/>
                <a:gd name="connsiteX60" fmla="*/ 526351 w 607614"/>
                <a:gd name="connsiteY60" fmla="*/ 100869 h 546085"/>
                <a:gd name="connsiteX61" fmla="*/ 577235 w 607614"/>
                <a:gd name="connsiteY61" fmla="*/ 151690 h 546085"/>
                <a:gd name="connsiteX62" fmla="*/ 587108 w 607614"/>
                <a:gd name="connsiteY62" fmla="*/ 161551 h 546085"/>
                <a:gd name="connsiteX63" fmla="*/ 577235 w 607614"/>
                <a:gd name="connsiteY63" fmla="*/ 172170 h 546085"/>
                <a:gd name="connsiteX64" fmla="*/ 527111 w 607614"/>
                <a:gd name="connsiteY64" fmla="*/ 151690 h 546085"/>
                <a:gd name="connsiteX65" fmla="*/ 597741 w 607614"/>
                <a:gd name="connsiteY65" fmla="*/ 212371 h 546085"/>
                <a:gd name="connsiteX66" fmla="*/ 607614 w 607614"/>
                <a:gd name="connsiteY66" fmla="*/ 222232 h 546085"/>
                <a:gd name="connsiteX67" fmla="*/ 597741 w 607614"/>
                <a:gd name="connsiteY67" fmla="*/ 232852 h 546085"/>
                <a:gd name="connsiteX68" fmla="*/ 526351 w 607614"/>
                <a:gd name="connsiteY68" fmla="*/ 198718 h 546085"/>
                <a:gd name="connsiteX69" fmla="*/ 526351 w 607614"/>
                <a:gd name="connsiteY69" fmla="*/ 242712 h 546085"/>
                <a:gd name="connsiteX70" fmla="*/ 516478 w 607614"/>
                <a:gd name="connsiteY70" fmla="*/ 252573 h 546085"/>
                <a:gd name="connsiteX71" fmla="*/ 506605 w 607614"/>
                <a:gd name="connsiteY71" fmla="*/ 242712 h 546085"/>
                <a:gd name="connsiteX72" fmla="*/ 506605 w 607614"/>
                <a:gd name="connsiteY72" fmla="*/ 198718 h 546085"/>
                <a:gd name="connsiteX73" fmla="*/ 435215 w 607614"/>
                <a:gd name="connsiteY73" fmla="*/ 232852 h 546085"/>
                <a:gd name="connsiteX74" fmla="*/ 425342 w 607614"/>
                <a:gd name="connsiteY74" fmla="*/ 222232 h 546085"/>
                <a:gd name="connsiteX75" fmla="*/ 435215 w 607614"/>
                <a:gd name="connsiteY75" fmla="*/ 212371 h 546085"/>
                <a:gd name="connsiteX76" fmla="*/ 505845 w 607614"/>
                <a:gd name="connsiteY76" fmla="*/ 151690 h 546085"/>
                <a:gd name="connsiteX77" fmla="*/ 455721 w 607614"/>
                <a:gd name="connsiteY77" fmla="*/ 172170 h 546085"/>
                <a:gd name="connsiteX78" fmla="*/ 445848 w 607614"/>
                <a:gd name="connsiteY78" fmla="*/ 161551 h 546085"/>
                <a:gd name="connsiteX79" fmla="*/ 455721 w 607614"/>
                <a:gd name="connsiteY79" fmla="*/ 151690 h 546085"/>
                <a:gd name="connsiteX80" fmla="*/ 506605 w 607614"/>
                <a:gd name="connsiteY80" fmla="*/ 100869 h 546085"/>
                <a:gd name="connsiteX81" fmla="*/ 476226 w 607614"/>
                <a:gd name="connsiteY81" fmla="*/ 111489 h 546085"/>
                <a:gd name="connsiteX82" fmla="*/ 465594 w 607614"/>
                <a:gd name="connsiteY82" fmla="*/ 100869 h 546085"/>
                <a:gd name="connsiteX83" fmla="*/ 476226 w 607614"/>
                <a:gd name="connsiteY83" fmla="*/ 91008 h 546085"/>
                <a:gd name="connsiteX84" fmla="*/ 506605 w 607614"/>
                <a:gd name="connsiteY84" fmla="*/ 60668 h 546085"/>
                <a:gd name="connsiteX85" fmla="*/ 516478 w 607614"/>
                <a:gd name="connsiteY85" fmla="*/ 50807 h 546085"/>
                <a:gd name="connsiteX86" fmla="*/ 91136 w 607614"/>
                <a:gd name="connsiteY86" fmla="*/ 50807 h 546085"/>
                <a:gd name="connsiteX87" fmla="*/ 101009 w 607614"/>
                <a:gd name="connsiteY87" fmla="*/ 60668 h 546085"/>
                <a:gd name="connsiteX88" fmla="*/ 131388 w 607614"/>
                <a:gd name="connsiteY88" fmla="*/ 91008 h 546085"/>
                <a:gd name="connsiteX89" fmla="*/ 142020 w 607614"/>
                <a:gd name="connsiteY89" fmla="*/ 100869 h 546085"/>
                <a:gd name="connsiteX90" fmla="*/ 131388 w 607614"/>
                <a:gd name="connsiteY90" fmla="*/ 111489 h 546085"/>
                <a:gd name="connsiteX91" fmla="*/ 101009 w 607614"/>
                <a:gd name="connsiteY91" fmla="*/ 100869 h 546085"/>
                <a:gd name="connsiteX92" fmla="*/ 151893 w 607614"/>
                <a:gd name="connsiteY92" fmla="*/ 151690 h 546085"/>
                <a:gd name="connsiteX93" fmla="*/ 161766 w 607614"/>
                <a:gd name="connsiteY93" fmla="*/ 161551 h 546085"/>
                <a:gd name="connsiteX94" fmla="*/ 151893 w 607614"/>
                <a:gd name="connsiteY94" fmla="*/ 172170 h 546085"/>
                <a:gd name="connsiteX95" fmla="*/ 101769 w 607614"/>
                <a:gd name="connsiteY95" fmla="*/ 151690 h 546085"/>
                <a:gd name="connsiteX96" fmla="*/ 172399 w 607614"/>
                <a:gd name="connsiteY96" fmla="*/ 212371 h 546085"/>
                <a:gd name="connsiteX97" fmla="*/ 182272 w 607614"/>
                <a:gd name="connsiteY97" fmla="*/ 222232 h 546085"/>
                <a:gd name="connsiteX98" fmla="*/ 172399 w 607614"/>
                <a:gd name="connsiteY98" fmla="*/ 232852 h 546085"/>
                <a:gd name="connsiteX99" fmla="*/ 101009 w 607614"/>
                <a:gd name="connsiteY99" fmla="*/ 198718 h 546085"/>
                <a:gd name="connsiteX100" fmla="*/ 101009 w 607614"/>
                <a:gd name="connsiteY100" fmla="*/ 242712 h 546085"/>
                <a:gd name="connsiteX101" fmla="*/ 91136 w 607614"/>
                <a:gd name="connsiteY101" fmla="*/ 252573 h 546085"/>
                <a:gd name="connsiteX102" fmla="*/ 81263 w 607614"/>
                <a:gd name="connsiteY102" fmla="*/ 242712 h 546085"/>
                <a:gd name="connsiteX103" fmla="*/ 81263 w 607614"/>
                <a:gd name="connsiteY103" fmla="*/ 198718 h 546085"/>
                <a:gd name="connsiteX104" fmla="*/ 9873 w 607614"/>
                <a:gd name="connsiteY104" fmla="*/ 232852 h 546085"/>
                <a:gd name="connsiteX105" fmla="*/ 0 w 607614"/>
                <a:gd name="connsiteY105" fmla="*/ 222232 h 546085"/>
                <a:gd name="connsiteX106" fmla="*/ 9873 w 607614"/>
                <a:gd name="connsiteY106" fmla="*/ 212371 h 546085"/>
                <a:gd name="connsiteX107" fmla="*/ 80503 w 607614"/>
                <a:gd name="connsiteY107" fmla="*/ 151690 h 546085"/>
                <a:gd name="connsiteX108" fmla="*/ 30379 w 607614"/>
                <a:gd name="connsiteY108" fmla="*/ 172170 h 546085"/>
                <a:gd name="connsiteX109" fmla="*/ 20506 w 607614"/>
                <a:gd name="connsiteY109" fmla="*/ 161551 h 546085"/>
                <a:gd name="connsiteX110" fmla="*/ 30379 w 607614"/>
                <a:gd name="connsiteY110" fmla="*/ 151690 h 546085"/>
                <a:gd name="connsiteX111" fmla="*/ 81263 w 607614"/>
                <a:gd name="connsiteY111" fmla="*/ 100869 h 546085"/>
                <a:gd name="connsiteX112" fmla="*/ 50884 w 607614"/>
                <a:gd name="connsiteY112" fmla="*/ 111489 h 546085"/>
                <a:gd name="connsiteX113" fmla="*/ 40252 w 607614"/>
                <a:gd name="connsiteY113" fmla="*/ 100869 h 546085"/>
                <a:gd name="connsiteX114" fmla="*/ 50884 w 607614"/>
                <a:gd name="connsiteY114" fmla="*/ 91008 h 546085"/>
                <a:gd name="connsiteX115" fmla="*/ 81263 w 607614"/>
                <a:gd name="connsiteY115" fmla="*/ 60668 h 546085"/>
                <a:gd name="connsiteX116" fmla="*/ 91136 w 607614"/>
                <a:gd name="connsiteY116" fmla="*/ 50807 h 546085"/>
                <a:gd name="connsiteX117" fmla="*/ 303868 w 607614"/>
                <a:gd name="connsiteY117" fmla="*/ 0 h 546085"/>
                <a:gd name="connsiteX118" fmla="*/ 313741 w 607614"/>
                <a:gd name="connsiteY118" fmla="*/ 9859 h 546085"/>
                <a:gd name="connsiteX119" fmla="*/ 344120 w 607614"/>
                <a:gd name="connsiteY119" fmla="*/ 40196 h 546085"/>
                <a:gd name="connsiteX120" fmla="*/ 354752 w 607614"/>
                <a:gd name="connsiteY120" fmla="*/ 50814 h 546085"/>
                <a:gd name="connsiteX121" fmla="*/ 344120 w 607614"/>
                <a:gd name="connsiteY121" fmla="*/ 60673 h 546085"/>
                <a:gd name="connsiteX122" fmla="*/ 313741 w 607614"/>
                <a:gd name="connsiteY122" fmla="*/ 50055 h 546085"/>
                <a:gd name="connsiteX123" fmla="*/ 313741 w 607614"/>
                <a:gd name="connsiteY123" fmla="*/ 50814 h 546085"/>
                <a:gd name="connsiteX124" fmla="*/ 364625 w 607614"/>
                <a:gd name="connsiteY124" fmla="*/ 100869 h 546085"/>
                <a:gd name="connsiteX125" fmla="*/ 374498 w 607614"/>
                <a:gd name="connsiteY125" fmla="*/ 111487 h 546085"/>
                <a:gd name="connsiteX126" fmla="*/ 364625 w 607614"/>
                <a:gd name="connsiteY126" fmla="*/ 121347 h 546085"/>
                <a:gd name="connsiteX127" fmla="*/ 314501 w 607614"/>
                <a:gd name="connsiteY127" fmla="*/ 100869 h 546085"/>
                <a:gd name="connsiteX128" fmla="*/ 385131 w 607614"/>
                <a:gd name="connsiteY128" fmla="*/ 161543 h 546085"/>
                <a:gd name="connsiteX129" fmla="*/ 395004 w 607614"/>
                <a:gd name="connsiteY129" fmla="*/ 172160 h 546085"/>
                <a:gd name="connsiteX130" fmla="*/ 385131 w 607614"/>
                <a:gd name="connsiteY130" fmla="*/ 182020 h 546085"/>
                <a:gd name="connsiteX131" fmla="*/ 313741 w 607614"/>
                <a:gd name="connsiteY131" fmla="*/ 147891 h 546085"/>
                <a:gd name="connsiteX132" fmla="*/ 313741 w 607614"/>
                <a:gd name="connsiteY132" fmla="*/ 191879 h 546085"/>
                <a:gd name="connsiteX133" fmla="*/ 303868 w 607614"/>
                <a:gd name="connsiteY133" fmla="*/ 202497 h 546085"/>
                <a:gd name="connsiteX134" fmla="*/ 293995 w 607614"/>
                <a:gd name="connsiteY134" fmla="*/ 191879 h 546085"/>
                <a:gd name="connsiteX135" fmla="*/ 293995 w 607614"/>
                <a:gd name="connsiteY135" fmla="*/ 147891 h 546085"/>
                <a:gd name="connsiteX136" fmla="*/ 222605 w 607614"/>
                <a:gd name="connsiteY136" fmla="*/ 182020 h 546085"/>
                <a:gd name="connsiteX137" fmla="*/ 212732 w 607614"/>
                <a:gd name="connsiteY137" fmla="*/ 172160 h 546085"/>
                <a:gd name="connsiteX138" fmla="*/ 222605 w 607614"/>
                <a:gd name="connsiteY138" fmla="*/ 161543 h 546085"/>
                <a:gd name="connsiteX139" fmla="*/ 293235 w 607614"/>
                <a:gd name="connsiteY139" fmla="*/ 100869 h 546085"/>
                <a:gd name="connsiteX140" fmla="*/ 243111 w 607614"/>
                <a:gd name="connsiteY140" fmla="*/ 121347 h 546085"/>
                <a:gd name="connsiteX141" fmla="*/ 233238 w 607614"/>
                <a:gd name="connsiteY141" fmla="*/ 111487 h 546085"/>
                <a:gd name="connsiteX142" fmla="*/ 243111 w 607614"/>
                <a:gd name="connsiteY142" fmla="*/ 100869 h 546085"/>
                <a:gd name="connsiteX143" fmla="*/ 293995 w 607614"/>
                <a:gd name="connsiteY143" fmla="*/ 50814 h 546085"/>
                <a:gd name="connsiteX144" fmla="*/ 293995 w 607614"/>
                <a:gd name="connsiteY144" fmla="*/ 50055 h 546085"/>
                <a:gd name="connsiteX145" fmla="*/ 263616 w 607614"/>
                <a:gd name="connsiteY145" fmla="*/ 60673 h 546085"/>
                <a:gd name="connsiteX146" fmla="*/ 252984 w 607614"/>
                <a:gd name="connsiteY146" fmla="*/ 50814 h 546085"/>
                <a:gd name="connsiteX147" fmla="*/ 263616 w 607614"/>
                <a:gd name="connsiteY147" fmla="*/ 40196 h 546085"/>
                <a:gd name="connsiteX148" fmla="*/ 293995 w 607614"/>
                <a:gd name="connsiteY148" fmla="*/ 9859 h 546085"/>
                <a:gd name="connsiteX149" fmla="*/ 303868 w 607614"/>
                <a:gd name="connsiteY149" fmla="*/ 0 h 5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7614" h="546085">
                  <a:moveTo>
                    <a:pt x="459529" y="475551"/>
                  </a:moveTo>
                  <a:lnTo>
                    <a:pt x="491433" y="525607"/>
                  </a:lnTo>
                  <a:lnTo>
                    <a:pt x="528654" y="525607"/>
                  </a:lnTo>
                  <a:lnTo>
                    <a:pt x="495991" y="475551"/>
                  </a:lnTo>
                  <a:close/>
                  <a:moveTo>
                    <a:pt x="121498" y="475551"/>
                  </a:moveTo>
                  <a:lnTo>
                    <a:pt x="89594" y="525607"/>
                  </a:lnTo>
                  <a:lnTo>
                    <a:pt x="126056" y="525607"/>
                  </a:lnTo>
                  <a:lnTo>
                    <a:pt x="157960" y="475551"/>
                  </a:lnTo>
                  <a:close/>
                  <a:moveTo>
                    <a:pt x="363057" y="323865"/>
                  </a:moveTo>
                  <a:lnTo>
                    <a:pt x="413952" y="404259"/>
                  </a:lnTo>
                  <a:lnTo>
                    <a:pt x="451173" y="404259"/>
                  </a:lnTo>
                  <a:lnTo>
                    <a:pt x="399519" y="323865"/>
                  </a:lnTo>
                  <a:close/>
                  <a:moveTo>
                    <a:pt x="278740" y="323865"/>
                  </a:moveTo>
                  <a:lnTo>
                    <a:pt x="227085" y="404259"/>
                  </a:lnTo>
                  <a:lnTo>
                    <a:pt x="390404" y="404259"/>
                  </a:lnTo>
                  <a:lnTo>
                    <a:pt x="338750" y="323865"/>
                  </a:lnTo>
                  <a:close/>
                  <a:moveTo>
                    <a:pt x="217970" y="323865"/>
                  </a:moveTo>
                  <a:lnTo>
                    <a:pt x="166316" y="404259"/>
                  </a:lnTo>
                  <a:lnTo>
                    <a:pt x="203537" y="404259"/>
                  </a:lnTo>
                  <a:lnTo>
                    <a:pt x="255191" y="323865"/>
                  </a:lnTo>
                  <a:close/>
                  <a:moveTo>
                    <a:pt x="135172" y="252573"/>
                  </a:moveTo>
                  <a:lnTo>
                    <a:pt x="483077" y="252573"/>
                  </a:lnTo>
                  <a:cubicBezTo>
                    <a:pt x="495991" y="252573"/>
                    <a:pt x="506625" y="263191"/>
                    <a:pt x="506625" y="276084"/>
                  </a:cubicBezTo>
                  <a:lnTo>
                    <a:pt x="506625" y="300354"/>
                  </a:lnTo>
                  <a:cubicBezTo>
                    <a:pt x="506625" y="313247"/>
                    <a:pt x="495991" y="323865"/>
                    <a:pt x="483077" y="323865"/>
                  </a:cubicBezTo>
                  <a:lnTo>
                    <a:pt x="423827" y="323865"/>
                  </a:lnTo>
                  <a:lnTo>
                    <a:pt x="474721" y="404259"/>
                  </a:lnTo>
                  <a:lnTo>
                    <a:pt x="563597" y="404259"/>
                  </a:lnTo>
                  <a:cubicBezTo>
                    <a:pt x="576510" y="404259"/>
                    <a:pt x="587145" y="414877"/>
                    <a:pt x="587145" y="427770"/>
                  </a:cubicBezTo>
                  <a:lnTo>
                    <a:pt x="587145" y="452040"/>
                  </a:lnTo>
                  <a:cubicBezTo>
                    <a:pt x="587145" y="464933"/>
                    <a:pt x="576510" y="475551"/>
                    <a:pt x="563597" y="475551"/>
                  </a:cubicBezTo>
                  <a:lnTo>
                    <a:pt x="520298" y="475551"/>
                  </a:lnTo>
                  <a:lnTo>
                    <a:pt x="547645" y="518782"/>
                  </a:lnTo>
                  <a:cubicBezTo>
                    <a:pt x="551443" y="524091"/>
                    <a:pt x="551443" y="530916"/>
                    <a:pt x="548404" y="536984"/>
                  </a:cubicBezTo>
                  <a:cubicBezTo>
                    <a:pt x="545366" y="542293"/>
                    <a:pt x="539289" y="546085"/>
                    <a:pt x="532452" y="546085"/>
                  </a:cubicBezTo>
                  <a:lnTo>
                    <a:pt x="490673" y="546085"/>
                  </a:lnTo>
                  <a:cubicBezTo>
                    <a:pt x="484596" y="546085"/>
                    <a:pt x="478519" y="543051"/>
                    <a:pt x="475481" y="537742"/>
                  </a:cubicBezTo>
                  <a:lnTo>
                    <a:pt x="435221" y="475551"/>
                  </a:lnTo>
                  <a:lnTo>
                    <a:pt x="182268" y="475551"/>
                  </a:lnTo>
                  <a:lnTo>
                    <a:pt x="142768" y="537742"/>
                  </a:lnTo>
                  <a:cubicBezTo>
                    <a:pt x="138970" y="543051"/>
                    <a:pt x="133652" y="546085"/>
                    <a:pt x="127575" y="546085"/>
                  </a:cubicBezTo>
                  <a:lnTo>
                    <a:pt x="85037" y="546085"/>
                  </a:lnTo>
                  <a:cubicBezTo>
                    <a:pt x="78200" y="546085"/>
                    <a:pt x="72123" y="542293"/>
                    <a:pt x="69085" y="536984"/>
                  </a:cubicBezTo>
                  <a:cubicBezTo>
                    <a:pt x="66046" y="530916"/>
                    <a:pt x="66046" y="524091"/>
                    <a:pt x="69844" y="518782"/>
                  </a:cubicBezTo>
                  <a:lnTo>
                    <a:pt x="97191" y="475551"/>
                  </a:lnTo>
                  <a:lnTo>
                    <a:pt x="44017" y="475551"/>
                  </a:lnTo>
                  <a:cubicBezTo>
                    <a:pt x="31104" y="475551"/>
                    <a:pt x="20469" y="464933"/>
                    <a:pt x="20469" y="452040"/>
                  </a:cubicBezTo>
                  <a:lnTo>
                    <a:pt x="20469" y="427770"/>
                  </a:lnTo>
                  <a:cubicBezTo>
                    <a:pt x="20469" y="414877"/>
                    <a:pt x="31104" y="404259"/>
                    <a:pt x="44017" y="404259"/>
                  </a:cubicBezTo>
                  <a:lnTo>
                    <a:pt x="142768" y="404259"/>
                  </a:lnTo>
                  <a:lnTo>
                    <a:pt x="194422" y="323865"/>
                  </a:lnTo>
                  <a:lnTo>
                    <a:pt x="135172" y="323865"/>
                  </a:lnTo>
                  <a:cubicBezTo>
                    <a:pt x="122258" y="323865"/>
                    <a:pt x="111623" y="313247"/>
                    <a:pt x="111623" y="300354"/>
                  </a:cubicBezTo>
                  <a:lnTo>
                    <a:pt x="111623" y="276084"/>
                  </a:lnTo>
                  <a:cubicBezTo>
                    <a:pt x="111623" y="263191"/>
                    <a:pt x="122258" y="252573"/>
                    <a:pt x="135172" y="252573"/>
                  </a:cubicBezTo>
                  <a:close/>
                  <a:moveTo>
                    <a:pt x="516478" y="50807"/>
                  </a:moveTo>
                  <a:cubicBezTo>
                    <a:pt x="521794" y="50807"/>
                    <a:pt x="526351" y="55358"/>
                    <a:pt x="526351" y="60668"/>
                  </a:cubicBezTo>
                  <a:cubicBezTo>
                    <a:pt x="526351" y="77355"/>
                    <a:pt x="540021" y="91008"/>
                    <a:pt x="556730" y="91008"/>
                  </a:cubicBezTo>
                  <a:cubicBezTo>
                    <a:pt x="562805" y="91008"/>
                    <a:pt x="567362" y="95560"/>
                    <a:pt x="567362" y="100869"/>
                  </a:cubicBezTo>
                  <a:cubicBezTo>
                    <a:pt x="567362" y="106937"/>
                    <a:pt x="562805" y="111489"/>
                    <a:pt x="556730" y="111489"/>
                  </a:cubicBezTo>
                  <a:cubicBezTo>
                    <a:pt x="545338" y="111489"/>
                    <a:pt x="535465" y="106937"/>
                    <a:pt x="526351" y="100869"/>
                  </a:cubicBezTo>
                  <a:cubicBezTo>
                    <a:pt x="526351" y="128934"/>
                    <a:pt x="549135" y="151690"/>
                    <a:pt x="577235" y="151690"/>
                  </a:cubicBezTo>
                  <a:cubicBezTo>
                    <a:pt x="582552" y="151690"/>
                    <a:pt x="587108" y="156241"/>
                    <a:pt x="587108" y="161551"/>
                  </a:cubicBezTo>
                  <a:cubicBezTo>
                    <a:pt x="587108" y="167619"/>
                    <a:pt x="582552" y="172170"/>
                    <a:pt x="577235" y="172170"/>
                  </a:cubicBezTo>
                  <a:cubicBezTo>
                    <a:pt x="557489" y="172170"/>
                    <a:pt x="540021" y="163826"/>
                    <a:pt x="527111" y="151690"/>
                  </a:cubicBezTo>
                  <a:cubicBezTo>
                    <a:pt x="532427" y="185823"/>
                    <a:pt x="562046" y="212371"/>
                    <a:pt x="597741" y="212371"/>
                  </a:cubicBezTo>
                  <a:cubicBezTo>
                    <a:pt x="603057" y="212371"/>
                    <a:pt x="607614" y="216923"/>
                    <a:pt x="607614" y="222232"/>
                  </a:cubicBezTo>
                  <a:cubicBezTo>
                    <a:pt x="607614" y="228300"/>
                    <a:pt x="603057" y="232852"/>
                    <a:pt x="597741" y="232852"/>
                  </a:cubicBezTo>
                  <a:cubicBezTo>
                    <a:pt x="568881" y="232852"/>
                    <a:pt x="543059" y="219198"/>
                    <a:pt x="526351" y="198718"/>
                  </a:cubicBezTo>
                  <a:lnTo>
                    <a:pt x="526351" y="242712"/>
                  </a:lnTo>
                  <a:cubicBezTo>
                    <a:pt x="526351" y="248022"/>
                    <a:pt x="521794" y="252573"/>
                    <a:pt x="516478" y="252573"/>
                  </a:cubicBezTo>
                  <a:cubicBezTo>
                    <a:pt x="511162" y="252573"/>
                    <a:pt x="506605" y="248022"/>
                    <a:pt x="506605" y="242712"/>
                  </a:cubicBezTo>
                  <a:lnTo>
                    <a:pt x="506605" y="198718"/>
                  </a:lnTo>
                  <a:cubicBezTo>
                    <a:pt x="489897" y="219198"/>
                    <a:pt x="464075" y="232852"/>
                    <a:pt x="435215" y="232852"/>
                  </a:cubicBezTo>
                  <a:cubicBezTo>
                    <a:pt x="429899" y="232852"/>
                    <a:pt x="425342" y="228300"/>
                    <a:pt x="425342" y="222232"/>
                  </a:cubicBezTo>
                  <a:cubicBezTo>
                    <a:pt x="425342" y="216923"/>
                    <a:pt x="429899" y="212371"/>
                    <a:pt x="435215" y="212371"/>
                  </a:cubicBezTo>
                  <a:cubicBezTo>
                    <a:pt x="470910" y="212371"/>
                    <a:pt x="500529" y="185823"/>
                    <a:pt x="505845" y="151690"/>
                  </a:cubicBezTo>
                  <a:cubicBezTo>
                    <a:pt x="492935" y="163826"/>
                    <a:pt x="475467" y="172170"/>
                    <a:pt x="455721" y="172170"/>
                  </a:cubicBezTo>
                  <a:cubicBezTo>
                    <a:pt x="450404" y="172170"/>
                    <a:pt x="445848" y="167619"/>
                    <a:pt x="445848" y="161551"/>
                  </a:cubicBezTo>
                  <a:cubicBezTo>
                    <a:pt x="445848" y="156241"/>
                    <a:pt x="450404" y="151690"/>
                    <a:pt x="455721" y="151690"/>
                  </a:cubicBezTo>
                  <a:cubicBezTo>
                    <a:pt x="483821" y="151690"/>
                    <a:pt x="506605" y="128934"/>
                    <a:pt x="506605" y="100869"/>
                  </a:cubicBezTo>
                  <a:cubicBezTo>
                    <a:pt x="497491" y="106937"/>
                    <a:pt x="487618" y="111489"/>
                    <a:pt x="476226" y="111489"/>
                  </a:cubicBezTo>
                  <a:cubicBezTo>
                    <a:pt x="470151" y="111489"/>
                    <a:pt x="465594" y="106937"/>
                    <a:pt x="465594" y="100869"/>
                  </a:cubicBezTo>
                  <a:cubicBezTo>
                    <a:pt x="465594" y="95560"/>
                    <a:pt x="470151" y="91008"/>
                    <a:pt x="476226" y="91008"/>
                  </a:cubicBezTo>
                  <a:cubicBezTo>
                    <a:pt x="492935" y="91008"/>
                    <a:pt x="506605" y="77355"/>
                    <a:pt x="506605" y="60668"/>
                  </a:cubicBezTo>
                  <a:cubicBezTo>
                    <a:pt x="506605" y="55358"/>
                    <a:pt x="511162" y="50807"/>
                    <a:pt x="516478" y="50807"/>
                  </a:cubicBezTo>
                  <a:close/>
                  <a:moveTo>
                    <a:pt x="91136" y="50807"/>
                  </a:moveTo>
                  <a:cubicBezTo>
                    <a:pt x="96452" y="50807"/>
                    <a:pt x="101009" y="55358"/>
                    <a:pt x="101009" y="60668"/>
                  </a:cubicBezTo>
                  <a:cubicBezTo>
                    <a:pt x="101009" y="77355"/>
                    <a:pt x="114679" y="91008"/>
                    <a:pt x="131388" y="91008"/>
                  </a:cubicBezTo>
                  <a:cubicBezTo>
                    <a:pt x="137463" y="91008"/>
                    <a:pt x="142020" y="95560"/>
                    <a:pt x="142020" y="100869"/>
                  </a:cubicBezTo>
                  <a:cubicBezTo>
                    <a:pt x="142020" y="106937"/>
                    <a:pt x="137463" y="111489"/>
                    <a:pt x="131388" y="111489"/>
                  </a:cubicBezTo>
                  <a:cubicBezTo>
                    <a:pt x="119996" y="111489"/>
                    <a:pt x="110123" y="106937"/>
                    <a:pt x="101009" y="100869"/>
                  </a:cubicBezTo>
                  <a:cubicBezTo>
                    <a:pt x="101009" y="128934"/>
                    <a:pt x="123793" y="151690"/>
                    <a:pt x="151893" y="151690"/>
                  </a:cubicBezTo>
                  <a:cubicBezTo>
                    <a:pt x="157210" y="151690"/>
                    <a:pt x="161766" y="156241"/>
                    <a:pt x="161766" y="161551"/>
                  </a:cubicBezTo>
                  <a:cubicBezTo>
                    <a:pt x="161766" y="167619"/>
                    <a:pt x="157210" y="172170"/>
                    <a:pt x="151893" y="172170"/>
                  </a:cubicBezTo>
                  <a:cubicBezTo>
                    <a:pt x="132147" y="172170"/>
                    <a:pt x="114679" y="163826"/>
                    <a:pt x="101769" y="151690"/>
                  </a:cubicBezTo>
                  <a:cubicBezTo>
                    <a:pt x="107085" y="185823"/>
                    <a:pt x="136704" y="212371"/>
                    <a:pt x="172399" y="212371"/>
                  </a:cubicBezTo>
                  <a:cubicBezTo>
                    <a:pt x="177715" y="212371"/>
                    <a:pt x="182272" y="216923"/>
                    <a:pt x="182272" y="222232"/>
                  </a:cubicBezTo>
                  <a:cubicBezTo>
                    <a:pt x="182272" y="228300"/>
                    <a:pt x="177715" y="232852"/>
                    <a:pt x="172399" y="232852"/>
                  </a:cubicBezTo>
                  <a:cubicBezTo>
                    <a:pt x="143539" y="232852"/>
                    <a:pt x="117717" y="219198"/>
                    <a:pt x="101009" y="198718"/>
                  </a:cubicBezTo>
                  <a:lnTo>
                    <a:pt x="101009" y="242712"/>
                  </a:lnTo>
                  <a:cubicBezTo>
                    <a:pt x="101009" y="248022"/>
                    <a:pt x="96452" y="252573"/>
                    <a:pt x="91136" y="252573"/>
                  </a:cubicBezTo>
                  <a:cubicBezTo>
                    <a:pt x="85820" y="252573"/>
                    <a:pt x="81263" y="248022"/>
                    <a:pt x="81263" y="242712"/>
                  </a:cubicBezTo>
                  <a:lnTo>
                    <a:pt x="81263" y="198718"/>
                  </a:lnTo>
                  <a:cubicBezTo>
                    <a:pt x="64555" y="219198"/>
                    <a:pt x="38733" y="232852"/>
                    <a:pt x="9873" y="232852"/>
                  </a:cubicBezTo>
                  <a:cubicBezTo>
                    <a:pt x="4557" y="232852"/>
                    <a:pt x="0" y="228300"/>
                    <a:pt x="0" y="222232"/>
                  </a:cubicBezTo>
                  <a:cubicBezTo>
                    <a:pt x="0" y="216923"/>
                    <a:pt x="4557" y="212371"/>
                    <a:pt x="9873" y="212371"/>
                  </a:cubicBezTo>
                  <a:cubicBezTo>
                    <a:pt x="45568" y="212371"/>
                    <a:pt x="75187" y="185823"/>
                    <a:pt x="80503" y="151690"/>
                  </a:cubicBezTo>
                  <a:cubicBezTo>
                    <a:pt x="67593" y="163826"/>
                    <a:pt x="50125" y="172170"/>
                    <a:pt x="30379" y="172170"/>
                  </a:cubicBezTo>
                  <a:cubicBezTo>
                    <a:pt x="25062" y="172170"/>
                    <a:pt x="20506" y="167619"/>
                    <a:pt x="20506" y="161551"/>
                  </a:cubicBezTo>
                  <a:cubicBezTo>
                    <a:pt x="20506" y="156241"/>
                    <a:pt x="25062" y="151690"/>
                    <a:pt x="30379" y="151690"/>
                  </a:cubicBezTo>
                  <a:cubicBezTo>
                    <a:pt x="58479" y="151690"/>
                    <a:pt x="81263" y="128934"/>
                    <a:pt x="81263" y="100869"/>
                  </a:cubicBezTo>
                  <a:cubicBezTo>
                    <a:pt x="72149" y="106937"/>
                    <a:pt x="62276" y="111489"/>
                    <a:pt x="50884" y="111489"/>
                  </a:cubicBezTo>
                  <a:cubicBezTo>
                    <a:pt x="44809" y="111489"/>
                    <a:pt x="40252" y="106937"/>
                    <a:pt x="40252" y="100869"/>
                  </a:cubicBezTo>
                  <a:cubicBezTo>
                    <a:pt x="40252" y="95560"/>
                    <a:pt x="44809" y="91008"/>
                    <a:pt x="50884" y="91008"/>
                  </a:cubicBezTo>
                  <a:cubicBezTo>
                    <a:pt x="67593" y="91008"/>
                    <a:pt x="81263" y="77355"/>
                    <a:pt x="81263" y="60668"/>
                  </a:cubicBezTo>
                  <a:cubicBezTo>
                    <a:pt x="81263" y="55358"/>
                    <a:pt x="85820" y="50807"/>
                    <a:pt x="91136" y="50807"/>
                  </a:cubicBezTo>
                  <a:close/>
                  <a:moveTo>
                    <a:pt x="303868" y="0"/>
                  </a:moveTo>
                  <a:cubicBezTo>
                    <a:pt x="309184" y="0"/>
                    <a:pt x="313741" y="4550"/>
                    <a:pt x="313741" y="9859"/>
                  </a:cubicBezTo>
                  <a:cubicBezTo>
                    <a:pt x="313741" y="26545"/>
                    <a:pt x="327411" y="40196"/>
                    <a:pt x="344120" y="40196"/>
                  </a:cubicBezTo>
                  <a:cubicBezTo>
                    <a:pt x="350195" y="40196"/>
                    <a:pt x="354752" y="44747"/>
                    <a:pt x="354752" y="50814"/>
                  </a:cubicBezTo>
                  <a:cubicBezTo>
                    <a:pt x="354752" y="56123"/>
                    <a:pt x="350195" y="60673"/>
                    <a:pt x="344120" y="60673"/>
                  </a:cubicBezTo>
                  <a:cubicBezTo>
                    <a:pt x="332728" y="60673"/>
                    <a:pt x="322855" y="56881"/>
                    <a:pt x="313741" y="50055"/>
                  </a:cubicBezTo>
                  <a:lnTo>
                    <a:pt x="313741" y="50814"/>
                  </a:lnTo>
                  <a:cubicBezTo>
                    <a:pt x="313741" y="78117"/>
                    <a:pt x="336525" y="100869"/>
                    <a:pt x="364625" y="100869"/>
                  </a:cubicBezTo>
                  <a:cubicBezTo>
                    <a:pt x="369942" y="100869"/>
                    <a:pt x="374498" y="105420"/>
                    <a:pt x="374498" y="111487"/>
                  </a:cubicBezTo>
                  <a:cubicBezTo>
                    <a:pt x="374498" y="116796"/>
                    <a:pt x="369942" y="121347"/>
                    <a:pt x="364625" y="121347"/>
                  </a:cubicBezTo>
                  <a:cubicBezTo>
                    <a:pt x="344879" y="121347"/>
                    <a:pt x="327411" y="113762"/>
                    <a:pt x="314501" y="100869"/>
                  </a:cubicBezTo>
                  <a:cubicBezTo>
                    <a:pt x="319817" y="134998"/>
                    <a:pt x="349436" y="161543"/>
                    <a:pt x="385131" y="161543"/>
                  </a:cubicBezTo>
                  <a:cubicBezTo>
                    <a:pt x="390447" y="161543"/>
                    <a:pt x="395004" y="166093"/>
                    <a:pt x="395004" y="172160"/>
                  </a:cubicBezTo>
                  <a:cubicBezTo>
                    <a:pt x="395004" y="177469"/>
                    <a:pt x="390447" y="182020"/>
                    <a:pt x="385131" y="182020"/>
                  </a:cubicBezTo>
                  <a:cubicBezTo>
                    <a:pt x="356271" y="182020"/>
                    <a:pt x="330449" y="169127"/>
                    <a:pt x="313741" y="147891"/>
                  </a:cubicBezTo>
                  <a:lnTo>
                    <a:pt x="313741" y="191879"/>
                  </a:lnTo>
                  <a:cubicBezTo>
                    <a:pt x="313741" y="197947"/>
                    <a:pt x="309184" y="202497"/>
                    <a:pt x="303868" y="202497"/>
                  </a:cubicBezTo>
                  <a:cubicBezTo>
                    <a:pt x="298552" y="202497"/>
                    <a:pt x="293995" y="197947"/>
                    <a:pt x="293995" y="191879"/>
                  </a:cubicBezTo>
                  <a:lnTo>
                    <a:pt x="293995" y="147891"/>
                  </a:lnTo>
                  <a:cubicBezTo>
                    <a:pt x="277287" y="169127"/>
                    <a:pt x="251465" y="182020"/>
                    <a:pt x="222605" y="182020"/>
                  </a:cubicBezTo>
                  <a:cubicBezTo>
                    <a:pt x="217289" y="182020"/>
                    <a:pt x="212732" y="177469"/>
                    <a:pt x="212732" y="172160"/>
                  </a:cubicBezTo>
                  <a:cubicBezTo>
                    <a:pt x="212732" y="166093"/>
                    <a:pt x="217289" y="161543"/>
                    <a:pt x="222605" y="161543"/>
                  </a:cubicBezTo>
                  <a:cubicBezTo>
                    <a:pt x="258300" y="161543"/>
                    <a:pt x="287919" y="134998"/>
                    <a:pt x="293235" y="100869"/>
                  </a:cubicBezTo>
                  <a:cubicBezTo>
                    <a:pt x="280325" y="113762"/>
                    <a:pt x="262857" y="121347"/>
                    <a:pt x="243111" y="121347"/>
                  </a:cubicBezTo>
                  <a:cubicBezTo>
                    <a:pt x="237794" y="121347"/>
                    <a:pt x="233238" y="116796"/>
                    <a:pt x="233238" y="111487"/>
                  </a:cubicBezTo>
                  <a:cubicBezTo>
                    <a:pt x="233238" y="105420"/>
                    <a:pt x="237794" y="100869"/>
                    <a:pt x="243111" y="100869"/>
                  </a:cubicBezTo>
                  <a:cubicBezTo>
                    <a:pt x="271211" y="100869"/>
                    <a:pt x="293995" y="78117"/>
                    <a:pt x="293995" y="50814"/>
                  </a:cubicBezTo>
                  <a:lnTo>
                    <a:pt x="293995" y="50055"/>
                  </a:lnTo>
                  <a:cubicBezTo>
                    <a:pt x="284881" y="56881"/>
                    <a:pt x="275008" y="60673"/>
                    <a:pt x="263616" y="60673"/>
                  </a:cubicBezTo>
                  <a:cubicBezTo>
                    <a:pt x="257541" y="60673"/>
                    <a:pt x="252984" y="56123"/>
                    <a:pt x="252984" y="50814"/>
                  </a:cubicBezTo>
                  <a:cubicBezTo>
                    <a:pt x="252984" y="44747"/>
                    <a:pt x="257541" y="40196"/>
                    <a:pt x="263616" y="40196"/>
                  </a:cubicBezTo>
                  <a:cubicBezTo>
                    <a:pt x="280325" y="40196"/>
                    <a:pt x="293995" y="26545"/>
                    <a:pt x="293995" y="9859"/>
                  </a:cubicBezTo>
                  <a:cubicBezTo>
                    <a:pt x="293995" y="4550"/>
                    <a:pt x="298552" y="0"/>
                    <a:pt x="303868" y="0"/>
                  </a:cubicBezTo>
                  <a:close/>
                </a:path>
              </a:pathLst>
            </a:custGeom>
            <a:solidFill>
              <a:schemeClr val="accent1"/>
            </a:solidFill>
            <a:ln>
              <a:noFill/>
            </a:ln>
          </p:spPr>
          <p:txBody>
            <a:bodyPr/>
            <a:lstStyle/>
            <a:p>
              <a:endParaRPr lang="en-US"/>
            </a:p>
          </p:txBody>
        </p:sp>
      </p:grpSp>
      <p:grpSp>
        <p:nvGrpSpPr>
          <p:cNvPr id="16" name="组合 15">
            <a:extLst>
              <a:ext uri="{FF2B5EF4-FFF2-40B4-BE49-F238E27FC236}">
                <a16:creationId xmlns:a16="http://schemas.microsoft.com/office/drawing/2014/main" id="{FEA5088A-23FC-4173-A059-D50B3DB1F8C5}"/>
              </a:ext>
            </a:extLst>
          </p:cNvPr>
          <p:cNvGrpSpPr/>
          <p:nvPr/>
        </p:nvGrpSpPr>
        <p:grpSpPr>
          <a:xfrm>
            <a:off x="5695950" y="4662681"/>
            <a:ext cx="5888415" cy="724910"/>
            <a:chOff x="5695950" y="5480307"/>
            <a:chExt cx="5888415" cy="724910"/>
          </a:xfrm>
        </p:grpSpPr>
        <p:sp>
          <p:nvSpPr>
            <p:cNvPr id="70" name="Round Single Corner Rectangle 45">
              <a:extLst>
                <a:ext uri="{FF2B5EF4-FFF2-40B4-BE49-F238E27FC236}">
                  <a16:creationId xmlns:a16="http://schemas.microsoft.com/office/drawing/2014/main" id="{4D816227-DC64-434F-9524-F9185D9D5AF4}"/>
                </a:ext>
              </a:extLst>
            </p:cNvPr>
            <p:cNvSpPr/>
            <p:nvPr/>
          </p:nvSpPr>
          <p:spPr>
            <a:xfrm flipH="1">
              <a:off x="5695950" y="5480307"/>
              <a:ext cx="5888415" cy="724910"/>
            </a:xfrm>
            <a:prstGeom prst="rect">
              <a:avLst/>
            </a:prstGeom>
            <a:noFill/>
            <a:ln w="9525" cap="flat" cmpd="sng" algn="ctr">
              <a:solidFill>
                <a:schemeClr val="accent5">
                  <a:lumMod val="60000"/>
                  <a:lumOff val="40000"/>
                </a:schemeClr>
              </a:solid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lvl="4" defTabSz="685800"/>
              <a:r>
                <a:rPr lang="zh-CN" altLang="en-US" sz="1200" kern="0" dirty="0">
                  <a:latin typeface="微软雅黑" panose="020B0503020204020204" pitchFamily="34" charset="-122"/>
                  <a:ea typeface="微软雅黑" panose="020B0503020204020204" pitchFamily="34" charset="-122"/>
                </a:rPr>
                <a:t>“课程的本质是赋能合作伙伴，让合作伙伴能自己提供有趣有质量的服务，提升合作伙伴竞争力</a:t>
              </a:r>
            </a:p>
          </p:txBody>
        </p:sp>
        <p:sp>
          <p:nvSpPr>
            <p:cNvPr id="71" name="Round Single Corner Rectangle 45">
              <a:extLst>
                <a:ext uri="{FF2B5EF4-FFF2-40B4-BE49-F238E27FC236}">
                  <a16:creationId xmlns:a16="http://schemas.microsoft.com/office/drawing/2014/main" id="{B9E2F215-77C3-4E51-BE57-025EB45FFDF8}"/>
                </a:ext>
              </a:extLst>
            </p:cNvPr>
            <p:cNvSpPr/>
            <p:nvPr/>
          </p:nvSpPr>
          <p:spPr>
            <a:xfrm flipH="1">
              <a:off x="6265557" y="5480307"/>
              <a:ext cx="1311974" cy="724910"/>
            </a:xfrm>
            <a:prstGeom prst="rect">
              <a:avLst/>
            </a:prstGeom>
            <a:noFill/>
            <a:ln w="9525" cap="flat" cmpd="sng" algn="ctr">
              <a:noFill/>
              <a:prstDash val="solid"/>
              <a:miter lim="800000"/>
            </a:ln>
            <a:effectLst/>
          </p:spPr>
          <p:txBody>
            <a:bodyPr rot="0" spcFirstLastPara="0" vertOverflow="overflow" horzOverflow="overflow" vert="horz" wrap="square" lIns="73152" tIns="68580" rIns="73152" bIns="68580" numCol="1" spcCol="0" rtlCol="0" fromWordArt="0" anchor="ctr" anchorCtr="0" forceAA="0" compatLnSpc="1">
              <a:prstTxWarp prst="textNoShape">
                <a:avLst/>
              </a:prstTxWarp>
              <a:noAutofit/>
            </a:bodyPr>
            <a:lstStyle/>
            <a:p>
              <a:pPr algn="ctr" defTabSz="685800"/>
              <a:r>
                <a:rPr lang="zh-CN" altLang="en-US" sz="1400" b="1" kern="0" dirty="0">
                  <a:solidFill>
                    <a:schemeClr val="accent2"/>
                  </a:solidFill>
                  <a:latin typeface="微软雅黑" panose="020B0503020204020204" pitchFamily="34" charset="-122"/>
                  <a:ea typeface="微软雅黑" panose="020B0503020204020204" pitchFamily="34" charset="-122"/>
                </a:rPr>
                <a:t>有特色成体系的课程设计</a:t>
              </a:r>
            </a:p>
          </p:txBody>
        </p:sp>
        <p:sp>
          <p:nvSpPr>
            <p:cNvPr id="72" name="book-stack_1550">
              <a:extLst>
                <a:ext uri="{FF2B5EF4-FFF2-40B4-BE49-F238E27FC236}">
                  <a16:creationId xmlns:a16="http://schemas.microsoft.com/office/drawing/2014/main" id="{07CD841A-B674-4E92-82E5-D71F3C3EBE84}"/>
                </a:ext>
              </a:extLst>
            </p:cNvPr>
            <p:cNvSpPr>
              <a:spLocks noChangeAspect="1"/>
            </p:cNvSpPr>
            <p:nvPr/>
          </p:nvSpPr>
          <p:spPr bwMode="auto">
            <a:xfrm>
              <a:off x="5850492" y="5634931"/>
              <a:ext cx="390278" cy="460302"/>
            </a:xfrm>
            <a:custGeom>
              <a:avLst/>
              <a:gdLst>
                <a:gd name="connsiteX0" fmla="*/ 16614 w 448681"/>
                <a:gd name="connsiteY0" fmla="*/ 388916 h 529183"/>
                <a:gd name="connsiteX1" fmla="*/ 16614 w 448681"/>
                <a:gd name="connsiteY1" fmla="*/ 505190 h 529183"/>
                <a:gd name="connsiteX2" fmla="*/ 378441 w 448681"/>
                <a:gd name="connsiteY2" fmla="*/ 505190 h 529183"/>
                <a:gd name="connsiteX3" fmla="*/ 363673 w 448681"/>
                <a:gd name="connsiteY3" fmla="*/ 457204 h 529183"/>
                <a:gd name="connsiteX4" fmla="*/ 94149 w 448681"/>
                <a:gd name="connsiteY4" fmla="*/ 457204 h 529183"/>
                <a:gd name="connsiteX5" fmla="*/ 84919 w 448681"/>
                <a:gd name="connsiteY5" fmla="*/ 447976 h 529183"/>
                <a:gd name="connsiteX6" fmla="*/ 94149 w 448681"/>
                <a:gd name="connsiteY6" fmla="*/ 436902 h 529183"/>
                <a:gd name="connsiteX7" fmla="*/ 363673 w 448681"/>
                <a:gd name="connsiteY7" fmla="*/ 436902 h 529183"/>
                <a:gd name="connsiteX8" fmla="*/ 374749 w 448681"/>
                <a:gd name="connsiteY8" fmla="*/ 388916 h 529183"/>
                <a:gd name="connsiteX9" fmla="*/ 12922 w 448681"/>
                <a:gd name="connsiteY9" fmla="*/ 364923 h 529183"/>
                <a:gd name="connsiteX10" fmla="*/ 391364 w 448681"/>
                <a:gd name="connsiteY10" fmla="*/ 364923 h 529183"/>
                <a:gd name="connsiteX11" fmla="*/ 402440 w 448681"/>
                <a:gd name="connsiteY11" fmla="*/ 374151 h 529183"/>
                <a:gd name="connsiteX12" fmla="*/ 400594 w 448681"/>
                <a:gd name="connsiteY12" fmla="*/ 388916 h 529183"/>
                <a:gd name="connsiteX13" fmla="*/ 400594 w 448681"/>
                <a:gd name="connsiteY13" fmla="*/ 507036 h 529183"/>
                <a:gd name="connsiteX14" fmla="*/ 404286 w 448681"/>
                <a:gd name="connsiteY14" fmla="*/ 516264 h 529183"/>
                <a:gd name="connsiteX15" fmla="*/ 391364 w 448681"/>
                <a:gd name="connsiteY15" fmla="*/ 529183 h 529183"/>
                <a:gd name="connsiteX16" fmla="*/ 12922 w 448681"/>
                <a:gd name="connsiteY16" fmla="*/ 529183 h 529183"/>
                <a:gd name="connsiteX17" fmla="*/ 0 w 448681"/>
                <a:gd name="connsiteY17" fmla="*/ 516264 h 529183"/>
                <a:gd name="connsiteX18" fmla="*/ 0 w 448681"/>
                <a:gd name="connsiteY18" fmla="*/ 379688 h 529183"/>
                <a:gd name="connsiteX19" fmla="*/ 12922 w 448681"/>
                <a:gd name="connsiteY19" fmla="*/ 364923 h 529183"/>
                <a:gd name="connsiteX20" fmla="*/ 57317 w 448681"/>
                <a:gd name="connsiteY20" fmla="*/ 180538 h 529183"/>
                <a:gd name="connsiteX21" fmla="*/ 435759 w 448681"/>
                <a:gd name="connsiteY21" fmla="*/ 180538 h 529183"/>
                <a:gd name="connsiteX22" fmla="*/ 446835 w 448681"/>
                <a:gd name="connsiteY22" fmla="*/ 187924 h 529183"/>
                <a:gd name="connsiteX23" fmla="*/ 444989 w 448681"/>
                <a:gd name="connsiteY23" fmla="*/ 202695 h 529183"/>
                <a:gd name="connsiteX24" fmla="*/ 426528 w 448681"/>
                <a:gd name="connsiteY24" fmla="*/ 248855 h 529183"/>
                <a:gd name="connsiteX25" fmla="*/ 147774 w 448681"/>
                <a:gd name="connsiteY25" fmla="*/ 248855 h 529183"/>
                <a:gd name="connsiteX26" fmla="*/ 134852 w 448681"/>
                <a:gd name="connsiteY26" fmla="*/ 261780 h 529183"/>
                <a:gd name="connsiteX27" fmla="*/ 147774 w 448681"/>
                <a:gd name="connsiteY27" fmla="*/ 274705 h 529183"/>
                <a:gd name="connsiteX28" fmla="*/ 428374 w 448681"/>
                <a:gd name="connsiteY28" fmla="*/ 274705 h 529183"/>
                <a:gd name="connsiteX29" fmla="*/ 444989 w 448681"/>
                <a:gd name="connsiteY29" fmla="*/ 322712 h 529183"/>
                <a:gd name="connsiteX30" fmla="*/ 448681 w 448681"/>
                <a:gd name="connsiteY30" fmla="*/ 330097 h 529183"/>
                <a:gd name="connsiteX31" fmla="*/ 435759 w 448681"/>
                <a:gd name="connsiteY31" fmla="*/ 343022 h 529183"/>
                <a:gd name="connsiteX32" fmla="*/ 57317 w 448681"/>
                <a:gd name="connsiteY32" fmla="*/ 343022 h 529183"/>
                <a:gd name="connsiteX33" fmla="*/ 44395 w 448681"/>
                <a:gd name="connsiteY33" fmla="*/ 330097 h 529183"/>
                <a:gd name="connsiteX34" fmla="*/ 44395 w 448681"/>
                <a:gd name="connsiteY34" fmla="*/ 193463 h 529183"/>
                <a:gd name="connsiteX35" fmla="*/ 57317 w 448681"/>
                <a:gd name="connsiteY35" fmla="*/ 180538 h 529183"/>
                <a:gd name="connsiteX36" fmla="*/ 22237 w 448681"/>
                <a:gd name="connsiteY36" fmla="*/ 23950 h 529183"/>
                <a:gd name="connsiteX37" fmla="*/ 22237 w 448681"/>
                <a:gd name="connsiteY37" fmla="*/ 138172 h 529183"/>
                <a:gd name="connsiteX38" fmla="*/ 382218 w 448681"/>
                <a:gd name="connsiteY38" fmla="*/ 138172 h 529183"/>
                <a:gd name="connsiteX39" fmla="*/ 369296 w 448681"/>
                <a:gd name="connsiteY39" fmla="*/ 90272 h 529183"/>
                <a:gd name="connsiteX40" fmla="*/ 97926 w 448681"/>
                <a:gd name="connsiteY40" fmla="*/ 90272 h 529183"/>
                <a:gd name="connsiteX41" fmla="*/ 90542 w 448681"/>
                <a:gd name="connsiteY41" fmla="*/ 81061 h 529183"/>
                <a:gd name="connsiteX42" fmla="*/ 97926 w 448681"/>
                <a:gd name="connsiteY42" fmla="*/ 71849 h 529183"/>
                <a:gd name="connsiteX43" fmla="*/ 367450 w 448681"/>
                <a:gd name="connsiteY43" fmla="*/ 71849 h 529183"/>
                <a:gd name="connsiteX44" fmla="*/ 378526 w 448681"/>
                <a:gd name="connsiteY44" fmla="*/ 23950 h 529183"/>
                <a:gd name="connsiteX45" fmla="*/ 16699 w 448681"/>
                <a:gd name="connsiteY45" fmla="*/ 0 h 529183"/>
                <a:gd name="connsiteX46" fmla="*/ 396987 w 448681"/>
                <a:gd name="connsiteY46" fmla="*/ 0 h 529183"/>
                <a:gd name="connsiteX47" fmla="*/ 408063 w 448681"/>
                <a:gd name="connsiteY47" fmla="*/ 7369 h 529183"/>
                <a:gd name="connsiteX48" fmla="*/ 404371 w 448681"/>
                <a:gd name="connsiteY48" fmla="*/ 22108 h 529183"/>
                <a:gd name="connsiteX49" fmla="*/ 406217 w 448681"/>
                <a:gd name="connsiteY49" fmla="*/ 141857 h 529183"/>
                <a:gd name="connsiteX50" fmla="*/ 408063 w 448681"/>
                <a:gd name="connsiteY50" fmla="*/ 149226 h 529183"/>
                <a:gd name="connsiteX51" fmla="*/ 396987 w 448681"/>
                <a:gd name="connsiteY51" fmla="*/ 163964 h 529183"/>
                <a:gd name="connsiteX52" fmla="*/ 16699 w 448681"/>
                <a:gd name="connsiteY52" fmla="*/ 163964 h 529183"/>
                <a:gd name="connsiteX53" fmla="*/ 5623 w 448681"/>
                <a:gd name="connsiteY53" fmla="*/ 149226 h 529183"/>
                <a:gd name="connsiteX54" fmla="*/ 5623 w 448681"/>
                <a:gd name="connsiteY54" fmla="*/ 12896 h 529183"/>
                <a:gd name="connsiteX55" fmla="*/ 16699 w 448681"/>
                <a:gd name="connsiteY55" fmla="*/ 0 h 5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8681" h="529183">
                  <a:moveTo>
                    <a:pt x="16614" y="388916"/>
                  </a:moveTo>
                  <a:lnTo>
                    <a:pt x="16614" y="505190"/>
                  </a:lnTo>
                  <a:lnTo>
                    <a:pt x="378441" y="505190"/>
                  </a:lnTo>
                  <a:cubicBezTo>
                    <a:pt x="372903" y="492271"/>
                    <a:pt x="367365" y="475660"/>
                    <a:pt x="363673" y="457204"/>
                  </a:cubicBezTo>
                  <a:lnTo>
                    <a:pt x="94149" y="457204"/>
                  </a:lnTo>
                  <a:cubicBezTo>
                    <a:pt x="88611" y="457204"/>
                    <a:pt x="84919" y="451667"/>
                    <a:pt x="84919" y="447976"/>
                  </a:cubicBezTo>
                  <a:cubicBezTo>
                    <a:pt x="84919" y="442439"/>
                    <a:pt x="88611" y="436902"/>
                    <a:pt x="94149" y="436902"/>
                  </a:cubicBezTo>
                  <a:lnTo>
                    <a:pt x="363673" y="436902"/>
                  </a:lnTo>
                  <a:cubicBezTo>
                    <a:pt x="363673" y="422137"/>
                    <a:pt x="365519" y="405527"/>
                    <a:pt x="374749" y="388916"/>
                  </a:cubicBezTo>
                  <a:close/>
                  <a:moveTo>
                    <a:pt x="12922" y="364923"/>
                  </a:moveTo>
                  <a:lnTo>
                    <a:pt x="391364" y="364923"/>
                  </a:lnTo>
                  <a:cubicBezTo>
                    <a:pt x="396902" y="364923"/>
                    <a:pt x="400594" y="368614"/>
                    <a:pt x="402440" y="374151"/>
                  </a:cubicBezTo>
                  <a:cubicBezTo>
                    <a:pt x="404286" y="377842"/>
                    <a:pt x="404286" y="385225"/>
                    <a:pt x="400594" y="388916"/>
                  </a:cubicBezTo>
                  <a:cubicBezTo>
                    <a:pt x="359981" y="431365"/>
                    <a:pt x="395056" y="497808"/>
                    <a:pt x="400594" y="507036"/>
                  </a:cubicBezTo>
                  <a:cubicBezTo>
                    <a:pt x="402440" y="508881"/>
                    <a:pt x="404286" y="512572"/>
                    <a:pt x="404286" y="516264"/>
                  </a:cubicBezTo>
                  <a:cubicBezTo>
                    <a:pt x="404286" y="523646"/>
                    <a:pt x="398748" y="529183"/>
                    <a:pt x="391364" y="529183"/>
                  </a:cubicBezTo>
                  <a:lnTo>
                    <a:pt x="12922" y="529183"/>
                  </a:lnTo>
                  <a:cubicBezTo>
                    <a:pt x="5538" y="529183"/>
                    <a:pt x="0" y="523646"/>
                    <a:pt x="0" y="516264"/>
                  </a:cubicBezTo>
                  <a:lnTo>
                    <a:pt x="0" y="379688"/>
                  </a:lnTo>
                  <a:cubicBezTo>
                    <a:pt x="0" y="372305"/>
                    <a:pt x="5538" y="364923"/>
                    <a:pt x="12922" y="364923"/>
                  </a:cubicBezTo>
                  <a:close/>
                  <a:moveTo>
                    <a:pt x="57317" y="180538"/>
                  </a:moveTo>
                  <a:lnTo>
                    <a:pt x="435759" y="180538"/>
                  </a:lnTo>
                  <a:cubicBezTo>
                    <a:pt x="441297" y="180538"/>
                    <a:pt x="444989" y="184231"/>
                    <a:pt x="446835" y="187924"/>
                  </a:cubicBezTo>
                  <a:cubicBezTo>
                    <a:pt x="448681" y="193463"/>
                    <a:pt x="448681" y="199002"/>
                    <a:pt x="444989" y="202695"/>
                  </a:cubicBezTo>
                  <a:cubicBezTo>
                    <a:pt x="432067" y="217466"/>
                    <a:pt x="426528" y="232237"/>
                    <a:pt x="426528" y="248855"/>
                  </a:cubicBezTo>
                  <a:lnTo>
                    <a:pt x="147774" y="248855"/>
                  </a:lnTo>
                  <a:cubicBezTo>
                    <a:pt x="140390" y="248855"/>
                    <a:pt x="134852" y="254394"/>
                    <a:pt x="134852" y="261780"/>
                  </a:cubicBezTo>
                  <a:cubicBezTo>
                    <a:pt x="134852" y="269166"/>
                    <a:pt x="140390" y="274705"/>
                    <a:pt x="147774" y="274705"/>
                  </a:cubicBezTo>
                  <a:lnTo>
                    <a:pt x="428374" y="274705"/>
                  </a:lnTo>
                  <a:cubicBezTo>
                    <a:pt x="432067" y="298708"/>
                    <a:pt x="443143" y="317172"/>
                    <a:pt x="444989" y="322712"/>
                  </a:cubicBezTo>
                  <a:cubicBezTo>
                    <a:pt x="446835" y="324558"/>
                    <a:pt x="448681" y="326404"/>
                    <a:pt x="448681" y="330097"/>
                  </a:cubicBezTo>
                  <a:cubicBezTo>
                    <a:pt x="448681" y="337483"/>
                    <a:pt x="443143" y="343022"/>
                    <a:pt x="435759" y="343022"/>
                  </a:cubicBezTo>
                  <a:lnTo>
                    <a:pt x="57317" y="343022"/>
                  </a:lnTo>
                  <a:cubicBezTo>
                    <a:pt x="49933" y="343022"/>
                    <a:pt x="44395" y="337483"/>
                    <a:pt x="44395" y="330097"/>
                  </a:cubicBezTo>
                  <a:lnTo>
                    <a:pt x="44395" y="193463"/>
                  </a:lnTo>
                  <a:cubicBezTo>
                    <a:pt x="44395" y="186077"/>
                    <a:pt x="49933" y="180538"/>
                    <a:pt x="57317" y="180538"/>
                  </a:cubicBezTo>
                  <a:close/>
                  <a:moveTo>
                    <a:pt x="22237" y="23950"/>
                  </a:moveTo>
                  <a:lnTo>
                    <a:pt x="22237" y="138172"/>
                  </a:lnTo>
                  <a:lnTo>
                    <a:pt x="382218" y="138172"/>
                  </a:lnTo>
                  <a:cubicBezTo>
                    <a:pt x="378526" y="127118"/>
                    <a:pt x="371142" y="108695"/>
                    <a:pt x="369296" y="90272"/>
                  </a:cubicBezTo>
                  <a:lnTo>
                    <a:pt x="97926" y="90272"/>
                  </a:lnTo>
                  <a:cubicBezTo>
                    <a:pt x="94234" y="90272"/>
                    <a:pt x="90542" y="86588"/>
                    <a:pt x="90542" y="81061"/>
                  </a:cubicBezTo>
                  <a:cubicBezTo>
                    <a:pt x="90542" y="75534"/>
                    <a:pt x="94234" y="71849"/>
                    <a:pt x="97926" y="71849"/>
                  </a:cubicBezTo>
                  <a:lnTo>
                    <a:pt x="367450" y="71849"/>
                  </a:lnTo>
                  <a:cubicBezTo>
                    <a:pt x="367450" y="57111"/>
                    <a:pt x="371142" y="40530"/>
                    <a:pt x="378526" y="23950"/>
                  </a:cubicBezTo>
                  <a:close/>
                  <a:moveTo>
                    <a:pt x="16699" y="0"/>
                  </a:moveTo>
                  <a:lnTo>
                    <a:pt x="396987" y="0"/>
                  </a:lnTo>
                  <a:cubicBezTo>
                    <a:pt x="400679" y="0"/>
                    <a:pt x="406217" y="3685"/>
                    <a:pt x="408063" y="7369"/>
                  </a:cubicBezTo>
                  <a:cubicBezTo>
                    <a:pt x="409909" y="12896"/>
                    <a:pt x="408063" y="18423"/>
                    <a:pt x="404371" y="22108"/>
                  </a:cubicBezTo>
                  <a:cubicBezTo>
                    <a:pt x="365604" y="64480"/>
                    <a:pt x="400679" y="132645"/>
                    <a:pt x="406217" y="141857"/>
                  </a:cubicBezTo>
                  <a:cubicBezTo>
                    <a:pt x="408063" y="143699"/>
                    <a:pt x="408063" y="147383"/>
                    <a:pt x="408063" y="149226"/>
                  </a:cubicBezTo>
                  <a:cubicBezTo>
                    <a:pt x="408063" y="156595"/>
                    <a:pt x="402525" y="163964"/>
                    <a:pt x="396987" y="163964"/>
                  </a:cubicBezTo>
                  <a:lnTo>
                    <a:pt x="16699" y="163964"/>
                  </a:lnTo>
                  <a:cubicBezTo>
                    <a:pt x="11161" y="163964"/>
                    <a:pt x="5623" y="156595"/>
                    <a:pt x="5623" y="149226"/>
                  </a:cubicBezTo>
                  <a:lnTo>
                    <a:pt x="5623" y="12896"/>
                  </a:lnTo>
                  <a:cubicBezTo>
                    <a:pt x="5623" y="5527"/>
                    <a:pt x="11161" y="0"/>
                    <a:pt x="16699" y="0"/>
                  </a:cubicBezTo>
                  <a:close/>
                </a:path>
              </a:pathLst>
            </a:custGeom>
            <a:solidFill>
              <a:schemeClr val="accent1"/>
            </a:solidFill>
            <a:ln>
              <a:noFill/>
            </a:ln>
          </p:spPr>
          <p:txBody>
            <a:bodyPr/>
            <a:lstStyle/>
            <a:p>
              <a:endParaRPr lang="en-US"/>
            </a:p>
          </p:txBody>
        </p:sp>
      </p:grpSp>
      <p:grpSp>
        <p:nvGrpSpPr>
          <p:cNvPr id="21" name="组合 20">
            <a:extLst>
              <a:ext uri="{FF2B5EF4-FFF2-40B4-BE49-F238E27FC236}">
                <a16:creationId xmlns:a16="http://schemas.microsoft.com/office/drawing/2014/main" id="{86545394-7CEE-4A81-AF4F-E3DC673E08A4}"/>
              </a:ext>
            </a:extLst>
          </p:cNvPr>
          <p:cNvGrpSpPr/>
          <p:nvPr/>
        </p:nvGrpSpPr>
        <p:grpSpPr>
          <a:xfrm>
            <a:off x="5695950" y="5451291"/>
            <a:ext cx="5888415" cy="753926"/>
            <a:chOff x="5695950" y="2136017"/>
            <a:chExt cx="5888415" cy="1254527"/>
          </a:xfrm>
        </p:grpSpPr>
        <p:sp>
          <p:nvSpPr>
            <p:cNvPr id="76" name="Round Single Corner Rectangle 45">
              <a:extLst>
                <a:ext uri="{FF2B5EF4-FFF2-40B4-BE49-F238E27FC236}">
                  <a16:creationId xmlns:a16="http://schemas.microsoft.com/office/drawing/2014/main" id="{2009A22E-9377-4ADA-B2FB-6AF53458F7FA}"/>
                </a:ext>
              </a:extLst>
            </p:cNvPr>
            <p:cNvSpPr/>
            <p:nvPr/>
          </p:nvSpPr>
          <p:spPr>
            <a:xfrm flipH="1">
              <a:off x="5695950" y="2136017"/>
              <a:ext cx="5888415" cy="1254527"/>
            </a:xfrm>
            <a:prstGeom prst="rect">
              <a:avLst/>
            </a:prstGeom>
            <a:noFill/>
            <a:ln w="9525" cap="flat" cmpd="sng" algn="ctr">
              <a:solidFill>
                <a:schemeClr val="accent5">
                  <a:lumMod val="60000"/>
                  <a:lumOff val="40000"/>
                </a:schemeClr>
              </a:solid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lvl="4" defTabSz="685800"/>
              <a:r>
                <a:rPr lang="zh-CN" altLang="en-US" sz="1200" kern="0" dirty="0">
                  <a:latin typeface="微软雅黑" panose="020B0503020204020204" pitchFamily="34" charset="-122"/>
                  <a:ea typeface="微软雅黑" panose="020B0503020204020204" pitchFamily="34" charset="-122"/>
                </a:rPr>
                <a:t>“更具专业度，公信力的代执行环保机构</a:t>
              </a:r>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产品。如果把“保护水源”看做是一个服务，有企业</a:t>
              </a:r>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个人愿意购买，我们是一个放心被托付来做保护的服务体。”</a:t>
              </a:r>
            </a:p>
          </p:txBody>
        </p:sp>
        <p:sp>
          <p:nvSpPr>
            <p:cNvPr id="77" name="Round Single Corner Rectangle 45">
              <a:extLst>
                <a:ext uri="{FF2B5EF4-FFF2-40B4-BE49-F238E27FC236}">
                  <a16:creationId xmlns:a16="http://schemas.microsoft.com/office/drawing/2014/main" id="{9CFD8D16-37DD-4A38-B6B8-0260D662D03A}"/>
                </a:ext>
              </a:extLst>
            </p:cNvPr>
            <p:cNvSpPr/>
            <p:nvPr/>
          </p:nvSpPr>
          <p:spPr>
            <a:xfrm flipH="1">
              <a:off x="6265557" y="2400825"/>
              <a:ext cx="1311974" cy="724910"/>
            </a:xfrm>
            <a:prstGeom prst="rect">
              <a:avLst/>
            </a:prstGeom>
            <a:noFill/>
            <a:ln w="9525" cap="flat" cmpd="sng" algn="ctr">
              <a:noFill/>
              <a:prstDash val="solid"/>
              <a:miter lim="800000"/>
            </a:ln>
            <a:effectLst/>
          </p:spPr>
          <p:txBody>
            <a:bodyPr rot="0" spcFirstLastPara="0" vertOverflow="overflow" horzOverflow="overflow" vert="horz" wrap="square" lIns="73152" tIns="68580" rIns="73152" bIns="68580" numCol="1" spcCol="0" rtlCol="0" fromWordArt="0" anchor="ctr" anchorCtr="0" forceAA="0" compatLnSpc="1">
              <a:prstTxWarp prst="textNoShape">
                <a:avLst/>
              </a:prstTxWarp>
              <a:noAutofit/>
            </a:bodyPr>
            <a:lstStyle/>
            <a:p>
              <a:pPr algn="ctr" defTabSz="685800"/>
              <a:r>
                <a:rPr lang="zh-CN" altLang="en-US" sz="1400" b="1" kern="0" dirty="0">
                  <a:solidFill>
                    <a:schemeClr val="accent2"/>
                  </a:solidFill>
                  <a:latin typeface="微软雅黑" panose="020B0503020204020204" pitchFamily="34" charset="-122"/>
                  <a:ea typeface="微软雅黑" panose="020B0503020204020204" pitchFamily="34" charset="-122"/>
                </a:rPr>
                <a:t>专业可信的环保理念执行者</a:t>
              </a:r>
            </a:p>
          </p:txBody>
        </p:sp>
        <p:sp>
          <p:nvSpPr>
            <p:cNvPr id="78" name="spa-stones_84154">
              <a:extLst>
                <a:ext uri="{FF2B5EF4-FFF2-40B4-BE49-F238E27FC236}">
                  <a16:creationId xmlns:a16="http://schemas.microsoft.com/office/drawing/2014/main" id="{87AB6ADD-4EB1-4930-8C0E-0B95184C78F7}"/>
                </a:ext>
              </a:extLst>
            </p:cNvPr>
            <p:cNvSpPr>
              <a:spLocks noChangeAspect="1"/>
            </p:cNvSpPr>
            <p:nvPr/>
          </p:nvSpPr>
          <p:spPr bwMode="auto">
            <a:xfrm>
              <a:off x="5850492" y="2391586"/>
              <a:ext cx="426368" cy="724910"/>
            </a:xfrm>
            <a:custGeom>
              <a:avLst/>
              <a:gdLst>
                <a:gd name="connsiteX0" fmla="*/ 510101 w 577807"/>
                <a:gd name="connsiteY0" fmla="*/ 468052 h 606710"/>
                <a:gd name="connsiteX1" fmla="*/ 466708 w 577807"/>
                <a:gd name="connsiteY1" fmla="*/ 511097 h 606710"/>
                <a:gd name="connsiteX2" fmla="*/ 448566 w 577807"/>
                <a:gd name="connsiteY2" fmla="*/ 492889 h 606710"/>
                <a:gd name="connsiteX3" fmla="*/ 429582 w 577807"/>
                <a:gd name="connsiteY3" fmla="*/ 511750 h 606710"/>
                <a:gd name="connsiteX4" fmla="*/ 447818 w 577807"/>
                <a:gd name="connsiteY4" fmla="*/ 529865 h 606710"/>
                <a:gd name="connsiteX5" fmla="*/ 466615 w 577807"/>
                <a:gd name="connsiteY5" fmla="*/ 548819 h 606710"/>
                <a:gd name="connsiteX6" fmla="*/ 485599 w 577807"/>
                <a:gd name="connsiteY6" fmla="*/ 530051 h 606710"/>
                <a:gd name="connsiteX7" fmla="*/ 528991 w 577807"/>
                <a:gd name="connsiteY7" fmla="*/ 486913 h 606710"/>
                <a:gd name="connsiteX8" fmla="*/ 479333 w 577807"/>
                <a:gd name="connsiteY8" fmla="*/ 409974 h 606710"/>
                <a:gd name="connsiteX9" fmla="*/ 577807 w 577807"/>
                <a:gd name="connsiteY9" fmla="*/ 508389 h 606710"/>
                <a:gd name="connsiteX10" fmla="*/ 479333 w 577807"/>
                <a:gd name="connsiteY10" fmla="*/ 606710 h 606710"/>
                <a:gd name="connsiteX11" fmla="*/ 380859 w 577807"/>
                <a:gd name="connsiteY11" fmla="*/ 508389 h 606710"/>
                <a:gd name="connsiteX12" fmla="*/ 479333 w 577807"/>
                <a:gd name="connsiteY12" fmla="*/ 409974 h 606710"/>
                <a:gd name="connsiteX13" fmla="*/ 156092 w 577807"/>
                <a:gd name="connsiteY13" fmla="*/ 299045 h 606710"/>
                <a:gd name="connsiteX14" fmla="*/ 201451 w 577807"/>
                <a:gd name="connsiteY14" fmla="*/ 442283 h 606710"/>
                <a:gd name="connsiteX15" fmla="*/ 207717 w 577807"/>
                <a:gd name="connsiteY15" fmla="*/ 461705 h 606710"/>
                <a:gd name="connsiteX16" fmla="*/ 228012 w 577807"/>
                <a:gd name="connsiteY16" fmla="*/ 404186 h 606710"/>
                <a:gd name="connsiteX17" fmla="*/ 240263 w 577807"/>
                <a:gd name="connsiteY17" fmla="*/ 335928 h 606710"/>
                <a:gd name="connsiteX18" fmla="*/ 240357 w 577807"/>
                <a:gd name="connsiteY18" fmla="*/ 335928 h 606710"/>
                <a:gd name="connsiteX19" fmla="*/ 240544 w 577807"/>
                <a:gd name="connsiteY19" fmla="*/ 335928 h 606710"/>
                <a:gd name="connsiteX20" fmla="*/ 240638 w 577807"/>
                <a:gd name="connsiteY20" fmla="*/ 335928 h 606710"/>
                <a:gd name="connsiteX21" fmla="*/ 240731 w 577807"/>
                <a:gd name="connsiteY21" fmla="*/ 335928 h 606710"/>
                <a:gd name="connsiteX22" fmla="*/ 252983 w 577807"/>
                <a:gd name="connsiteY22" fmla="*/ 404186 h 606710"/>
                <a:gd name="connsiteX23" fmla="*/ 273277 w 577807"/>
                <a:gd name="connsiteY23" fmla="*/ 461705 h 606710"/>
                <a:gd name="connsiteX24" fmla="*/ 279544 w 577807"/>
                <a:gd name="connsiteY24" fmla="*/ 442283 h 606710"/>
                <a:gd name="connsiteX25" fmla="*/ 324903 w 577807"/>
                <a:gd name="connsiteY25" fmla="*/ 299045 h 606710"/>
                <a:gd name="connsiteX26" fmla="*/ 419082 w 577807"/>
                <a:gd name="connsiteY26" fmla="*/ 344519 h 606710"/>
                <a:gd name="connsiteX27" fmla="*/ 462009 w 577807"/>
                <a:gd name="connsiteY27" fmla="*/ 375799 h 606710"/>
                <a:gd name="connsiteX28" fmla="*/ 343140 w 577807"/>
                <a:gd name="connsiteY28" fmla="*/ 508393 h 606710"/>
                <a:gd name="connsiteX29" fmla="*/ 343795 w 577807"/>
                <a:gd name="connsiteY29" fmla="*/ 521185 h 606710"/>
                <a:gd name="connsiteX30" fmla="*/ 240918 w 577807"/>
                <a:gd name="connsiteY30" fmla="*/ 521185 h 606710"/>
                <a:gd name="connsiteX31" fmla="*/ 240263 w 577807"/>
                <a:gd name="connsiteY31" fmla="*/ 521185 h 606710"/>
                <a:gd name="connsiteX32" fmla="*/ 0 w 577807"/>
                <a:gd name="connsiteY32" fmla="*/ 521185 h 606710"/>
                <a:gd name="connsiteX33" fmla="*/ 61913 w 577807"/>
                <a:gd name="connsiteY33" fmla="*/ 344519 h 606710"/>
                <a:gd name="connsiteX34" fmla="*/ 156092 w 577807"/>
                <a:gd name="connsiteY34" fmla="*/ 299045 h 606710"/>
                <a:gd name="connsiteX35" fmla="*/ 240564 w 577807"/>
                <a:gd name="connsiteY35" fmla="*/ 48 h 606710"/>
                <a:gd name="connsiteX36" fmla="*/ 352492 w 577807"/>
                <a:gd name="connsiteY36" fmla="*/ 114519 h 606710"/>
                <a:gd name="connsiteX37" fmla="*/ 241312 w 577807"/>
                <a:gd name="connsiteY37" fmla="*/ 289307 h 606710"/>
                <a:gd name="connsiteX38" fmla="*/ 240564 w 577807"/>
                <a:gd name="connsiteY38" fmla="*/ 289307 h 606710"/>
                <a:gd name="connsiteX39" fmla="*/ 239815 w 577807"/>
                <a:gd name="connsiteY39" fmla="*/ 289307 h 606710"/>
                <a:gd name="connsiteX40" fmla="*/ 128542 w 577807"/>
                <a:gd name="connsiteY40" fmla="*/ 114519 h 606710"/>
                <a:gd name="connsiteX41" fmla="*/ 240564 w 577807"/>
                <a:gd name="connsiteY41" fmla="*/ 48 h 60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7807" h="606710">
                  <a:moveTo>
                    <a:pt x="510101" y="468052"/>
                  </a:moveTo>
                  <a:lnTo>
                    <a:pt x="466708" y="511097"/>
                  </a:lnTo>
                  <a:lnTo>
                    <a:pt x="448566" y="492889"/>
                  </a:lnTo>
                  <a:lnTo>
                    <a:pt x="429582" y="511750"/>
                  </a:lnTo>
                  <a:lnTo>
                    <a:pt x="447818" y="529865"/>
                  </a:lnTo>
                  <a:lnTo>
                    <a:pt x="466615" y="548819"/>
                  </a:lnTo>
                  <a:lnTo>
                    <a:pt x="485599" y="530051"/>
                  </a:lnTo>
                  <a:lnTo>
                    <a:pt x="528991" y="486913"/>
                  </a:lnTo>
                  <a:close/>
                  <a:moveTo>
                    <a:pt x="479333" y="409974"/>
                  </a:moveTo>
                  <a:cubicBezTo>
                    <a:pt x="533667" y="409974"/>
                    <a:pt x="577807" y="454046"/>
                    <a:pt x="577807" y="508389"/>
                  </a:cubicBezTo>
                  <a:cubicBezTo>
                    <a:pt x="577807" y="562638"/>
                    <a:pt x="533667" y="606710"/>
                    <a:pt x="479333" y="606710"/>
                  </a:cubicBezTo>
                  <a:cubicBezTo>
                    <a:pt x="425000" y="606710"/>
                    <a:pt x="380859" y="562638"/>
                    <a:pt x="380859" y="508389"/>
                  </a:cubicBezTo>
                  <a:cubicBezTo>
                    <a:pt x="380859" y="454046"/>
                    <a:pt x="425000" y="409974"/>
                    <a:pt x="479333" y="409974"/>
                  </a:cubicBezTo>
                  <a:close/>
                  <a:moveTo>
                    <a:pt x="156092" y="299045"/>
                  </a:moveTo>
                  <a:lnTo>
                    <a:pt x="201451" y="442283"/>
                  </a:lnTo>
                  <a:lnTo>
                    <a:pt x="207717" y="461705"/>
                  </a:lnTo>
                  <a:lnTo>
                    <a:pt x="228012" y="404186"/>
                  </a:lnTo>
                  <a:cubicBezTo>
                    <a:pt x="181437" y="339010"/>
                    <a:pt x="231566" y="336022"/>
                    <a:pt x="240263" y="335928"/>
                  </a:cubicBezTo>
                  <a:lnTo>
                    <a:pt x="240357" y="335928"/>
                  </a:lnTo>
                  <a:lnTo>
                    <a:pt x="240544" y="335928"/>
                  </a:lnTo>
                  <a:lnTo>
                    <a:pt x="240638" y="335928"/>
                  </a:lnTo>
                  <a:lnTo>
                    <a:pt x="240731" y="335928"/>
                  </a:lnTo>
                  <a:cubicBezTo>
                    <a:pt x="249522" y="336022"/>
                    <a:pt x="299651" y="339196"/>
                    <a:pt x="252983" y="404186"/>
                  </a:cubicBezTo>
                  <a:lnTo>
                    <a:pt x="273277" y="461705"/>
                  </a:lnTo>
                  <a:lnTo>
                    <a:pt x="279544" y="442283"/>
                  </a:lnTo>
                  <a:lnTo>
                    <a:pt x="324903" y="299045"/>
                  </a:lnTo>
                  <a:cubicBezTo>
                    <a:pt x="324903" y="299045"/>
                    <a:pt x="360255" y="322109"/>
                    <a:pt x="419082" y="344519"/>
                  </a:cubicBezTo>
                  <a:cubicBezTo>
                    <a:pt x="439376" y="351895"/>
                    <a:pt x="452844" y="362073"/>
                    <a:pt x="462009" y="375799"/>
                  </a:cubicBezTo>
                  <a:cubicBezTo>
                    <a:pt x="395233" y="383083"/>
                    <a:pt x="343140" y="439762"/>
                    <a:pt x="343140" y="508393"/>
                  </a:cubicBezTo>
                  <a:cubicBezTo>
                    <a:pt x="343140" y="512688"/>
                    <a:pt x="343420" y="516983"/>
                    <a:pt x="343795" y="521185"/>
                  </a:cubicBezTo>
                  <a:lnTo>
                    <a:pt x="240918" y="521185"/>
                  </a:lnTo>
                  <a:lnTo>
                    <a:pt x="240263" y="521185"/>
                  </a:lnTo>
                  <a:lnTo>
                    <a:pt x="0" y="521185"/>
                  </a:lnTo>
                  <a:cubicBezTo>
                    <a:pt x="1216" y="421367"/>
                    <a:pt x="-2805" y="368049"/>
                    <a:pt x="61913" y="344519"/>
                  </a:cubicBezTo>
                  <a:cubicBezTo>
                    <a:pt x="120833" y="322109"/>
                    <a:pt x="156092" y="299045"/>
                    <a:pt x="156092" y="299045"/>
                  </a:cubicBezTo>
                  <a:close/>
                  <a:moveTo>
                    <a:pt x="240564" y="48"/>
                  </a:moveTo>
                  <a:cubicBezTo>
                    <a:pt x="250008" y="-325"/>
                    <a:pt x="347162" y="-1352"/>
                    <a:pt x="352492" y="114519"/>
                  </a:cubicBezTo>
                  <a:cubicBezTo>
                    <a:pt x="352492" y="114519"/>
                    <a:pt x="371474" y="288000"/>
                    <a:pt x="241312" y="289307"/>
                  </a:cubicBezTo>
                  <a:lnTo>
                    <a:pt x="240564" y="289307"/>
                  </a:lnTo>
                  <a:lnTo>
                    <a:pt x="239815" y="289307"/>
                  </a:lnTo>
                  <a:cubicBezTo>
                    <a:pt x="109747" y="288000"/>
                    <a:pt x="128542" y="114519"/>
                    <a:pt x="128542" y="114519"/>
                  </a:cubicBezTo>
                  <a:cubicBezTo>
                    <a:pt x="133778" y="-1352"/>
                    <a:pt x="230932" y="-325"/>
                    <a:pt x="240564" y="48"/>
                  </a:cubicBezTo>
                  <a:close/>
                </a:path>
              </a:pathLst>
            </a:custGeom>
            <a:solidFill>
              <a:schemeClr val="accent1"/>
            </a:solidFill>
            <a:ln>
              <a:noFill/>
            </a:ln>
          </p:spPr>
          <p:txBody>
            <a:bodyPr/>
            <a:lstStyle/>
            <a:p>
              <a:endParaRPr lang="zh-CN" altLang="en-US"/>
            </a:p>
          </p:txBody>
        </p:sp>
      </p:grpSp>
    </p:spTree>
    <p:custDataLst>
      <p:tags r:id="rId2"/>
    </p:custDataLst>
    <p:extLst>
      <p:ext uri="{BB962C8B-B14F-4D97-AF65-F5344CB8AC3E}">
        <p14:creationId xmlns:p14="http://schemas.microsoft.com/office/powerpoint/2010/main" val="211619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06728478-007C-482B-B698-6A81B4E98A7E}"/>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91" name="think-cell Slide" r:id="rId7" imgW="473" imgH="470" progId="TCLayout.ActiveDocument.1">
                  <p:embed/>
                </p:oleObj>
              </mc:Choice>
              <mc:Fallback>
                <p:oleObj name="think-cell Slide" r:id="rId7" imgW="473" imgH="470" progId="TCLayout.ActiveDocument.1">
                  <p:embed/>
                  <p:pic>
                    <p:nvPicPr>
                      <p:cNvPr id="4" name="对象 3" hidden="1">
                        <a:extLst>
                          <a:ext uri="{FF2B5EF4-FFF2-40B4-BE49-F238E27FC236}">
                            <a16:creationId xmlns:a16="http://schemas.microsoft.com/office/drawing/2014/main" id="{06728478-007C-482B-B698-6A81B4E98A7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E46F2E5B-6D59-465E-BEBC-D8DA0E90EBE3}"/>
              </a:ext>
            </a:extLst>
          </p:cNvPr>
          <p:cNvSpPr/>
          <p:nvPr>
            <p:custDataLst>
              <p:tags r:id="rId4"/>
            </p:custDataLst>
          </p:nvPr>
        </p:nvSpPr>
        <p:spPr>
          <a:xfrm>
            <a:off x="0" y="0"/>
            <a:ext cx="158750" cy="15875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latin typeface="+mn-lt"/>
                <a:cs typeface="+mn-ea"/>
                <a:sym typeface="+mn-lt"/>
              </a:rPr>
              <a:t>Big idea: </a:t>
            </a:r>
            <a:r>
              <a:rPr lang="zh-CN" altLang="en-US" dirty="0">
                <a:latin typeface="+mn-lt"/>
                <a:cs typeface="+mn-ea"/>
                <a:sym typeface="+mn-lt"/>
              </a:rPr>
              <a:t>投资自然，将杯中一点甜传承几代人</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lt"/>
                <a:ea typeface="+mn-ea"/>
                <a:cs typeface="+mn-ea"/>
                <a:sym typeface="+mn-lt"/>
              </a:rPr>
              <a:pPr/>
              <a:t>12</a:t>
            </a:fld>
            <a:endParaRPr lang="en-US" dirty="0">
              <a:latin typeface="+mn-lt"/>
              <a:ea typeface="+mn-ea"/>
              <a:cs typeface="+mn-ea"/>
              <a:sym typeface="+mn-lt"/>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latin typeface="+mn-lt"/>
              <a:cs typeface="+mn-ea"/>
              <a:sym typeface="+mn-lt"/>
            </a:endParaRPr>
          </a:p>
        </p:txBody>
      </p:sp>
      <p:sp>
        <p:nvSpPr>
          <p:cNvPr id="49" name="椭圆 48">
            <a:extLst>
              <a:ext uri="{FF2B5EF4-FFF2-40B4-BE49-F238E27FC236}">
                <a16:creationId xmlns:a16="http://schemas.microsoft.com/office/drawing/2014/main" id="{07D0BFE0-57B1-496E-8220-B866B9B8F6EF}"/>
              </a:ext>
            </a:extLst>
          </p:cNvPr>
          <p:cNvSpPr/>
          <p:nvPr/>
        </p:nvSpPr>
        <p:spPr>
          <a:xfrm>
            <a:off x="395476" y="331862"/>
            <a:ext cx="252611" cy="252611"/>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6</a:t>
            </a:r>
            <a:endParaRPr lang="ca-ES" sz="1200" b="1" dirty="0">
              <a:solidFill>
                <a:schemeClr val="bg1"/>
              </a:solidFill>
            </a:endParaRPr>
          </a:p>
        </p:txBody>
      </p:sp>
      <p:sp>
        <p:nvSpPr>
          <p:cNvPr id="11" name="矩形 4">
            <a:extLst>
              <a:ext uri="{FF2B5EF4-FFF2-40B4-BE49-F238E27FC236}">
                <a16:creationId xmlns:a16="http://schemas.microsoft.com/office/drawing/2014/main" id="{E5150879-AE5A-4CA9-BAEA-A20E74CF83DB}"/>
              </a:ext>
            </a:extLst>
          </p:cNvPr>
          <p:cNvSpPr/>
          <p:nvPr/>
        </p:nvSpPr>
        <p:spPr>
          <a:xfrm>
            <a:off x="5898327" y="1715786"/>
            <a:ext cx="5706297" cy="584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投资自然，将杯中一点甜传承几代人</a:t>
            </a:r>
            <a:endParaRPr lang="ca-ES" sz="2400" b="1" dirty="0">
              <a:solidFill>
                <a:schemeClr val="accent1"/>
              </a:solidFill>
            </a:endParaRPr>
          </a:p>
        </p:txBody>
      </p:sp>
      <p:sp>
        <p:nvSpPr>
          <p:cNvPr id="12" name="矩形 4">
            <a:extLst>
              <a:ext uri="{FF2B5EF4-FFF2-40B4-BE49-F238E27FC236}">
                <a16:creationId xmlns:a16="http://schemas.microsoft.com/office/drawing/2014/main" id="{5077A930-EC98-4AE5-97AA-2D77B9372D4A}"/>
              </a:ext>
            </a:extLst>
          </p:cNvPr>
          <p:cNvSpPr/>
          <p:nvPr/>
        </p:nvSpPr>
        <p:spPr>
          <a:xfrm>
            <a:off x="6007414" y="2249487"/>
            <a:ext cx="5525774" cy="2756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0000"/>
              </a:lnSpc>
              <a:spcBef>
                <a:spcPts val="1000"/>
              </a:spcBef>
              <a:buSzPct val="100000"/>
              <a:buFont typeface="+mj-lt"/>
              <a:buChar char="•"/>
            </a:pPr>
            <a:r>
              <a:rPr lang="zh-CN" altLang="en-US" sz="1600" b="1" dirty="0">
                <a:solidFill>
                  <a:schemeClr val="accent1"/>
                </a:solidFill>
              </a:rPr>
              <a:t>投资：</a:t>
            </a:r>
            <a:r>
              <a:rPr lang="zh-CN" altLang="en-US" sz="1600" dirty="0">
                <a:solidFill>
                  <a:schemeClr val="tx1"/>
                </a:solidFill>
              </a:rPr>
              <a:t>把“基金”作为双关语，将每个人参与到水基金的方式称之为“投资”</a:t>
            </a:r>
            <a:endParaRPr lang="en-US" altLang="zh-CN" sz="1600" dirty="0">
              <a:solidFill>
                <a:schemeClr val="tx1"/>
              </a:solidFill>
            </a:endParaRPr>
          </a:p>
          <a:p>
            <a:pPr marL="342900" indent="-342900">
              <a:lnSpc>
                <a:spcPct val="120000"/>
              </a:lnSpc>
              <a:spcBef>
                <a:spcPts val="1000"/>
              </a:spcBef>
              <a:buSzPct val="100000"/>
              <a:buFont typeface="+mj-lt"/>
              <a:buChar char="•"/>
            </a:pPr>
            <a:r>
              <a:rPr lang="zh-CN" altLang="en-US" sz="1600" b="1" dirty="0">
                <a:solidFill>
                  <a:schemeClr val="accent1"/>
                </a:solidFill>
              </a:rPr>
              <a:t>杯中：</a:t>
            </a:r>
            <a:r>
              <a:rPr lang="zh-CN" altLang="en-US" sz="1600" dirty="0">
                <a:solidFill>
                  <a:schemeClr val="tx1"/>
                </a:solidFill>
              </a:rPr>
              <a:t>强调日常性，水的保护与每个人息息相关</a:t>
            </a:r>
            <a:endParaRPr lang="en-US" altLang="zh-CN" sz="1600" dirty="0">
              <a:solidFill>
                <a:schemeClr val="tx1"/>
              </a:solidFill>
            </a:endParaRPr>
          </a:p>
          <a:p>
            <a:pPr marL="342900" indent="-342900">
              <a:lnSpc>
                <a:spcPct val="120000"/>
              </a:lnSpc>
              <a:spcBef>
                <a:spcPts val="1000"/>
              </a:spcBef>
              <a:buSzPct val="100000"/>
              <a:buFont typeface="+mj-lt"/>
              <a:buChar char="•"/>
            </a:pPr>
            <a:r>
              <a:rPr lang="zh-CN" altLang="en-US" sz="1600" b="1" dirty="0">
                <a:solidFill>
                  <a:schemeClr val="accent1"/>
                </a:solidFill>
              </a:rPr>
              <a:t>一点甜：</a:t>
            </a:r>
            <a:r>
              <a:rPr lang="zh-CN" altLang="en-US" sz="1600" dirty="0">
                <a:solidFill>
                  <a:schemeClr val="tx1"/>
                </a:solidFill>
              </a:rPr>
              <a:t>唤醒每个人对“好水”的记忆，强调感官</a:t>
            </a:r>
            <a:endParaRPr lang="en-US" altLang="zh-CN" sz="1600" dirty="0">
              <a:solidFill>
                <a:schemeClr val="tx1"/>
              </a:solidFill>
            </a:endParaRPr>
          </a:p>
          <a:p>
            <a:pPr marL="342900" indent="-342900">
              <a:lnSpc>
                <a:spcPct val="120000"/>
              </a:lnSpc>
              <a:spcBef>
                <a:spcPts val="1000"/>
              </a:spcBef>
              <a:buSzPct val="100000"/>
              <a:buFont typeface="+mj-lt"/>
              <a:buChar char="•"/>
            </a:pPr>
            <a:r>
              <a:rPr lang="zh-CN" altLang="en-US" sz="1600" b="1" dirty="0">
                <a:solidFill>
                  <a:schemeClr val="accent1"/>
                </a:solidFill>
              </a:rPr>
              <a:t>传承几代人：</a:t>
            </a:r>
            <a:r>
              <a:rPr lang="zh-CN" altLang="en-US" sz="1600" dirty="0">
                <a:solidFill>
                  <a:schemeClr val="tx1"/>
                </a:solidFill>
              </a:rPr>
              <a:t>突出“保护好水为未来”，将保护模式传承到未来，将好水传承到未来</a:t>
            </a:r>
            <a:endParaRPr lang="ca-ES" sz="1600" dirty="0">
              <a:solidFill>
                <a:schemeClr val="tx1"/>
              </a:solidFill>
            </a:endParaRPr>
          </a:p>
        </p:txBody>
      </p:sp>
      <p:pic>
        <p:nvPicPr>
          <p:cNvPr id="42" name="Picture 3" descr="A picture containing person, indoor, woman, girl&#10;&#10;Description automatically generated">
            <a:extLst>
              <a:ext uri="{FF2B5EF4-FFF2-40B4-BE49-F238E27FC236}">
                <a16:creationId xmlns:a16="http://schemas.microsoft.com/office/drawing/2014/main" id="{4B26F8AE-1AD1-46BD-994D-FC86A16C6833}"/>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10533" y="1715786"/>
            <a:ext cx="5296881" cy="2979496"/>
          </a:xfrm>
          <a:prstGeom prst="rect">
            <a:avLst/>
          </a:prstGeom>
        </p:spPr>
      </p:pic>
    </p:spTree>
    <p:custDataLst>
      <p:tags r:id="rId2"/>
    </p:custDataLst>
    <p:extLst>
      <p:ext uri="{BB962C8B-B14F-4D97-AF65-F5344CB8AC3E}">
        <p14:creationId xmlns:p14="http://schemas.microsoft.com/office/powerpoint/2010/main" val="71401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a:extLst>
              <a:ext uri="{FF2B5EF4-FFF2-40B4-BE49-F238E27FC236}">
                <a16:creationId xmlns:a16="http://schemas.microsoft.com/office/drawing/2014/main" id="{79F38715-8671-4895-81AD-AE314110033C}"/>
              </a:ext>
            </a:extLst>
          </p:cNvPr>
          <p:cNvSpPr/>
          <p:nvPr/>
        </p:nvSpPr>
        <p:spPr>
          <a:xfrm>
            <a:off x="587375" y="1190848"/>
            <a:ext cx="11017250" cy="4727352"/>
          </a:xfrm>
          <a:prstGeom prst="rect">
            <a:avLst/>
          </a:prstGeom>
          <a:solidFill>
            <a:schemeClr val="accent6">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graphicFrame>
        <p:nvGraphicFramePr>
          <p:cNvPr id="3" name="Object 2" hidden="1">
            <a:extLst>
              <a:ext uri="{FF2B5EF4-FFF2-40B4-BE49-F238E27FC236}">
                <a16:creationId xmlns:a16="http://schemas.microsoft.com/office/drawing/2014/main" id="{153E7126-8727-423B-8281-1096EC8BB9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15" name="think-cell Slide" r:id="rId4" imgW="592" imgH="591" progId="TCLayout.ActiveDocument.1">
                  <p:embed/>
                </p:oleObj>
              </mc:Choice>
              <mc:Fallback>
                <p:oleObj name="think-cell Slide" r:id="rId4" imgW="592" imgH="591" progId="TCLayout.ActiveDocument.1">
                  <p:embed/>
                  <p:pic>
                    <p:nvPicPr>
                      <p:cNvPr id="3" name="Object 2" hidden="1">
                        <a:extLst>
                          <a:ext uri="{FF2B5EF4-FFF2-40B4-BE49-F238E27FC236}">
                            <a16:creationId xmlns:a16="http://schemas.microsoft.com/office/drawing/2014/main" id="{153E7126-8727-423B-8281-1096EC8BB9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8DF55661-34B1-4D94-B76A-1F7E94F34B18}"/>
              </a:ext>
            </a:extLst>
          </p:cNvPr>
          <p:cNvSpPr>
            <a:spLocks noGrp="1"/>
          </p:cNvSpPr>
          <p:nvPr>
            <p:ph type="title"/>
          </p:nvPr>
        </p:nvSpPr>
        <p:spPr/>
        <p:txBody>
          <a:bodyPr/>
          <a:lstStyle/>
          <a:p>
            <a:r>
              <a:rPr lang="zh-CN" altLang="en-US" dirty="0"/>
              <a:t>因此，我们的品牌定位可以这样表达</a:t>
            </a:r>
            <a:endParaRPr lang="ca-ES" dirty="0"/>
          </a:p>
        </p:txBody>
      </p:sp>
      <p:sp>
        <p:nvSpPr>
          <p:cNvPr id="6" name="灯片编号占位符 5">
            <a:extLst>
              <a:ext uri="{FF2B5EF4-FFF2-40B4-BE49-F238E27FC236}">
                <a16:creationId xmlns:a16="http://schemas.microsoft.com/office/drawing/2014/main" id="{DED4BD41-D1B3-4434-9038-93756A13CE8A}"/>
              </a:ext>
            </a:extLst>
          </p:cNvPr>
          <p:cNvSpPr>
            <a:spLocks noGrp="1"/>
          </p:cNvSpPr>
          <p:nvPr>
            <p:ph type="sldNum" sz="quarter" idx="14"/>
          </p:nvPr>
        </p:nvSpPr>
        <p:spPr/>
        <p:txBody>
          <a:bodyPr/>
          <a:lstStyle/>
          <a:p>
            <a:fld id="{E6049C3D-CCF1-41B9-A681-D61E0CAE4A17}" type="slidenum">
              <a:rPr lang="en-US" altLang="zh-CN" smtClean="0"/>
              <a:pPr/>
              <a:t>13</a:t>
            </a:fld>
            <a:endParaRPr lang="en-US" dirty="0"/>
          </a:p>
        </p:txBody>
      </p:sp>
      <p:sp>
        <p:nvSpPr>
          <p:cNvPr id="7" name="文本占位符 6">
            <a:extLst>
              <a:ext uri="{FF2B5EF4-FFF2-40B4-BE49-F238E27FC236}">
                <a16:creationId xmlns:a16="http://schemas.microsoft.com/office/drawing/2014/main" id="{55D95DE1-3465-49E6-921F-E42BE009039E}"/>
              </a:ext>
            </a:extLst>
          </p:cNvPr>
          <p:cNvSpPr>
            <a:spLocks noGrp="1"/>
          </p:cNvSpPr>
          <p:nvPr>
            <p:ph type="body" sz="quarter" idx="15"/>
          </p:nvPr>
        </p:nvSpPr>
        <p:spPr/>
        <p:txBody>
          <a:bodyPr/>
          <a:lstStyle/>
          <a:p>
            <a:endParaRPr lang="ca-ES"/>
          </a:p>
        </p:txBody>
      </p:sp>
      <p:grpSp>
        <p:nvGrpSpPr>
          <p:cNvPr id="11" name="组合 10">
            <a:extLst>
              <a:ext uri="{FF2B5EF4-FFF2-40B4-BE49-F238E27FC236}">
                <a16:creationId xmlns:a16="http://schemas.microsoft.com/office/drawing/2014/main" id="{D4B34412-3CF6-49C9-81D1-D6380DC6DA33}"/>
              </a:ext>
            </a:extLst>
          </p:cNvPr>
          <p:cNvGrpSpPr/>
          <p:nvPr/>
        </p:nvGrpSpPr>
        <p:grpSpPr>
          <a:xfrm>
            <a:off x="587375" y="1335004"/>
            <a:ext cx="10507245" cy="362343"/>
            <a:chOff x="811682" y="1335004"/>
            <a:chExt cx="10507245" cy="362343"/>
          </a:xfrm>
        </p:grpSpPr>
        <p:sp>
          <p:nvSpPr>
            <p:cNvPr id="5" name="矩形 4">
              <a:extLst>
                <a:ext uri="{FF2B5EF4-FFF2-40B4-BE49-F238E27FC236}">
                  <a16:creationId xmlns:a16="http://schemas.microsoft.com/office/drawing/2014/main" id="{805B028D-C079-471B-9F0B-BDEEB4B6C747}"/>
                </a:ext>
              </a:extLst>
            </p:cNvPr>
            <p:cNvSpPr/>
            <p:nvPr/>
          </p:nvSpPr>
          <p:spPr>
            <a:xfrm>
              <a:off x="811682" y="1335004"/>
              <a:ext cx="6886290" cy="362343"/>
            </a:xfrm>
            <a:prstGeom prst="rect">
              <a:avLst/>
            </a:prstGeom>
          </p:spPr>
          <p:txBody>
            <a:bodyPr wrap="square">
              <a:spAutoFit/>
            </a:bodyPr>
            <a:lstStyle/>
            <a:p>
              <a:pPr>
                <a:lnSpc>
                  <a:spcPct val="120000"/>
                </a:lnSpc>
                <a:spcBef>
                  <a:spcPts val="600"/>
                </a:spcBef>
                <a:buSzPct val="100000"/>
              </a:pPr>
              <a:r>
                <a:rPr lang="zh-CN" altLang="en-US" sz="1600" dirty="0"/>
                <a:t>千岛湖水基金作为</a:t>
              </a:r>
              <a:r>
                <a:rPr lang="zh-CN" altLang="en-US" sz="1600" b="1" dirty="0">
                  <a:solidFill>
                    <a:schemeClr val="accent1"/>
                  </a:solidFill>
                </a:rPr>
                <a:t>身体力行的水源地保护实施者</a:t>
              </a:r>
              <a:endParaRPr lang="zh-CN" altLang="en-US" sz="1600" dirty="0"/>
            </a:p>
          </p:txBody>
        </p:sp>
        <p:sp>
          <p:nvSpPr>
            <p:cNvPr id="8" name="文本框 7">
              <a:extLst>
                <a:ext uri="{FF2B5EF4-FFF2-40B4-BE49-F238E27FC236}">
                  <a16:creationId xmlns:a16="http://schemas.microsoft.com/office/drawing/2014/main" id="{870D28E2-6D46-4A07-941A-44E0C86B4ADD}"/>
                </a:ext>
              </a:extLst>
            </p:cNvPr>
            <p:cNvSpPr txBox="1"/>
            <p:nvPr/>
          </p:nvSpPr>
          <p:spPr>
            <a:xfrm>
              <a:off x="10313524" y="1358793"/>
              <a:ext cx="1005403" cy="338554"/>
            </a:xfrm>
            <a:prstGeom prst="rect">
              <a:avLst/>
            </a:prstGeom>
            <a:noFill/>
          </p:spPr>
          <p:txBody>
            <a:bodyPr wrap="none" rtlCol="0">
              <a:spAutoFit/>
            </a:bodyPr>
            <a:lstStyle/>
            <a:p>
              <a:pPr>
                <a:buClr>
                  <a:srgbClr val="2D97C8"/>
                </a:buClr>
              </a:pPr>
              <a:r>
                <a:rPr lang="zh-CN" altLang="en-US" sz="1600" i="1" dirty="0">
                  <a:latin typeface="+mn-ea"/>
                  <a:cs typeface="Heiti SC Light" charset="-122"/>
                </a:rPr>
                <a:t>品牌定位</a:t>
              </a:r>
              <a:endParaRPr lang="ca-ES" sz="1600" i="1" dirty="0">
                <a:latin typeface="+mn-ea"/>
                <a:cs typeface="Heiti SC Light" charset="-122"/>
              </a:endParaRPr>
            </a:p>
          </p:txBody>
        </p:sp>
        <p:cxnSp>
          <p:nvCxnSpPr>
            <p:cNvPr id="10" name="直接连接符 9">
              <a:extLst>
                <a:ext uri="{FF2B5EF4-FFF2-40B4-BE49-F238E27FC236}">
                  <a16:creationId xmlns:a16="http://schemas.microsoft.com/office/drawing/2014/main" id="{3B785C90-EFC6-4DD5-BE42-17AEA06FD9A4}"/>
                </a:ext>
              </a:extLst>
            </p:cNvPr>
            <p:cNvCxnSpPr>
              <a:cxnSpLocks/>
            </p:cNvCxnSpPr>
            <p:nvPr/>
          </p:nvCxnSpPr>
          <p:spPr>
            <a:xfrm>
              <a:off x="5216613" y="1528070"/>
              <a:ext cx="501185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AF26D022-A9CA-4EF3-9784-0F284FA57EE0}"/>
              </a:ext>
            </a:extLst>
          </p:cNvPr>
          <p:cNvGrpSpPr/>
          <p:nvPr/>
        </p:nvGrpSpPr>
        <p:grpSpPr>
          <a:xfrm>
            <a:off x="587375" y="2108434"/>
            <a:ext cx="10507245" cy="362343"/>
            <a:chOff x="811682" y="1335004"/>
            <a:chExt cx="10507245" cy="362343"/>
          </a:xfrm>
        </p:grpSpPr>
        <p:sp>
          <p:nvSpPr>
            <p:cNvPr id="38" name="矩形 37">
              <a:extLst>
                <a:ext uri="{FF2B5EF4-FFF2-40B4-BE49-F238E27FC236}">
                  <a16:creationId xmlns:a16="http://schemas.microsoft.com/office/drawing/2014/main" id="{8739C1FC-2B57-4FFD-A436-E4971C73E025}"/>
                </a:ext>
              </a:extLst>
            </p:cNvPr>
            <p:cNvSpPr/>
            <p:nvPr/>
          </p:nvSpPr>
          <p:spPr>
            <a:xfrm>
              <a:off x="811682" y="1335004"/>
              <a:ext cx="6886290" cy="362343"/>
            </a:xfrm>
            <a:prstGeom prst="rect">
              <a:avLst/>
            </a:prstGeom>
          </p:spPr>
          <p:txBody>
            <a:bodyPr wrap="square">
              <a:spAutoFit/>
            </a:bodyPr>
            <a:lstStyle/>
            <a:p>
              <a:pPr>
                <a:lnSpc>
                  <a:spcPct val="120000"/>
                </a:lnSpc>
                <a:spcBef>
                  <a:spcPts val="600"/>
                </a:spcBef>
                <a:buSzPct val="100000"/>
              </a:pPr>
              <a:r>
                <a:rPr lang="zh-CN" altLang="en-US" sz="1600" dirty="0"/>
                <a:t>面向</a:t>
              </a:r>
              <a:r>
                <a:rPr lang="zh-CN" altLang="en-US" sz="1600" b="1" dirty="0">
                  <a:solidFill>
                    <a:schemeClr val="accent1"/>
                  </a:solidFill>
                </a:rPr>
                <a:t>当地具有中高消费能力的亲子家庭</a:t>
              </a:r>
              <a:r>
                <a:rPr lang="en-US" altLang="zh-CN" sz="1600" b="1" dirty="0">
                  <a:solidFill>
                    <a:schemeClr val="accent1"/>
                  </a:solidFill>
                </a:rPr>
                <a:t>/</a:t>
              </a:r>
              <a:r>
                <a:rPr lang="zh-CN" altLang="en-US" sz="1600" b="1" dirty="0">
                  <a:solidFill>
                    <a:schemeClr val="accent1"/>
                  </a:solidFill>
                </a:rPr>
                <a:t>中青年及高校学生</a:t>
              </a:r>
            </a:p>
          </p:txBody>
        </p:sp>
        <p:sp>
          <p:nvSpPr>
            <p:cNvPr id="39" name="文本框 38">
              <a:extLst>
                <a:ext uri="{FF2B5EF4-FFF2-40B4-BE49-F238E27FC236}">
                  <a16:creationId xmlns:a16="http://schemas.microsoft.com/office/drawing/2014/main" id="{7A38A8C7-D17D-487A-BB47-DB90613C0998}"/>
                </a:ext>
              </a:extLst>
            </p:cNvPr>
            <p:cNvSpPr txBox="1"/>
            <p:nvPr/>
          </p:nvSpPr>
          <p:spPr>
            <a:xfrm>
              <a:off x="10313524" y="1358793"/>
              <a:ext cx="1005403" cy="338554"/>
            </a:xfrm>
            <a:prstGeom prst="rect">
              <a:avLst/>
            </a:prstGeom>
            <a:noFill/>
          </p:spPr>
          <p:txBody>
            <a:bodyPr wrap="none" rtlCol="0">
              <a:spAutoFit/>
            </a:bodyPr>
            <a:lstStyle/>
            <a:p>
              <a:pPr>
                <a:buClr>
                  <a:srgbClr val="2D97C8"/>
                </a:buClr>
              </a:pPr>
              <a:r>
                <a:rPr lang="zh-CN" altLang="en-US" sz="1600" i="1" dirty="0">
                  <a:latin typeface="+mn-ea"/>
                  <a:cs typeface="Heiti SC Light" charset="-122"/>
                </a:rPr>
                <a:t>受众定位</a:t>
              </a:r>
              <a:endParaRPr lang="ca-ES" sz="1600" i="1" dirty="0">
                <a:latin typeface="+mn-ea"/>
                <a:cs typeface="Heiti SC Light" charset="-122"/>
              </a:endParaRPr>
            </a:p>
          </p:txBody>
        </p:sp>
        <p:cxnSp>
          <p:nvCxnSpPr>
            <p:cNvPr id="42" name="直接连接符 41">
              <a:extLst>
                <a:ext uri="{FF2B5EF4-FFF2-40B4-BE49-F238E27FC236}">
                  <a16:creationId xmlns:a16="http://schemas.microsoft.com/office/drawing/2014/main" id="{7229E2C6-5643-4D25-AEC6-789184CDC6B0}"/>
                </a:ext>
              </a:extLst>
            </p:cNvPr>
            <p:cNvCxnSpPr>
              <a:cxnSpLocks/>
            </p:cNvCxnSpPr>
            <p:nvPr/>
          </p:nvCxnSpPr>
          <p:spPr>
            <a:xfrm>
              <a:off x="6220074" y="1497817"/>
              <a:ext cx="397651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CA047D54-140D-47B1-853C-53BAB6FFE86A}"/>
              </a:ext>
            </a:extLst>
          </p:cNvPr>
          <p:cNvGrpSpPr/>
          <p:nvPr/>
        </p:nvGrpSpPr>
        <p:grpSpPr>
          <a:xfrm>
            <a:off x="587375" y="2495148"/>
            <a:ext cx="10712431" cy="362343"/>
            <a:chOff x="811681" y="1335004"/>
            <a:chExt cx="10712431" cy="362343"/>
          </a:xfrm>
        </p:grpSpPr>
        <p:sp>
          <p:nvSpPr>
            <p:cNvPr id="54" name="矩形 53">
              <a:extLst>
                <a:ext uri="{FF2B5EF4-FFF2-40B4-BE49-F238E27FC236}">
                  <a16:creationId xmlns:a16="http://schemas.microsoft.com/office/drawing/2014/main" id="{6B388CD9-5837-4A76-8E6B-90033318BBE0}"/>
                </a:ext>
              </a:extLst>
            </p:cNvPr>
            <p:cNvSpPr/>
            <p:nvPr/>
          </p:nvSpPr>
          <p:spPr>
            <a:xfrm>
              <a:off x="811681" y="1335004"/>
              <a:ext cx="8353584" cy="362343"/>
            </a:xfrm>
            <a:prstGeom prst="rect">
              <a:avLst/>
            </a:prstGeom>
          </p:spPr>
          <p:txBody>
            <a:bodyPr wrap="square">
              <a:spAutoFit/>
            </a:bodyPr>
            <a:lstStyle/>
            <a:p>
              <a:pPr>
                <a:lnSpc>
                  <a:spcPct val="120000"/>
                </a:lnSpc>
                <a:spcBef>
                  <a:spcPts val="600"/>
                </a:spcBef>
                <a:buSzPct val="100000"/>
              </a:pPr>
              <a:r>
                <a:rPr lang="zh-CN" altLang="en-US" sz="1600" dirty="0"/>
                <a:t>秉持</a:t>
              </a:r>
              <a:r>
                <a:rPr lang="zh-CN" altLang="en-US" sz="1600" b="1" dirty="0">
                  <a:solidFill>
                    <a:schemeClr val="accent1"/>
                  </a:solidFill>
                </a:rPr>
                <a:t>专注当下，着眼未来；认真专业，踏实可靠；使用商业手法实现公益目的</a:t>
              </a:r>
              <a:r>
                <a:rPr lang="zh-CN" altLang="en-US" sz="1600" dirty="0"/>
                <a:t>的初心</a:t>
              </a:r>
              <a:endParaRPr lang="zh-CN" altLang="en-US" sz="1600" b="1" dirty="0">
                <a:solidFill>
                  <a:schemeClr val="accent1"/>
                </a:solidFill>
              </a:endParaRPr>
            </a:p>
          </p:txBody>
        </p:sp>
        <p:sp>
          <p:nvSpPr>
            <p:cNvPr id="55" name="文本框 54">
              <a:extLst>
                <a:ext uri="{FF2B5EF4-FFF2-40B4-BE49-F238E27FC236}">
                  <a16:creationId xmlns:a16="http://schemas.microsoft.com/office/drawing/2014/main" id="{27631A33-099F-4F92-95FC-84E681CAA739}"/>
                </a:ext>
              </a:extLst>
            </p:cNvPr>
            <p:cNvSpPr txBox="1"/>
            <p:nvPr/>
          </p:nvSpPr>
          <p:spPr>
            <a:xfrm>
              <a:off x="10313524" y="1358793"/>
              <a:ext cx="1210588" cy="338554"/>
            </a:xfrm>
            <a:prstGeom prst="rect">
              <a:avLst/>
            </a:prstGeom>
            <a:noFill/>
          </p:spPr>
          <p:txBody>
            <a:bodyPr wrap="none" rtlCol="0">
              <a:spAutoFit/>
            </a:bodyPr>
            <a:lstStyle/>
            <a:p>
              <a:pPr>
                <a:buClr>
                  <a:srgbClr val="2D97C8"/>
                </a:buClr>
              </a:pPr>
              <a:r>
                <a:rPr lang="zh-CN" altLang="en-US" sz="1600" i="1" dirty="0">
                  <a:latin typeface="+mn-ea"/>
                  <a:cs typeface="Heiti SC Light" charset="-122"/>
                </a:rPr>
                <a:t>机构价值观</a:t>
              </a:r>
              <a:endParaRPr lang="ca-ES" sz="1600" i="1" dirty="0">
                <a:latin typeface="+mn-ea"/>
                <a:cs typeface="Heiti SC Light" charset="-122"/>
              </a:endParaRPr>
            </a:p>
          </p:txBody>
        </p:sp>
        <p:cxnSp>
          <p:nvCxnSpPr>
            <p:cNvPr id="56" name="直接连接符 55">
              <a:extLst>
                <a:ext uri="{FF2B5EF4-FFF2-40B4-BE49-F238E27FC236}">
                  <a16:creationId xmlns:a16="http://schemas.microsoft.com/office/drawing/2014/main" id="{9067022C-0491-4918-BE68-8F78C9329D0D}"/>
                </a:ext>
              </a:extLst>
            </p:cNvPr>
            <p:cNvCxnSpPr>
              <a:cxnSpLocks/>
            </p:cNvCxnSpPr>
            <p:nvPr/>
          </p:nvCxnSpPr>
          <p:spPr>
            <a:xfrm>
              <a:off x="8444670" y="1516175"/>
              <a:ext cx="178379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4E48E50D-D862-4AA8-B391-2459256BF9AA}"/>
              </a:ext>
            </a:extLst>
          </p:cNvPr>
          <p:cNvGrpSpPr/>
          <p:nvPr/>
        </p:nvGrpSpPr>
        <p:grpSpPr>
          <a:xfrm>
            <a:off x="587375" y="3268576"/>
            <a:ext cx="10507246" cy="362343"/>
            <a:chOff x="811681" y="1335004"/>
            <a:chExt cx="10507246" cy="362343"/>
          </a:xfrm>
        </p:grpSpPr>
        <p:sp>
          <p:nvSpPr>
            <p:cNvPr id="58" name="矩形 57">
              <a:extLst>
                <a:ext uri="{FF2B5EF4-FFF2-40B4-BE49-F238E27FC236}">
                  <a16:creationId xmlns:a16="http://schemas.microsoft.com/office/drawing/2014/main" id="{34372F07-2B97-4319-9380-0A606040A34E}"/>
                </a:ext>
              </a:extLst>
            </p:cNvPr>
            <p:cNvSpPr/>
            <p:nvPr/>
          </p:nvSpPr>
          <p:spPr>
            <a:xfrm>
              <a:off x="811681" y="1335004"/>
              <a:ext cx="3529410" cy="362343"/>
            </a:xfrm>
            <a:prstGeom prst="rect">
              <a:avLst/>
            </a:prstGeom>
          </p:spPr>
          <p:txBody>
            <a:bodyPr wrap="square">
              <a:spAutoFit/>
            </a:bodyPr>
            <a:lstStyle/>
            <a:p>
              <a:pPr>
                <a:lnSpc>
                  <a:spcPct val="120000"/>
                </a:lnSpc>
                <a:spcBef>
                  <a:spcPts val="600"/>
                </a:spcBef>
                <a:buSzPct val="100000"/>
              </a:pPr>
              <a:r>
                <a:rPr lang="zh-CN" altLang="en-US" sz="1600" dirty="0"/>
                <a:t>提供</a:t>
              </a:r>
              <a:r>
                <a:rPr lang="zh-CN" altLang="en-US" sz="1600" b="1" dirty="0">
                  <a:solidFill>
                    <a:schemeClr val="accent1"/>
                  </a:solidFill>
                </a:rPr>
                <a:t>创新的模式、专业的保护方案</a:t>
              </a:r>
            </a:p>
          </p:txBody>
        </p:sp>
        <p:sp>
          <p:nvSpPr>
            <p:cNvPr id="59" name="文本框 58">
              <a:extLst>
                <a:ext uri="{FF2B5EF4-FFF2-40B4-BE49-F238E27FC236}">
                  <a16:creationId xmlns:a16="http://schemas.microsoft.com/office/drawing/2014/main" id="{AECD9368-C543-47AF-974E-C4EF1DB43BDB}"/>
                </a:ext>
              </a:extLst>
            </p:cNvPr>
            <p:cNvSpPr txBox="1"/>
            <p:nvPr/>
          </p:nvSpPr>
          <p:spPr>
            <a:xfrm>
              <a:off x="10313524" y="1358793"/>
              <a:ext cx="1005403" cy="338554"/>
            </a:xfrm>
            <a:prstGeom prst="rect">
              <a:avLst/>
            </a:prstGeom>
            <a:noFill/>
          </p:spPr>
          <p:txBody>
            <a:bodyPr wrap="none" rtlCol="0">
              <a:spAutoFit/>
            </a:bodyPr>
            <a:lstStyle/>
            <a:p>
              <a:pPr>
                <a:buClr>
                  <a:srgbClr val="2D97C8"/>
                </a:buClr>
              </a:pPr>
              <a:r>
                <a:rPr lang="zh-CN" altLang="en-US" sz="1600" i="1" dirty="0">
                  <a:latin typeface="+mn-ea"/>
                  <a:cs typeface="Heiti SC Light" charset="-122"/>
                </a:rPr>
                <a:t>机构优势</a:t>
              </a:r>
              <a:endParaRPr lang="ca-ES" sz="1600" i="1" dirty="0">
                <a:latin typeface="+mn-ea"/>
                <a:cs typeface="Heiti SC Light" charset="-122"/>
              </a:endParaRPr>
            </a:p>
          </p:txBody>
        </p:sp>
        <p:cxnSp>
          <p:nvCxnSpPr>
            <p:cNvPr id="61" name="直接连接符 60">
              <a:extLst>
                <a:ext uri="{FF2B5EF4-FFF2-40B4-BE49-F238E27FC236}">
                  <a16:creationId xmlns:a16="http://schemas.microsoft.com/office/drawing/2014/main" id="{C2B82CAB-3233-4CE5-A1B8-9AE06C27AC54}"/>
                </a:ext>
              </a:extLst>
            </p:cNvPr>
            <p:cNvCxnSpPr>
              <a:cxnSpLocks/>
            </p:cNvCxnSpPr>
            <p:nvPr/>
          </p:nvCxnSpPr>
          <p:spPr>
            <a:xfrm>
              <a:off x="4025744" y="1560340"/>
              <a:ext cx="620271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F82D7B1A-3EFE-42D4-B9F7-8CC72467AAC5}"/>
              </a:ext>
            </a:extLst>
          </p:cNvPr>
          <p:cNvGrpSpPr/>
          <p:nvPr/>
        </p:nvGrpSpPr>
        <p:grpSpPr>
          <a:xfrm>
            <a:off x="587375" y="4428718"/>
            <a:ext cx="10712431" cy="362343"/>
            <a:chOff x="811681" y="1335004"/>
            <a:chExt cx="10712431" cy="362343"/>
          </a:xfrm>
        </p:grpSpPr>
        <p:sp>
          <p:nvSpPr>
            <p:cNvPr id="71" name="矩形 70">
              <a:extLst>
                <a:ext uri="{FF2B5EF4-FFF2-40B4-BE49-F238E27FC236}">
                  <a16:creationId xmlns:a16="http://schemas.microsoft.com/office/drawing/2014/main" id="{0D9D2D1A-9A7E-4CDD-8D46-BC355837AD96}"/>
                </a:ext>
              </a:extLst>
            </p:cNvPr>
            <p:cNvSpPr/>
            <p:nvPr/>
          </p:nvSpPr>
          <p:spPr>
            <a:xfrm>
              <a:off x="811681" y="1335004"/>
              <a:ext cx="7396653" cy="362343"/>
            </a:xfrm>
            <a:prstGeom prst="rect">
              <a:avLst/>
            </a:prstGeom>
          </p:spPr>
          <p:txBody>
            <a:bodyPr wrap="square">
              <a:spAutoFit/>
            </a:bodyPr>
            <a:lstStyle/>
            <a:p>
              <a:pPr>
                <a:lnSpc>
                  <a:spcPct val="120000"/>
                </a:lnSpc>
                <a:spcBef>
                  <a:spcPts val="600"/>
                </a:spcBef>
                <a:buSzPct val="100000"/>
              </a:pPr>
              <a:r>
                <a:rPr lang="zh-CN" altLang="en-US" sz="1600" dirty="0"/>
                <a:t>带给受众</a:t>
              </a:r>
              <a:r>
                <a:rPr lang="zh-CN" altLang="en-US" sz="1600" b="1" dirty="0">
                  <a:solidFill>
                    <a:schemeClr val="accent1"/>
                  </a:solidFill>
                </a:rPr>
                <a:t>放松愉悦、情感互联、新鲜有趣、有认同感</a:t>
              </a:r>
              <a:r>
                <a:rPr lang="zh-CN" altLang="en-US" sz="1600" dirty="0"/>
                <a:t>的情绪体验</a:t>
              </a:r>
            </a:p>
          </p:txBody>
        </p:sp>
        <p:sp>
          <p:nvSpPr>
            <p:cNvPr id="72" name="文本框 71">
              <a:extLst>
                <a:ext uri="{FF2B5EF4-FFF2-40B4-BE49-F238E27FC236}">
                  <a16:creationId xmlns:a16="http://schemas.microsoft.com/office/drawing/2014/main" id="{0A35A07E-9D4F-4292-AF42-52C53FBC694A}"/>
                </a:ext>
              </a:extLst>
            </p:cNvPr>
            <p:cNvSpPr txBox="1"/>
            <p:nvPr/>
          </p:nvSpPr>
          <p:spPr>
            <a:xfrm>
              <a:off x="10313524" y="1358793"/>
              <a:ext cx="1210588" cy="338554"/>
            </a:xfrm>
            <a:prstGeom prst="rect">
              <a:avLst/>
            </a:prstGeom>
            <a:noFill/>
          </p:spPr>
          <p:txBody>
            <a:bodyPr wrap="none" rtlCol="0">
              <a:spAutoFit/>
            </a:bodyPr>
            <a:lstStyle/>
            <a:p>
              <a:pPr>
                <a:buClr>
                  <a:srgbClr val="2D97C8"/>
                </a:buClr>
              </a:pPr>
              <a:r>
                <a:rPr lang="zh-CN" altLang="en-US" sz="1600" i="1" dirty="0">
                  <a:latin typeface="+mn-ea"/>
                  <a:cs typeface="Heiti SC Light" charset="-122"/>
                </a:rPr>
                <a:t>情感利益点</a:t>
              </a:r>
              <a:endParaRPr lang="ca-ES" sz="1600" i="1" dirty="0">
                <a:latin typeface="+mn-ea"/>
                <a:cs typeface="Heiti SC Light" charset="-122"/>
              </a:endParaRPr>
            </a:p>
          </p:txBody>
        </p:sp>
        <p:cxnSp>
          <p:nvCxnSpPr>
            <p:cNvPr id="73" name="直接连接符 72">
              <a:extLst>
                <a:ext uri="{FF2B5EF4-FFF2-40B4-BE49-F238E27FC236}">
                  <a16:creationId xmlns:a16="http://schemas.microsoft.com/office/drawing/2014/main" id="{A4CDA56D-C4EA-4F48-B42B-0BC4CAA2EBCD}"/>
                </a:ext>
              </a:extLst>
            </p:cNvPr>
            <p:cNvCxnSpPr>
              <a:cxnSpLocks/>
            </p:cNvCxnSpPr>
            <p:nvPr/>
          </p:nvCxnSpPr>
          <p:spPr>
            <a:xfrm>
              <a:off x="6611462" y="1521319"/>
              <a:ext cx="361700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A5C3392D-43C5-4312-86B3-8B1D645891DE}"/>
              </a:ext>
            </a:extLst>
          </p:cNvPr>
          <p:cNvGrpSpPr/>
          <p:nvPr/>
        </p:nvGrpSpPr>
        <p:grpSpPr>
          <a:xfrm>
            <a:off x="587375" y="5431305"/>
            <a:ext cx="10507246" cy="362343"/>
            <a:chOff x="811681" y="1335004"/>
            <a:chExt cx="10507246" cy="362343"/>
          </a:xfrm>
        </p:grpSpPr>
        <p:sp>
          <p:nvSpPr>
            <p:cNvPr id="75" name="矩形 74">
              <a:extLst>
                <a:ext uri="{FF2B5EF4-FFF2-40B4-BE49-F238E27FC236}">
                  <a16:creationId xmlns:a16="http://schemas.microsoft.com/office/drawing/2014/main" id="{1C5F4922-BA23-4B9C-8DB0-24C825513517}"/>
                </a:ext>
              </a:extLst>
            </p:cNvPr>
            <p:cNvSpPr/>
            <p:nvPr/>
          </p:nvSpPr>
          <p:spPr>
            <a:xfrm>
              <a:off x="811681" y="1335004"/>
              <a:ext cx="7396653" cy="362343"/>
            </a:xfrm>
            <a:prstGeom prst="rect">
              <a:avLst/>
            </a:prstGeom>
          </p:spPr>
          <p:txBody>
            <a:bodyPr wrap="square">
              <a:spAutoFit/>
            </a:bodyPr>
            <a:lstStyle/>
            <a:p>
              <a:pPr>
                <a:lnSpc>
                  <a:spcPct val="120000"/>
                </a:lnSpc>
                <a:spcBef>
                  <a:spcPts val="600"/>
                </a:spcBef>
                <a:buSzPct val="100000"/>
              </a:pPr>
              <a:r>
                <a:rPr lang="zh-CN" altLang="en-US" sz="1600" dirty="0"/>
                <a:t>千岛湖水基金，邀你一同</a:t>
              </a:r>
              <a:r>
                <a:rPr lang="zh-CN" altLang="en-US" sz="1600" b="1" dirty="0">
                  <a:solidFill>
                    <a:schemeClr val="accent1"/>
                  </a:solidFill>
                </a:rPr>
                <a:t>投资自然，将杯中一点甜传承几代人</a:t>
              </a:r>
            </a:p>
          </p:txBody>
        </p:sp>
        <p:sp>
          <p:nvSpPr>
            <p:cNvPr id="76" name="文本框 75">
              <a:extLst>
                <a:ext uri="{FF2B5EF4-FFF2-40B4-BE49-F238E27FC236}">
                  <a16:creationId xmlns:a16="http://schemas.microsoft.com/office/drawing/2014/main" id="{60C9FB36-DC8E-461C-8A0E-CB378CF42BF9}"/>
                </a:ext>
              </a:extLst>
            </p:cNvPr>
            <p:cNvSpPr txBox="1"/>
            <p:nvPr/>
          </p:nvSpPr>
          <p:spPr>
            <a:xfrm>
              <a:off x="10313524" y="1358793"/>
              <a:ext cx="1005403" cy="338554"/>
            </a:xfrm>
            <a:prstGeom prst="rect">
              <a:avLst/>
            </a:prstGeom>
            <a:noFill/>
          </p:spPr>
          <p:txBody>
            <a:bodyPr wrap="none" rtlCol="0">
              <a:spAutoFit/>
            </a:bodyPr>
            <a:lstStyle/>
            <a:p>
              <a:pPr>
                <a:buClr>
                  <a:srgbClr val="2D97C8"/>
                </a:buClr>
              </a:pPr>
              <a:r>
                <a:rPr lang="zh-CN" altLang="en-US" sz="1600" i="1" dirty="0">
                  <a:latin typeface="+mn-ea"/>
                  <a:cs typeface="Heiti SC Light" charset="-122"/>
                </a:rPr>
                <a:t>核心主题</a:t>
              </a:r>
              <a:endParaRPr lang="ca-ES" sz="1600" i="1" dirty="0">
                <a:latin typeface="+mn-ea"/>
                <a:cs typeface="Heiti SC Light" charset="-122"/>
              </a:endParaRPr>
            </a:p>
          </p:txBody>
        </p:sp>
        <p:cxnSp>
          <p:nvCxnSpPr>
            <p:cNvPr id="77" name="直接连接符 76">
              <a:extLst>
                <a:ext uri="{FF2B5EF4-FFF2-40B4-BE49-F238E27FC236}">
                  <a16:creationId xmlns:a16="http://schemas.microsoft.com/office/drawing/2014/main" id="{F13E102C-5714-4412-BFF6-D45BFC4BDFF5}"/>
                </a:ext>
              </a:extLst>
            </p:cNvPr>
            <p:cNvCxnSpPr>
              <a:cxnSpLocks/>
            </p:cNvCxnSpPr>
            <p:nvPr/>
          </p:nvCxnSpPr>
          <p:spPr>
            <a:xfrm>
              <a:off x="6562735" y="1502847"/>
              <a:ext cx="376386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A56EAAEF-3E48-4987-9C06-84295A8B2834}"/>
              </a:ext>
            </a:extLst>
          </p:cNvPr>
          <p:cNvGrpSpPr/>
          <p:nvPr/>
        </p:nvGrpSpPr>
        <p:grpSpPr>
          <a:xfrm>
            <a:off x="587375" y="4042004"/>
            <a:ext cx="10507246" cy="362343"/>
            <a:chOff x="811681" y="1335004"/>
            <a:chExt cx="10507246" cy="362343"/>
          </a:xfrm>
        </p:grpSpPr>
        <p:sp>
          <p:nvSpPr>
            <p:cNvPr id="79" name="矩形 78">
              <a:extLst>
                <a:ext uri="{FF2B5EF4-FFF2-40B4-BE49-F238E27FC236}">
                  <a16:creationId xmlns:a16="http://schemas.microsoft.com/office/drawing/2014/main" id="{F1BAA22C-C6CD-4DD6-A9A3-CDF83E2AED6F}"/>
                </a:ext>
              </a:extLst>
            </p:cNvPr>
            <p:cNvSpPr/>
            <p:nvPr/>
          </p:nvSpPr>
          <p:spPr>
            <a:xfrm>
              <a:off x="811681" y="1335004"/>
              <a:ext cx="7396653" cy="362343"/>
            </a:xfrm>
            <a:prstGeom prst="rect">
              <a:avLst/>
            </a:prstGeom>
          </p:spPr>
          <p:txBody>
            <a:bodyPr wrap="square">
              <a:spAutoFit/>
            </a:bodyPr>
            <a:lstStyle/>
            <a:p>
              <a:pPr>
                <a:lnSpc>
                  <a:spcPct val="120000"/>
                </a:lnSpc>
                <a:spcBef>
                  <a:spcPts val="600"/>
                </a:spcBef>
                <a:buSzPct val="100000"/>
              </a:pPr>
              <a:r>
                <a:rPr lang="zh-CN" altLang="en-US" sz="1600" dirty="0"/>
                <a:t>以自身</a:t>
              </a:r>
              <a:r>
                <a:rPr lang="zh-CN" altLang="en-US" sz="1600" b="1" dirty="0">
                  <a:solidFill>
                    <a:schemeClr val="accent1"/>
                  </a:solidFill>
                </a:rPr>
                <a:t>创新、专业、有趣、美好、绿色健康</a:t>
              </a:r>
              <a:r>
                <a:rPr lang="zh-CN" altLang="en-US" sz="1600" dirty="0"/>
                <a:t>的形象</a:t>
              </a:r>
            </a:p>
          </p:txBody>
        </p:sp>
        <p:sp>
          <p:nvSpPr>
            <p:cNvPr id="80" name="文本框 79">
              <a:extLst>
                <a:ext uri="{FF2B5EF4-FFF2-40B4-BE49-F238E27FC236}">
                  <a16:creationId xmlns:a16="http://schemas.microsoft.com/office/drawing/2014/main" id="{62894FBF-9FAA-4754-92D2-7306347307CB}"/>
                </a:ext>
              </a:extLst>
            </p:cNvPr>
            <p:cNvSpPr txBox="1"/>
            <p:nvPr/>
          </p:nvSpPr>
          <p:spPr>
            <a:xfrm>
              <a:off x="10313524" y="1358793"/>
              <a:ext cx="1005403" cy="338554"/>
            </a:xfrm>
            <a:prstGeom prst="rect">
              <a:avLst/>
            </a:prstGeom>
            <a:noFill/>
          </p:spPr>
          <p:txBody>
            <a:bodyPr wrap="none" rtlCol="0">
              <a:spAutoFit/>
            </a:bodyPr>
            <a:lstStyle/>
            <a:p>
              <a:pPr>
                <a:buClr>
                  <a:srgbClr val="2D97C8"/>
                </a:buClr>
              </a:pPr>
              <a:r>
                <a:rPr lang="zh-CN" altLang="en-US" sz="1600" i="1" dirty="0">
                  <a:latin typeface="+mn-ea"/>
                  <a:cs typeface="Heiti SC Light" charset="-122"/>
                </a:rPr>
                <a:t>品牌形象</a:t>
              </a:r>
              <a:endParaRPr lang="ca-ES" sz="1600" i="1" dirty="0">
                <a:latin typeface="+mn-ea"/>
                <a:cs typeface="Heiti SC Light" charset="-122"/>
              </a:endParaRPr>
            </a:p>
          </p:txBody>
        </p:sp>
        <p:cxnSp>
          <p:nvCxnSpPr>
            <p:cNvPr id="81" name="直接连接符 80">
              <a:extLst>
                <a:ext uri="{FF2B5EF4-FFF2-40B4-BE49-F238E27FC236}">
                  <a16:creationId xmlns:a16="http://schemas.microsoft.com/office/drawing/2014/main" id="{74A756CE-D8D5-411D-9AC8-A8E2D06F9169}"/>
                </a:ext>
              </a:extLst>
            </p:cNvPr>
            <p:cNvCxnSpPr>
              <a:cxnSpLocks/>
            </p:cNvCxnSpPr>
            <p:nvPr/>
          </p:nvCxnSpPr>
          <p:spPr>
            <a:xfrm>
              <a:off x="5713920" y="1528070"/>
              <a:ext cx="451139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组合 86">
            <a:extLst>
              <a:ext uri="{FF2B5EF4-FFF2-40B4-BE49-F238E27FC236}">
                <a16:creationId xmlns:a16="http://schemas.microsoft.com/office/drawing/2014/main" id="{932A7ECD-94A2-427F-BA12-B173C43550C8}"/>
              </a:ext>
            </a:extLst>
          </p:cNvPr>
          <p:cNvGrpSpPr/>
          <p:nvPr/>
        </p:nvGrpSpPr>
        <p:grpSpPr>
          <a:xfrm>
            <a:off x="587375" y="1721719"/>
            <a:ext cx="10507246" cy="362343"/>
            <a:chOff x="811681" y="1335004"/>
            <a:chExt cx="10507246" cy="362343"/>
          </a:xfrm>
        </p:grpSpPr>
        <p:sp>
          <p:nvSpPr>
            <p:cNvPr id="88" name="矩形 87">
              <a:extLst>
                <a:ext uri="{FF2B5EF4-FFF2-40B4-BE49-F238E27FC236}">
                  <a16:creationId xmlns:a16="http://schemas.microsoft.com/office/drawing/2014/main" id="{2DF72582-43D7-4AAB-A286-108224A4759B}"/>
                </a:ext>
              </a:extLst>
            </p:cNvPr>
            <p:cNvSpPr/>
            <p:nvPr/>
          </p:nvSpPr>
          <p:spPr>
            <a:xfrm>
              <a:off x="811681" y="1335004"/>
              <a:ext cx="7396653" cy="362343"/>
            </a:xfrm>
            <a:prstGeom prst="rect">
              <a:avLst/>
            </a:prstGeom>
          </p:spPr>
          <p:txBody>
            <a:bodyPr wrap="square">
              <a:spAutoFit/>
            </a:bodyPr>
            <a:lstStyle/>
            <a:p>
              <a:pPr>
                <a:lnSpc>
                  <a:spcPct val="120000"/>
                </a:lnSpc>
                <a:spcBef>
                  <a:spcPts val="600"/>
                </a:spcBef>
                <a:buSzPct val="100000"/>
              </a:pPr>
              <a:r>
                <a:rPr lang="zh-CN" altLang="en-US" sz="1600" dirty="0"/>
                <a:t>与每个人</a:t>
              </a:r>
              <a:r>
                <a:rPr lang="zh-CN" altLang="en-US" sz="1600" b="1" dirty="0">
                  <a:solidFill>
                    <a:schemeClr val="accent1"/>
                  </a:solidFill>
                </a:rPr>
                <a:t>携手同行陪伴成长</a:t>
              </a:r>
            </a:p>
          </p:txBody>
        </p:sp>
        <p:sp>
          <p:nvSpPr>
            <p:cNvPr id="89" name="文本框 88">
              <a:extLst>
                <a:ext uri="{FF2B5EF4-FFF2-40B4-BE49-F238E27FC236}">
                  <a16:creationId xmlns:a16="http://schemas.microsoft.com/office/drawing/2014/main" id="{15469040-BBD6-4B3B-8C1D-539081DFF6E3}"/>
                </a:ext>
              </a:extLst>
            </p:cNvPr>
            <p:cNvSpPr txBox="1"/>
            <p:nvPr/>
          </p:nvSpPr>
          <p:spPr>
            <a:xfrm>
              <a:off x="10313524" y="1358793"/>
              <a:ext cx="1005403" cy="338554"/>
            </a:xfrm>
            <a:prstGeom prst="rect">
              <a:avLst/>
            </a:prstGeom>
            <a:noFill/>
          </p:spPr>
          <p:txBody>
            <a:bodyPr wrap="none" rtlCol="0">
              <a:spAutoFit/>
            </a:bodyPr>
            <a:lstStyle/>
            <a:p>
              <a:pPr>
                <a:buClr>
                  <a:srgbClr val="2D97C8"/>
                </a:buClr>
              </a:pPr>
              <a:r>
                <a:rPr lang="zh-CN" altLang="en-US" sz="1600" i="1" dirty="0">
                  <a:latin typeface="+mn-ea"/>
                  <a:cs typeface="Heiti SC Light" charset="-122"/>
                </a:rPr>
                <a:t>品牌定位</a:t>
              </a:r>
              <a:endParaRPr lang="ca-ES" altLang="zh-CN" sz="1600" i="1" dirty="0">
                <a:latin typeface="+mn-ea"/>
                <a:cs typeface="Heiti SC Light" charset="-122"/>
              </a:endParaRPr>
            </a:p>
          </p:txBody>
        </p:sp>
        <p:cxnSp>
          <p:nvCxnSpPr>
            <p:cNvPr id="90" name="直接连接符 89">
              <a:extLst>
                <a:ext uri="{FF2B5EF4-FFF2-40B4-BE49-F238E27FC236}">
                  <a16:creationId xmlns:a16="http://schemas.microsoft.com/office/drawing/2014/main" id="{6FEB3B50-68EC-4826-A653-726E00178730}"/>
                </a:ext>
              </a:extLst>
            </p:cNvPr>
            <p:cNvCxnSpPr>
              <a:cxnSpLocks/>
            </p:cNvCxnSpPr>
            <p:nvPr/>
          </p:nvCxnSpPr>
          <p:spPr>
            <a:xfrm>
              <a:off x="3528807" y="1516012"/>
              <a:ext cx="66996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1" name="组合 90">
            <a:extLst>
              <a:ext uri="{FF2B5EF4-FFF2-40B4-BE49-F238E27FC236}">
                <a16:creationId xmlns:a16="http://schemas.microsoft.com/office/drawing/2014/main" id="{E56C9888-5393-4104-973E-0F96DB58FAAE}"/>
              </a:ext>
            </a:extLst>
          </p:cNvPr>
          <p:cNvGrpSpPr/>
          <p:nvPr/>
        </p:nvGrpSpPr>
        <p:grpSpPr>
          <a:xfrm>
            <a:off x="587375" y="2881862"/>
            <a:ext cx="10507245" cy="362343"/>
            <a:chOff x="811682" y="1335004"/>
            <a:chExt cx="10507245" cy="362343"/>
          </a:xfrm>
        </p:grpSpPr>
        <p:sp>
          <p:nvSpPr>
            <p:cNvPr id="92" name="矩形 91">
              <a:extLst>
                <a:ext uri="{FF2B5EF4-FFF2-40B4-BE49-F238E27FC236}">
                  <a16:creationId xmlns:a16="http://schemas.microsoft.com/office/drawing/2014/main" id="{CEA0C050-9CE4-4289-A2B4-7E4B0F198BE6}"/>
                </a:ext>
              </a:extLst>
            </p:cNvPr>
            <p:cNvSpPr/>
            <p:nvPr/>
          </p:nvSpPr>
          <p:spPr>
            <a:xfrm>
              <a:off x="811682" y="1335004"/>
              <a:ext cx="6886290" cy="362343"/>
            </a:xfrm>
            <a:prstGeom prst="rect">
              <a:avLst/>
            </a:prstGeom>
          </p:spPr>
          <p:txBody>
            <a:bodyPr wrap="square">
              <a:spAutoFit/>
            </a:bodyPr>
            <a:lstStyle/>
            <a:p>
              <a:pPr>
                <a:lnSpc>
                  <a:spcPct val="120000"/>
                </a:lnSpc>
                <a:spcBef>
                  <a:spcPts val="600"/>
                </a:spcBef>
                <a:buSzPct val="100000"/>
              </a:pPr>
              <a:r>
                <a:rPr lang="zh-CN" altLang="en-US" sz="1600" dirty="0"/>
                <a:t>肩负着</a:t>
              </a:r>
              <a:r>
                <a:rPr lang="zh-CN" altLang="en-US" sz="1600" b="1" dirty="0">
                  <a:solidFill>
                    <a:schemeClr val="accent1"/>
                  </a:solidFill>
                </a:rPr>
                <a:t>保护好水为未来</a:t>
              </a:r>
              <a:r>
                <a:rPr lang="zh-CN" altLang="en-US" sz="1600" dirty="0"/>
                <a:t>的使命</a:t>
              </a:r>
              <a:endParaRPr lang="zh-CN" altLang="en-US" sz="1600" b="1" dirty="0">
                <a:solidFill>
                  <a:schemeClr val="accent1"/>
                </a:solidFill>
              </a:endParaRPr>
            </a:p>
          </p:txBody>
        </p:sp>
        <p:sp>
          <p:nvSpPr>
            <p:cNvPr id="93" name="文本框 92">
              <a:extLst>
                <a:ext uri="{FF2B5EF4-FFF2-40B4-BE49-F238E27FC236}">
                  <a16:creationId xmlns:a16="http://schemas.microsoft.com/office/drawing/2014/main" id="{0D16BB32-2E27-4C82-BC75-3BDEA828E70C}"/>
                </a:ext>
              </a:extLst>
            </p:cNvPr>
            <p:cNvSpPr txBox="1"/>
            <p:nvPr/>
          </p:nvSpPr>
          <p:spPr>
            <a:xfrm>
              <a:off x="10313524" y="1358793"/>
              <a:ext cx="1005403" cy="338554"/>
            </a:xfrm>
            <a:prstGeom prst="rect">
              <a:avLst/>
            </a:prstGeom>
            <a:noFill/>
          </p:spPr>
          <p:txBody>
            <a:bodyPr wrap="none" rtlCol="0">
              <a:spAutoFit/>
            </a:bodyPr>
            <a:lstStyle/>
            <a:p>
              <a:pPr>
                <a:buClr>
                  <a:srgbClr val="2D97C8"/>
                </a:buClr>
              </a:pPr>
              <a:r>
                <a:rPr lang="zh-CN" altLang="en-US" sz="1600" i="1" dirty="0">
                  <a:latin typeface="+mn-ea"/>
                  <a:cs typeface="Heiti SC Light" charset="-122"/>
                </a:rPr>
                <a:t>机构使命</a:t>
              </a:r>
              <a:endParaRPr lang="ca-ES" sz="1600" i="1" dirty="0">
                <a:latin typeface="+mn-ea"/>
                <a:cs typeface="Heiti SC Light" charset="-122"/>
              </a:endParaRPr>
            </a:p>
          </p:txBody>
        </p:sp>
        <p:cxnSp>
          <p:nvCxnSpPr>
            <p:cNvPr id="94" name="直接连接符 93">
              <a:extLst>
                <a:ext uri="{FF2B5EF4-FFF2-40B4-BE49-F238E27FC236}">
                  <a16:creationId xmlns:a16="http://schemas.microsoft.com/office/drawing/2014/main" id="{B8A87503-D113-49B0-A6AF-6FA602F56C52}"/>
                </a:ext>
              </a:extLst>
            </p:cNvPr>
            <p:cNvCxnSpPr>
              <a:cxnSpLocks/>
            </p:cNvCxnSpPr>
            <p:nvPr/>
          </p:nvCxnSpPr>
          <p:spPr>
            <a:xfrm>
              <a:off x="3528808" y="1603511"/>
              <a:ext cx="666778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6006A98A-18C2-4DB0-A81F-1A1E05C479FE}"/>
              </a:ext>
            </a:extLst>
          </p:cNvPr>
          <p:cNvGrpSpPr/>
          <p:nvPr/>
        </p:nvGrpSpPr>
        <p:grpSpPr>
          <a:xfrm>
            <a:off x="587375" y="4815433"/>
            <a:ext cx="10507246" cy="362343"/>
            <a:chOff x="811681" y="1335004"/>
            <a:chExt cx="10507246" cy="362343"/>
          </a:xfrm>
        </p:grpSpPr>
        <p:sp>
          <p:nvSpPr>
            <p:cNvPr id="96" name="矩形 95">
              <a:extLst>
                <a:ext uri="{FF2B5EF4-FFF2-40B4-BE49-F238E27FC236}">
                  <a16:creationId xmlns:a16="http://schemas.microsoft.com/office/drawing/2014/main" id="{DE7364F6-0DE0-4146-822B-68EEB0FC2523}"/>
                </a:ext>
              </a:extLst>
            </p:cNvPr>
            <p:cNvSpPr/>
            <p:nvPr/>
          </p:nvSpPr>
          <p:spPr>
            <a:xfrm>
              <a:off x="811681" y="1335004"/>
              <a:ext cx="7396653" cy="362343"/>
            </a:xfrm>
            <a:prstGeom prst="rect">
              <a:avLst/>
            </a:prstGeom>
          </p:spPr>
          <p:txBody>
            <a:bodyPr wrap="square">
              <a:spAutoFit/>
            </a:bodyPr>
            <a:lstStyle/>
            <a:p>
              <a:pPr>
                <a:lnSpc>
                  <a:spcPct val="120000"/>
                </a:lnSpc>
                <a:spcBef>
                  <a:spcPts val="600"/>
                </a:spcBef>
                <a:buSzPct val="100000"/>
              </a:pPr>
              <a:r>
                <a:rPr lang="zh-CN" altLang="en-US" sz="1600" dirty="0"/>
                <a:t>最终实现人人</a:t>
              </a:r>
              <a:r>
                <a:rPr lang="zh-CN" altLang="en-US" sz="1600" b="1" dirty="0">
                  <a:solidFill>
                    <a:schemeClr val="accent1"/>
                  </a:solidFill>
                </a:rPr>
                <a:t>共同守护杯中一点甜</a:t>
              </a:r>
              <a:r>
                <a:rPr lang="zh-CN" altLang="en-US" sz="1600" dirty="0"/>
                <a:t>的愿景</a:t>
              </a:r>
            </a:p>
          </p:txBody>
        </p:sp>
        <p:sp>
          <p:nvSpPr>
            <p:cNvPr id="97" name="文本框 96">
              <a:extLst>
                <a:ext uri="{FF2B5EF4-FFF2-40B4-BE49-F238E27FC236}">
                  <a16:creationId xmlns:a16="http://schemas.microsoft.com/office/drawing/2014/main" id="{EF888C7A-DC8C-42BC-B062-57F47CB138EA}"/>
                </a:ext>
              </a:extLst>
            </p:cNvPr>
            <p:cNvSpPr txBox="1"/>
            <p:nvPr/>
          </p:nvSpPr>
          <p:spPr>
            <a:xfrm>
              <a:off x="10313524" y="1358793"/>
              <a:ext cx="1005403" cy="338554"/>
            </a:xfrm>
            <a:prstGeom prst="rect">
              <a:avLst/>
            </a:prstGeom>
            <a:noFill/>
          </p:spPr>
          <p:txBody>
            <a:bodyPr wrap="none" rtlCol="0">
              <a:spAutoFit/>
            </a:bodyPr>
            <a:lstStyle/>
            <a:p>
              <a:pPr>
                <a:buClr>
                  <a:srgbClr val="2D97C8"/>
                </a:buClr>
              </a:pPr>
              <a:r>
                <a:rPr lang="zh-CN" altLang="en-US" sz="1600" i="1" dirty="0">
                  <a:latin typeface="+mn-ea"/>
                  <a:cs typeface="Heiti SC Light" charset="-122"/>
                </a:rPr>
                <a:t>品牌愿景</a:t>
              </a:r>
              <a:endParaRPr lang="ca-ES" sz="1600" i="1" dirty="0">
                <a:latin typeface="+mn-ea"/>
                <a:cs typeface="Heiti SC Light" charset="-122"/>
              </a:endParaRPr>
            </a:p>
          </p:txBody>
        </p:sp>
        <p:cxnSp>
          <p:nvCxnSpPr>
            <p:cNvPr id="98" name="直接连接符 97">
              <a:extLst>
                <a:ext uri="{FF2B5EF4-FFF2-40B4-BE49-F238E27FC236}">
                  <a16:creationId xmlns:a16="http://schemas.microsoft.com/office/drawing/2014/main" id="{E2B12471-663C-4A27-8CD2-90BE88F4B1E0}"/>
                </a:ext>
              </a:extLst>
            </p:cNvPr>
            <p:cNvCxnSpPr>
              <a:cxnSpLocks/>
            </p:cNvCxnSpPr>
            <p:nvPr/>
          </p:nvCxnSpPr>
          <p:spPr>
            <a:xfrm>
              <a:off x="4609242" y="1539791"/>
              <a:ext cx="570428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EDD81EE8-8D18-4A77-A985-B85BD608E8C5}"/>
              </a:ext>
            </a:extLst>
          </p:cNvPr>
          <p:cNvGrpSpPr/>
          <p:nvPr/>
        </p:nvGrpSpPr>
        <p:grpSpPr>
          <a:xfrm>
            <a:off x="587375" y="3655290"/>
            <a:ext cx="10507247" cy="362343"/>
            <a:chOff x="811680" y="1335004"/>
            <a:chExt cx="10507247" cy="362343"/>
          </a:xfrm>
        </p:grpSpPr>
        <p:sp>
          <p:nvSpPr>
            <p:cNvPr id="53" name="矩形 52">
              <a:extLst>
                <a:ext uri="{FF2B5EF4-FFF2-40B4-BE49-F238E27FC236}">
                  <a16:creationId xmlns:a16="http://schemas.microsoft.com/office/drawing/2014/main" id="{F3C99BCF-B14C-46B1-AA33-F21E65844639}"/>
                </a:ext>
              </a:extLst>
            </p:cNvPr>
            <p:cNvSpPr/>
            <p:nvPr/>
          </p:nvSpPr>
          <p:spPr>
            <a:xfrm>
              <a:off x="811680" y="1335004"/>
              <a:ext cx="7093594" cy="362343"/>
            </a:xfrm>
            <a:prstGeom prst="rect">
              <a:avLst/>
            </a:prstGeom>
          </p:spPr>
          <p:txBody>
            <a:bodyPr wrap="square">
              <a:spAutoFit/>
            </a:bodyPr>
            <a:lstStyle/>
            <a:p>
              <a:pPr>
                <a:lnSpc>
                  <a:spcPct val="120000"/>
                </a:lnSpc>
                <a:spcBef>
                  <a:spcPts val="600"/>
                </a:spcBef>
                <a:buSzPct val="100000"/>
              </a:pPr>
              <a:r>
                <a:rPr lang="zh-CN" altLang="en-US" sz="1600" dirty="0"/>
                <a:t>持续不断的</a:t>
              </a:r>
              <a:r>
                <a:rPr lang="zh-CN" altLang="en-US" sz="1600" b="1" dirty="0">
                  <a:solidFill>
                    <a:schemeClr val="accent1"/>
                  </a:solidFill>
                </a:rPr>
                <a:t>完善自然教育课程，搭建数字化开放平台，争取多方的支持</a:t>
              </a:r>
            </a:p>
          </p:txBody>
        </p:sp>
        <p:sp>
          <p:nvSpPr>
            <p:cNvPr id="60" name="文本框 59">
              <a:extLst>
                <a:ext uri="{FF2B5EF4-FFF2-40B4-BE49-F238E27FC236}">
                  <a16:creationId xmlns:a16="http://schemas.microsoft.com/office/drawing/2014/main" id="{A859B921-B98F-4914-9CB0-E749E72E9AA3}"/>
                </a:ext>
              </a:extLst>
            </p:cNvPr>
            <p:cNvSpPr txBox="1"/>
            <p:nvPr/>
          </p:nvSpPr>
          <p:spPr>
            <a:xfrm>
              <a:off x="10313524" y="1358793"/>
              <a:ext cx="1005403" cy="338554"/>
            </a:xfrm>
            <a:prstGeom prst="rect">
              <a:avLst/>
            </a:prstGeom>
            <a:noFill/>
          </p:spPr>
          <p:txBody>
            <a:bodyPr wrap="none" rtlCol="0">
              <a:spAutoFit/>
            </a:bodyPr>
            <a:lstStyle/>
            <a:p>
              <a:pPr>
                <a:buClr>
                  <a:srgbClr val="2D97C8"/>
                </a:buClr>
              </a:pPr>
              <a:r>
                <a:rPr lang="zh-CN" altLang="en-US" sz="1600" i="1" dirty="0">
                  <a:latin typeface="+mn-ea"/>
                  <a:cs typeface="Heiti SC Light" charset="-122"/>
                </a:rPr>
                <a:t>机构优势</a:t>
              </a:r>
              <a:endParaRPr lang="ca-ES" sz="1600" i="1" dirty="0">
                <a:latin typeface="+mn-ea"/>
                <a:cs typeface="Heiti SC Light" charset="-122"/>
              </a:endParaRPr>
            </a:p>
          </p:txBody>
        </p:sp>
        <p:cxnSp>
          <p:nvCxnSpPr>
            <p:cNvPr id="62" name="直接连接符 61">
              <a:extLst>
                <a:ext uri="{FF2B5EF4-FFF2-40B4-BE49-F238E27FC236}">
                  <a16:creationId xmlns:a16="http://schemas.microsoft.com/office/drawing/2014/main" id="{6D338047-AE6A-4EEB-AD15-F60D7CA900F9}"/>
                </a:ext>
              </a:extLst>
            </p:cNvPr>
            <p:cNvCxnSpPr>
              <a:cxnSpLocks/>
            </p:cNvCxnSpPr>
            <p:nvPr/>
          </p:nvCxnSpPr>
          <p:spPr>
            <a:xfrm>
              <a:off x="7379856" y="1539792"/>
              <a:ext cx="284860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243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2</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p:txBody>
          <a:bodyPr>
            <a:normAutofit/>
          </a:bodyPr>
          <a:lstStyle/>
          <a:p>
            <a:pPr lvl="0">
              <a:spcAft>
                <a:spcPts val="1200"/>
              </a:spcAft>
            </a:pPr>
            <a:r>
              <a:rPr lang="zh-CN" altLang="en-US" sz="2600" dirty="0">
                <a:solidFill>
                  <a:schemeClr val="accent3">
                    <a:lumMod val="40000"/>
                    <a:lumOff val="60000"/>
                  </a:schemeClr>
                </a:solidFill>
              </a:rPr>
              <a:t>工作坊回顾及品牌定位总结</a:t>
            </a:r>
            <a:endParaRPr lang="en-US" altLang="zh-CN" sz="2600" dirty="0">
              <a:solidFill>
                <a:schemeClr val="accent3">
                  <a:lumMod val="40000"/>
                  <a:lumOff val="60000"/>
                </a:schemeClr>
              </a:solidFill>
            </a:endParaRPr>
          </a:p>
          <a:p>
            <a:pPr lvl="0">
              <a:spcAft>
                <a:spcPts val="1200"/>
              </a:spcAft>
            </a:pPr>
            <a:r>
              <a:rPr lang="zh-CN" altLang="en-US" sz="3000" dirty="0"/>
              <a:t>品牌故事分享</a:t>
            </a:r>
            <a:endParaRPr lang="en-US" altLang="zh-CN" sz="3000" dirty="0"/>
          </a:p>
          <a:p>
            <a:pPr>
              <a:spcAft>
                <a:spcPts val="1200"/>
              </a:spcAft>
            </a:pPr>
            <a:r>
              <a:rPr lang="zh-CN" altLang="en-US" sz="2600" dirty="0">
                <a:solidFill>
                  <a:schemeClr val="accent3">
                    <a:lumMod val="40000"/>
                    <a:lumOff val="60000"/>
                  </a:schemeClr>
                </a:solidFill>
              </a:rPr>
              <a:t>传播策略</a:t>
            </a:r>
            <a:endParaRPr lang="en-US" altLang="zh-CN" sz="2600" dirty="0">
              <a:solidFill>
                <a:schemeClr val="accent3">
                  <a:lumMod val="40000"/>
                  <a:lumOff val="60000"/>
                </a:schemeClr>
              </a:solidFill>
            </a:endParaRPr>
          </a:p>
          <a:p>
            <a:pPr lvl="0">
              <a:spcAft>
                <a:spcPts val="1200"/>
              </a:spcAft>
            </a:pPr>
            <a:r>
              <a:rPr lang="zh-CN" altLang="en-US" sz="2600" dirty="0">
                <a:solidFill>
                  <a:schemeClr val="accent3">
                    <a:lumMod val="40000"/>
                    <a:lumOff val="60000"/>
                  </a:schemeClr>
                </a:solidFill>
              </a:rPr>
              <a:t>下一步计划</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201769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Gerade Verbindung 82">
            <a:extLst>
              <a:ext uri="{FF2B5EF4-FFF2-40B4-BE49-F238E27FC236}">
                <a16:creationId xmlns:a16="http://schemas.microsoft.com/office/drawing/2014/main" id="{84DBBBA2-9C0A-BB4D-A6F0-56D24C30C219}"/>
              </a:ext>
            </a:extLst>
          </p:cNvPr>
          <p:cNvCxnSpPr/>
          <p:nvPr>
            <p:custDataLst>
              <p:tags r:id="rId2"/>
            </p:custDataLst>
          </p:nvPr>
        </p:nvCxnSpPr>
        <p:spPr bwMode="gray">
          <a:xfrm>
            <a:off x="9651059" y="2216422"/>
            <a:ext cx="1871026" cy="0"/>
          </a:xfrm>
          <a:prstGeom prst="line">
            <a:avLst/>
          </a:prstGeom>
          <a:ln w="9525" cap="rnd">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aphicFrame>
        <p:nvGraphicFramePr>
          <p:cNvPr id="3" name="Object 2" hidden="1">
            <a:extLst>
              <a:ext uri="{FF2B5EF4-FFF2-40B4-BE49-F238E27FC236}">
                <a16:creationId xmlns:a16="http://schemas.microsoft.com/office/drawing/2014/main" id="{153E7126-8727-423B-8281-1096EC8BB9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80" name="think-cell Slide" r:id="rId45" imgW="592" imgH="591" progId="TCLayout.ActiveDocument.1">
                  <p:embed/>
                </p:oleObj>
              </mc:Choice>
              <mc:Fallback>
                <p:oleObj name="think-cell Slide" r:id="rId45" imgW="592" imgH="591" progId="TCLayout.ActiveDocument.1">
                  <p:embed/>
                  <p:pic>
                    <p:nvPicPr>
                      <p:cNvPr id="3" name="Object 2" hidden="1">
                        <a:extLst>
                          <a:ext uri="{FF2B5EF4-FFF2-40B4-BE49-F238E27FC236}">
                            <a16:creationId xmlns:a16="http://schemas.microsoft.com/office/drawing/2014/main" id="{153E7126-8727-423B-8281-1096EC8BB97F}"/>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8DF55661-34B1-4D94-B76A-1F7E94F34B18}"/>
              </a:ext>
            </a:extLst>
          </p:cNvPr>
          <p:cNvSpPr>
            <a:spLocks noGrp="1"/>
          </p:cNvSpPr>
          <p:nvPr>
            <p:ph type="title"/>
          </p:nvPr>
        </p:nvSpPr>
        <p:spPr/>
        <p:txBody>
          <a:bodyPr/>
          <a:lstStyle/>
          <a:p>
            <a:r>
              <a:rPr lang="zh-CN" altLang="en-US" dirty="0"/>
              <a:t>品牌故事设计的原则</a:t>
            </a:r>
            <a:endParaRPr lang="ca-ES" dirty="0"/>
          </a:p>
        </p:txBody>
      </p:sp>
      <p:sp>
        <p:nvSpPr>
          <p:cNvPr id="6" name="灯片编号占位符 5">
            <a:extLst>
              <a:ext uri="{FF2B5EF4-FFF2-40B4-BE49-F238E27FC236}">
                <a16:creationId xmlns:a16="http://schemas.microsoft.com/office/drawing/2014/main" id="{DED4BD41-D1B3-4434-9038-93756A13CE8A}"/>
              </a:ext>
            </a:extLst>
          </p:cNvPr>
          <p:cNvSpPr>
            <a:spLocks noGrp="1"/>
          </p:cNvSpPr>
          <p:nvPr>
            <p:ph type="sldNum" sz="quarter" idx="14"/>
          </p:nvPr>
        </p:nvSpPr>
        <p:spPr/>
        <p:txBody>
          <a:bodyPr/>
          <a:lstStyle/>
          <a:p>
            <a:fld id="{E6049C3D-CCF1-41B9-A681-D61E0CAE4A17}" type="slidenum">
              <a:rPr lang="en-US" altLang="zh-CN" smtClean="0"/>
              <a:pPr/>
              <a:t>15</a:t>
            </a:fld>
            <a:endParaRPr lang="en-US" dirty="0"/>
          </a:p>
        </p:txBody>
      </p:sp>
      <p:sp>
        <p:nvSpPr>
          <p:cNvPr id="7" name="文本占位符 6">
            <a:extLst>
              <a:ext uri="{FF2B5EF4-FFF2-40B4-BE49-F238E27FC236}">
                <a16:creationId xmlns:a16="http://schemas.microsoft.com/office/drawing/2014/main" id="{55D95DE1-3465-49E6-921F-E42BE009039E}"/>
              </a:ext>
            </a:extLst>
          </p:cNvPr>
          <p:cNvSpPr>
            <a:spLocks noGrp="1"/>
          </p:cNvSpPr>
          <p:nvPr>
            <p:ph type="body" sz="quarter" idx="15"/>
          </p:nvPr>
        </p:nvSpPr>
        <p:spPr/>
        <p:txBody>
          <a:bodyPr/>
          <a:lstStyle/>
          <a:p>
            <a:endParaRPr lang="ca-ES"/>
          </a:p>
        </p:txBody>
      </p:sp>
      <p:sp>
        <p:nvSpPr>
          <p:cNvPr id="67" name="Raute 53">
            <a:extLst>
              <a:ext uri="{FF2B5EF4-FFF2-40B4-BE49-F238E27FC236}">
                <a16:creationId xmlns:a16="http://schemas.microsoft.com/office/drawing/2014/main" id="{537E7FC5-B0F4-A54E-9AD3-D9D4C639272E}"/>
              </a:ext>
            </a:extLst>
          </p:cNvPr>
          <p:cNvSpPr/>
          <p:nvPr>
            <p:custDataLst>
              <p:tags r:id="rId4"/>
            </p:custDataLst>
          </p:nvPr>
        </p:nvSpPr>
        <p:spPr bwMode="gray">
          <a:xfrm flipH="1">
            <a:off x="10478536" y="1784622"/>
            <a:ext cx="215888" cy="215888"/>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69" name="Raute 55">
            <a:extLst>
              <a:ext uri="{FF2B5EF4-FFF2-40B4-BE49-F238E27FC236}">
                <a16:creationId xmlns:a16="http://schemas.microsoft.com/office/drawing/2014/main" id="{370918C6-EE8A-1648-BFDE-57A4D34A69F0}"/>
              </a:ext>
            </a:extLst>
          </p:cNvPr>
          <p:cNvSpPr/>
          <p:nvPr>
            <p:custDataLst>
              <p:tags r:id="rId5"/>
            </p:custDataLst>
          </p:nvPr>
        </p:nvSpPr>
        <p:spPr bwMode="gray">
          <a:xfrm flipH="1">
            <a:off x="8571326" y="2252407"/>
            <a:ext cx="287850" cy="287850"/>
          </a:xfrm>
          <a:prstGeom prst="diamond">
            <a:avLst/>
          </a:prstGeom>
          <a:solidFill>
            <a:schemeClr val="tx2">
              <a:alpha val="35000"/>
            </a:schemeClr>
          </a:solidFill>
          <a:ln w="9525">
            <a:noFill/>
            <a:round/>
            <a:headEnd/>
            <a:tailEnd/>
          </a:ln>
        </p:spPr>
        <p:txBody>
          <a:bodyPr anchor="ctr">
            <a:noAutofit/>
          </a:bodyPr>
          <a:lstStyle/>
          <a:p>
            <a:pPr defTabSz="913714"/>
            <a:endParaRPr lang="en-GB" sz="1699" dirty="0">
              <a:solidFill>
                <a:srgbClr val="000000"/>
              </a:solidFill>
              <a:latin typeface="Arial"/>
            </a:endParaRPr>
          </a:p>
        </p:txBody>
      </p:sp>
      <p:sp>
        <p:nvSpPr>
          <p:cNvPr id="68" name="Raute 54">
            <a:extLst>
              <a:ext uri="{FF2B5EF4-FFF2-40B4-BE49-F238E27FC236}">
                <a16:creationId xmlns:a16="http://schemas.microsoft.com/office/drawing/2014/main" id="{1B31EFFD-EE5B-954F-8514-C58267BBF75E}"/>
              </a:ext>
            </a:extLst>
          </p:cNvPr>
          <p:cNvSpPr/>
          <p:nvPr>
            <p:custDataLst>
              <p:tags r:id="rId6"/>
            </p:custDataLst>
          </p:nvPr>
        </p:nvSpPr>
        <p:spPr bwMode="gray">
          <a:xfrm flipH="1">
            <a:off x="10694424" y="2036559"/>
            <a:ext cx="359813" cy="359813"/>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70" name="Raute 63">
            <a:extLst>
              <a:ext uri="{FF2B5EF4-FFF2-40B4-BE49-F238E27FC236}">
                <a16:creationId xmlns:a16="http://schemas.microsoft.com/office/drawing/2014/main" id="{0B5A7E72-4921-2D4D-B34A-66A4BB95A6AF}"/>
              </a:ext>
            </a:extLst>
          </p:cNvPr>
          <p:cNvSpPr/>
          <p:nvPr>
            <p:custDataLst>
              <p:tags r:id="rId7"/>
            </p:custDataLst>
          </p:nvPr>
        </p:nvSpPr>
        <p:spPr bwMode="gray">
          <a:xfrm flipH="1">
            <a:off x="7923559" y="2108522"/>
            <a:ext cx="503738" cy="503738"/>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71" name="Raute 65">
            <a:extLst>
              <a:ext uri="{FF2B5EF4-FFF2-40B4-BE49-F238E27FC236}">
                <a16:creationId xmlns:a16="http://schemas.microsoft.com/office/drawing/2014/main" id="{A659530F-3A38-904E-9D2A-960416CDAD26}"/>
              </a:ext>
            </a:extLst>
          </p:cNvPr>
          <p:cNvSpPr/>
          <p:nvPr>
            <p:custDataLst>
              <p:tags r:id="rId8"/>
            </p:custDataLst>
          </p:nvPr>
        </p:nvSpPr>
        <p:spPr bwMode="gray">
          <a:xfrm flipH="1">
            <a:off x="3353471" y="1820623"/>
            <a:ext cx="359813" cy="359813"/>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72" name="Raute 66">
            <a:extLst>
              <a:ext uri="{FF2B5EF4-FFF2-40B4-BE49-F238E27FC236}">
                <a16:creationId xmlns:a16="http://schemas.microsoft.com/office/drawing/2014/main" id="{347D598C-343D-6547-A3FF-5353427356DC}"/>
              </a:ext>
            </a:extLst>
          </p:cNvPr>
          <p:cNvSpPr/>
          <p:nvPr>
            <p:custDataLst>
              <p:tags r:id="rId9"/>
            </p:custDataLst>
          </p:nvPr>
        </p:nvSpPr>
        <p:spPr bwMode="gray">
          <a:xfrm flipH="1">
            <a:off x="5548532" y="2036535"/>
            <a:ext cx="359813" cy="359813"/>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73" name="Raute 67">
            <a:extLst>
              <a:ext uri="{FF2B5EF4-FFF2-40B4-BE49-F238E27FC236}">
                <a16:creationId xmlns:a16="http://schemas.microsoft.com/office/drawing/2014/main" id="{6F350695-FD8B-B543-AD0C-2C17007098DF}"/>
              </a:ext>
            </a:extLst>
          </p:cNvPr>
          <p:cNvSpPr/>
          <p:nvPr>
            <p:custDataLst>
              <p:tags r:id="rId10"/>
            </p:custDataLst>
          </p:nvPr>
        </p:nvSpPr>
        <p:spPr bwMode="gray">
          <a:xfrm flipH="1">
            <a:off x="6088303" y="1856569"/>
            <a:ext cx="287850" cy="287850"/>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74" name="Raute 68">
            <a:extLst>
              <a:ext uri="{FF2B5EF4-FFF2-40B4-BE49-F238E27FC236}">
                <a16:creationId xmlns:a16="http://schemas.microsoft.com/office/drawing/2014/main" id="{81F3FF20-A301-D046-944B-BABAC1703A94}"/>
              </a:ext>
            </a:extLst>
          </p:cNvPr>
          <p:cNvSpPr/>
          <p:nvPr>
            <p:custDataLst>
              <p:tags r:id="rId11"/>
            </p:custDataLst>
          </p:nvPr>
        </p:nvSpPr>
        <p:spPr bwMode="gray">
          <a:xfrm flipH="1">
            <a:off x="6232236" y="2360386"/>
            <a:ext cx="215888" cy="215888"/>
          </a:xfrm>
          <a:prstGeom prst="diamond">
            <a:avLst/>
          </a:prstGeom>
          <a:solidFill>
            <a:schemeClr val="tx2">
              <a:alpha val="35000"/>
            </a:schemeClr>
          </a:solidFill>
          <a:ln w="9525">
            <a:noFill/>
            <a:round/>
            <a:headEnd/>
            <a:tailEnd/>
          </a:ln>
        </p:spPr>
        <p:txBody>
          <a:bodyPr anchor="ctr">
            <a:noAutofit/>
          </a:bodyPr>
          <a:lstStyle/>
          <a:p>
            <a:pPr defTabSz="913714"/>
            <a:endParaRPr lang="en-GB" sz="1600" dirty="0">
              <a:solidFill>
                <a:srgbClr val="000000"/>
              </a:solidFill>
              <a:latin typeface="Arial"/>
            </a:endParaRPr>
          </a:p>
        </p:txBody>
      </p:sp>
      <p:sp>
        <p:nvSpPr>
          <p:cNvPr id="75" name="Raute 69">
            <a:extLst>
              <a:ext uri="{FF2B5EF4-FFF2-40B4-BE49-F238E27FC236}">
                <a16:creationId xmlns:a16="http://schemas.microsoft.com/office/drawing/2014/main" id="{5E866FD3-8A85-D04D-87FE-4DD32211F05B}"/>
              </a:ext>
            </a:extLst>
          </p:cNvPr>
          <p:cNvSpPr/>
          <p:nvPr>
            <p:custDataLst>
              <p:tags r:id="rId12"/>
            </p:custDataLst>
          </p:nvPr>
        </p:nvSpPr>
        <p:spPr bwMode="gray">
          <a:xfrm>
            <a:off x="1590154" y="2036535"/>
            <a:ext cx="359813" cy="359813"/>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76" name="Raute 70">
            <a:extLst>
              <a:ext uri="{FF2B5EF4-FFF2-40B4-BE49-F238E27FC236}">
                <a16:creationId xmlns:a16="http://schemas.microsoft.com/office/drawing/2014/main" id="{879545EA-3AB2-8649-B2CF-5AB45AE741A3}"/>
              </a:ext>
            </a:extLst>
          </p:cNvPr>
          <p:cNvSpPr/>
          <p:nvPr>
            <p:custDataLst>
              <p:tags r:id="rId13"/>
            </p:custDataLst>
          </p:nvPr>
        </p:nvSpPr>
        <p:spPr bwMode="gray">
          <a:xfrm>
            <a:off x="1194316" y="1856569"/>
            <a:ext cx="287850" cy="287850"/>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77" name="Textfeld 449">
            <a:extLst>
              <a:ext uri="{FF2B5EF4-FFF2-40B4-BE49-F238E27FC236}">
                <a16:creationId xmlns:a16="http://schemas.microsoft.com/office/drawing/2014/main" id="{A8C76B26-6FC2-A942-930A-81C44DBA9447}"/>
              </a:ext>
            </a:extLst>
          </p:cNvPr>
          <p:cNvSpPr txBox="1"/>
          <p:nvPr>
            <p:custDataLst>
              <p:tags r:id="rId14"/>
            </p:custDataLst>
          </p:nvPr>
        </p:nvSpPr>
        <p:spPr bwMode="gray">
          <a:xfrm>
            <a:off x="582774" y="2684455"/>
            <a:ext cx="1871026" cy="927098"/>
          </a:xfrm>
          <a:prstGeom prst="roundRect">
            <a:avLst/>
          </a:prstGeom>
          <a:ln w="19050">
            <a:solidFill>
              <a:schemeClr val="accent1"/>
            </a:solidFill>
          </a:ln>
        </p:spPr>
        <p:style>
          <a:lnRef idx="2">
            <a:schemeClr val="accent2"/>
          </a:lnRef>
          <a:fillRef idx="1">
            <a:schemeClr val="lt1"/>
          </a:fillRef>
          <a:effectRef idx="0">
            <a:schemeClr val="accent2"/>
          </a:effectRef>
          <a:fontRef idx="minor">
            <a:schemeClr val="dk1"/>
          </a:fontRef>
        </p:style>
        <p:txBody>
          <a:bodyPr wrap="square" lIns="72000" tIns="72000" rIns="72000" bIns="72000" rtlCol="0" anchor="ctr" anchorCtr="0">
            <a:noAutofit/>
          </a:bodyPr>
          <a:lstStyle/>
          <a:p>
            <a:pPr algn="ctr" defTabSz="913782">
              <a:spcBef>
                <a:spcPts val="400"/>
              </a:spcBef>
              <a:buClr>
                <a:srgbClr val="FFD200"/>
              </a:buClr>
              <a:buSzPct val="70000"/>
              <a:defRPr/>
            </a:pPr>
            <a:r>
              <a:rPr lang="ja-JP" altLang="en-US" sz="1400" kern="0">
                <a:solidFill>
                  <a:sysClr val="windowText" lastClr="000000"/>
                </a:solidFill>
              </a:rPr>
              <a:t>基于品牌定位的结论，和品牌定位是强关联的</a:t>
            </a:r>
            <a:r>
              <a:rPr lang="zh-CN" altLang="en-US" sz="1400" kern="0" dirty="0">
                <a:solidFill>
                  <a:sysClr val="windowText" lastClr="000000"/>
                </a:solidFill>
              </a:rPr>
              <a:t>。</a:t>
            </a:r>
            <a:endParaRPr lang="en-GB" sz="1400" kern="0" dirty="0">
              <a:solidFill>
                <a:sysClr val="windowText" lastClr="000000"/>
              </a:solidFill>
              <a:latin typeface="Arial"/>
            </a:endParaRPr>
          </a:p>
        </p:txBody>
      </p:sp>
      <p:sp>
        <p:nvSpPr>
          <p:cNvPr id="78" name="Textfeld 449">
            <a:extLst>
              <a:ext uri="{FF2B5EF4-FFF2-40B4-BE49-F238E27FC236}">
                <a16:creationId xmlns:a16="http://schemas.microsoft.com/office/drawing/2014/main" id="{E72F2D5E-695F-3F45-82FE-6E13D666B45F}"/>
              </a:ext>
            </a:extLst>
          </p:cNvPr>
          <p:cNvSpPr txBox="1"/>
          <p:nvPr>
            <p:custDataLst>
              <p:tags r:id="rId15"/>
            </p:custDataLst>
          </p:nvPr>
        </p:nvSpPr>
        <p:spPr bwMode="gray">
          <a:xfrm>
            <a:off x="2849846" y="2684455"/>
            <a:ext cx="1871026" cy="927098"/>
          </a:xfrm>
          <a:prstGeom prst="roundRect">
            <a:avLst/>
          </a:prstGeom>
          <a:ln w="19050">
            <a:solidFill>
              <a:schemeClr val="accent1"/>
            </a:solidFill>
          </a:ln>
        </p:spPr>
        <p:style>
          <a:lnRef idx="2">
            <a:schemeClr val="accent2"/>
          </a:lnRef>
          <a:fillRef idx="1">
            <a:schemeClr val="lt1"/>
          </a:fillRef>
          <a:effectRef idx="0">
            <a:schemeClr val="accent2"/>
          </a:effectRef>
          <a:fontRef idx="minor">
            <a:schemeClr val="dk1"/>
          </a:fontRef>
        </p:style>
        <p:txBody>
          <a:bodyPr wrap="square" lIns="72000" tIns="72000" rIns="72000" bIns="72000" rtlCol="0" anchor="ctr" anchorCtr="0">
            <a:noAutofit/>
          </a:bodyPr>
          <a:lstStyle/>
          <a:p>
            <a:pPr algn="ctr" defTabSz="913782">
              <a:spcBef>
                <a:spcPts val="400"/>
              </a:spcBef>
              <a:buClr>
                <a:srgbClr val="FFD200"/>
              </a:buClr>
              <a:buSzPct val="70000"/>
              <a:defRPr/>
            </a:pPr>
            <a:r>
              <a:rPr lang="ja-JP" altLang="en-GB" sz="1400" kern="0" dirty="0">
                <a:solidFill>
                  <a:sysClr val="windowText" lastClr="000000"/>
                </a:solidFill>
                <a:latin typeface="Arial"/>
              </a:rPr>
              <a:t>传达</a:t>
            </a:r>
            <a:r>
              <a:rPr lang="ja-JP" altLang="en-US" sz="1400" kern="0" dirty="0">
                <a:solidFill>
                  <a:sysClr val="windowText" lastClr="000000"/>
                </a:solidFill>
                <a:latin typeface="Arial"/>
              </a:rPr>
              <a:t>品牌历史</a:t>
            </a:r>
            <a:r>
              <a:rPr lang="zh-CN" altLang="en-US" sz="1400" kern="0" dirty="0">
                <a:solidFill>
                  <a:sysClr val="windowText" lastClr="000000"/>
                </a:solidFill>
                <a:latin typeface="Arial"/>
              </a:rPr>
              <a:t>，</a:t>
            </a:r>
            <a:r>
              <a:rPr lang="ja-JP" altLang="en-US" sz="1400" kern="0" dirty="0">
                <a:solidFill>
                  <a:sysClr val="windowText" lastClr="000000"/>
                </a:solidFill>
                <a:latin typeface="Arial"/>
              </a:rPr>
              <a:t>优势</a:t>
            </a:r>
            <a:r>
              <a:rPr lang="zh-CN" altLang="en-US" sz="1400" kern="0" dirty="0">
                <a:solidFill>
                  <a:sysClr val="windowText" lastClr="000000"/>
                </a:solidFill>
                <a:latin typeface="Arial"/>
              </a:rPr>
              <a:t>，</a:t>
            </a:r>
            <a:r>
              <a:rPr lang="ja-JP" altLang="en-US" sz="1400" kern="0" dirty="0">
                <a:solidFill>
                  <a:sysClr val="windowText" lastClr="000000"/>
                </a:solidFill>
                <a:latin typeface="Arial"/>
              </a:rPr>
              <a:t>以及特色项目</a:t>
            </a:r>
            <a:r>
              <a:rPr lang="zh-CN" altLang="en-US" sz="1400" kern="0" dirty="0">
                <a:solidFill>
                  <a:sysClr val="windowText" lastClr="000000"/>
                </a:solidFill>
                <a:latin typeface="Arial"/>
              </a:rPr>
              <a:t>。</a:t>
            </a:r>
            <a:endParaRPr lang="en-GB" sz="1400" kern="0" dirty="0">
              <a:solidFill>
                <a:sysClr val="windowText" lastClr="000000"/>
              </a:solidFill>
              <a:latin typeface="Arial"/>
            </a:endParaRPr>
          </a:p>
        </p:txBody>
      </p:sp>
      <p:sp>
        <p:nvSpPr>
          <p:cNvPr id="79" name="Textfeld 449">
            <a:extLst>
              <a:ext uri="{FF2B5EF4-FFF2-40B4-BE49-F238E27FC236}">
                <a16:creationId xmlns:a16="http://schemas.microsoft.com/office/drawing/2014/main" id="{12CC4D3D-5425-1349-A8F0-219A6AD0453D}"/>
              </a:ext>
            </a:extLst>
          </p:cNvPr>
          <p:cNvSpPr txBox="1"/>
          <p:nvPr>
            <p:custDataLst>
              <p:tags r:id="rId16"/>
            </p:custDataLst>
          </p:nvPr>
        </p:nvSpPr>
        <p:spPr bwMode="gray">
          <a:xfrm>
            <a:off x="5116917" y="2684455"/>
            <a:ext cx="1871026" cy="927098"/>
          </a:xfrm>
          <a:prstGeom prst="roundRect">
            <a:avLst/>
          </a:prstGeom>
          <a:ln w="19050">
            <a:solidFill>
              <a:schemeClr val="accent1"/>
            </a:solidFill>
          </a:ln>
        </p:spPr>
        <p:style>
          <a:lnRef idx="2">
            <a:schemeClr val="accent2"/>
          </a:lnRef>
          <a:fillRef idx="1">
            <a:schemeClr val="lt1"/>
          </a:fillRef>
          <a:effectRef idx="0">
            <a:schemeClr val="accent2"/>
          </a:effectRef>
          <a:fontRef idx="minor">
            <a:schemeClr val="dk1"/>
          </a:fontRef>
        </p:style>
        <p:txBody>
          <a:bodyPr wrap="square" lIns="72000" tIns="72000" rIns="72000" bIns="72000" rtlCol="0" anchor="ctr" anchorCtr="0">
            <a:noAutofit/>
          </a:bodyPr>
          <a:lstStyle/>
          <a:p>
            <a:pPr algn="ctr" defTabSz="913782">
              <a:spcBef>
                <a:spcPts val="400"/>
              </a:spcBef>
              <a:buClr>
                <a:srgbClr val="FFD200"/>
              </a:buClr>
              <a:buSzPct val="70000"/>
              <a:defRPr/>
            </a:pPr>
            <a:r>
              <a:rPr lang="ja-JP" altLang="en-US" sz="1400" kern="0">
                <a:solidFill>
                  <a:sysClr val="windowText" lastClr="000000"/>
                </a:solidFill>
              </a:rPr>
              <a:t>具有故事性，有转折的，建立认知，不容易被遗忘。</a:t>
            </a:r>
            <a:endParaRPr lang="en-GB" sz="1400" kern="0" dirty="0">
              <a:solidFill>
                <a:sysClr val="windowText" lastClr="000000"/>
              </a:solidFill>
              <a:latin typeface="Arial"/>
            </a:endParaRPr>
          </a:p>
        </p:txBody>
      </p:sp>
      <p:sp>
        <p:nvSpPr>
          <p:cNvPr id="80" name="Textfeld 449">
            <a:extLst>
              <a:ext uri="{FF2B5EF4-FFF2-40B4-BE49-F238E27FC236}">
                <a16:creationId xmlns:a16="http://schemas.microsoft.com/office/drawing/2014/main" id="{F1AF03CC-45BF-FE4A-BAFA-35759B1397CC}"/>
              </a:ext>
            </a:extLst>
          </p:cNvPr>
          <p:cNvSpPr txBox="1"/>
          <p:nvPr>
            <p:custDataLst>
              <p:tags r:id="rId17"/>
            </p:custDataLst>
          </p:nvPr>
        </p:nvSpPr>
        <p:spPr bwMode="gray">
          <a:xfrm>
            <a:off x="7383988" y="2684454"/>
            <a:ext cx="1871026" cy="927099"/>
          </a:xfrm>
          <a:prstGeom prst="roundRect">
            <a:avLst/>
          </a:prstGeom>
          <a:ln w="19050">
            <a:solidFill>
              <a:schemeClr val="accent1"/>
            </a:solidFill>
          </a:ln>
        </p:spPr>
        <p:style>
          <a:lnRef idx="2">
            <a:schemeClr val="accent2"/>
          </a:lnRef>
          <a:fillRef idx="1">
            <a:schemeClr val="lt1"/>
          </a:fillRef>
          <a:effectRef idx="0">
            <a:schemeClr val="accent2"/>
          </a:effectRef>
          <a:fontRef idx="minor">
            <a:schemeClr val="dk1"/>
          </a:fontRef>
        </p:style>
        <p:txBody>
          <a:bodyPr wrap="square" lIns="72000" tIns="72000" rIns="72000" bIns="72000" rtlCol="0" anchor="ctr" anchorCtr="0">
            <a:noAutofit/>
          </a:bodyPr>
          <a:lstStyle/>
          <a:p>
            <a:pPr algn="ctr" defTabSz="913714"/>
            <a:r>
              <a:rPr lang="ja-JP" altLang="en-GB" sz="1400" kern="0" dirty="0">
                <a:solidFill>
                  <a:sysClr val="windowText" lastClr="000000"/>
                </a:solidFill>
                <a:latin typeface="Arial"/>
              </a:rPr>
              <a:t>有感官</a:t>
            </a:r>
            <a:r>
              <a:rPr lang="ja-JP" altLang="en-US" sz="1400" kern="0" dirty="0">
                <a:solidFill>
                  <a:sysClr val="windowText" lastClr="000000"/>
                </a:solidFill>
                <a:latin typeface="Arial"/>
              </a:rPr>
              <a:t>上的形容词</a:t>
            </a:r>
            <a:r>
              <a:rPr lang="zh-CN" altLang="en-US" sz="1400" kern="0" dirty="0">
                <a:solidFill>
                  <a:sysClr val="windowText" lastClr="000000"/>
                </a:solidFill>
                <a:latin typeface="Arial"/>
              </a:rPr>
              <a:t>，</a:t>
            </a:r>
            <a:r>
              <a:rPr lang="ja-JP" altLang="en-US" sz="1400" kern="0" dirty="0">
                <a:solidFill>
                  <a:sysClr val="windowText" lastClr="000000"/>
                </a:solidFill>
                <a:latin typeface="Arial"/>
              </a:rPr>
              <a:t>引人入胜</a:t>
            </a:r>
            <a:r>
              <a:rPr lang="zh-CN" altLang="en-US" sz="1400" kern="0" dirty="0">
                <a:solidFill>
                  <a:sysClr val="windowText" lastClr="000000"/>
                </a:solidFill>
                <a:latin typeface="Arial"/>
              </a:rPr>
              <a:t>，</a:t>
            </a:r>
            <a:r>
              <a:rPr lang="ja-JP" altLang="en-US" sz="1400" kern="0" dirty="0">
                <a:solidFill>
                  <a:sysClr val="windowText" lastClr="000000"/>
                </a:solidFill>
                <a:latin typeface="Arial"/>
              </a:rPr>
              <a:t>有触发开关</a:t>
            </a:r>
            <a:r>
              <a:rPr lang="zh-CN" altLang="en-US" sz="1400" kern="0" dirty="0">
                <a:solidFill>
                  <a:sysClr val="windowText" lastClr="000000"/>
                </a:solidFill>
                <a:latin typeface="Arial"/>
              </a:rPr>
              <a:t>。</a:t>
            </a:r>
            <a:endParaRPr lang="en-GB" sz="1400" kern="0" dirty="0">
              <a:solidFill>
                <a:sysClr val="windowText" lastClr="000000"/>
              </a:solidFill>
              <a:latin typeface="Arial"/>
            </a:endParaRPr>
          </a:p>
        </p:txBody>
      </p:sp>
      <p:sp>
        <p:nvSpPr>
          <p:cNvPr id="81" name="Textfeld 449">
            <a:extLst>
              <a:ext uri="{FF2B5EF4-FFF2-40B4-BE49-F238E27FC236}">
                <a16:creationId xmlns:a16="http://schemas.microsoft.com/office/drawing/2014/main" id="{38CAA258-1FDD-764D-906C-20E83DD66BE2}"/>
              </a:ext>
            </a:extLst>
          </p:cNvPr>
          <p:cNvSpPr txBox="1"/>
          <p:nvPr>
            <p:custDataLst>
              <p:tags r:id="rId18"/>
            </p:custDataLst>
          </p:nvPr>
        </p:nvSpPr>
        <p:spPr bwMode="gray">
          <a:xfrm>
            <a:off x="9651059" y="2684455"/>
            <a:ext cx="1871026" cy="927098"/>
          </a:xfrm>
          <a:prstGeom prst="roundRect">
            <a:avLst/>
          </a:prstGeom>
          <a:ln w="19050">
            <a:solidFill>
              <a:schemeClr val="accent1"/>
            </a:solidFill>
          </a:ln>
        </p:spPr>
        <p:style>
          <a:lnRef idx="2">
            <a:schemeClr val="accent2"/>
          </a:lnRef>
          <a:fillRef idx="1">
            <a:schemeClr val="lt1"/>
          </a:fillRef>
          <a:effectRef idx="0">
            <a:schemeClr val="accent2"/>
          </a:effectRef>
          <a:fontRef idx="minor">
            <a:schemeClr val="dk1"/>
          </a:fontRef>
        </p:style>
        <p:txBody>
          <a:bodyPr wrap="square" lIns="72000" tIns="72000" rIns="72000" bIns="72000" rtlCol="0" anchor="ctr" anchorCtr="0">
            <a:noAutofit/>
          </a:bodyPr>
          <a:lstStyle/>
          <a:p>
            <a:pPr algn="ctr" defTabSz="913714"/>
            <a:r>
              <a:rPr lang="ja-JP" altLang="en-GB" sz="1400" kern="0" dirty="0">
                <a:solidFill>
                  <a:sysClr val="windowText" lastClr="000000"/>
                </a:solidFill>
                <a:latin typeface="Arial"/>
              </a:rPr>
              <a:t>可持续</a:t>
            </a:r>
            <a:r>
              <a:rPr lang="ja-JP" altLang="en-US" sz="1400" kern="0" dirty="0">
                <a:solidFill>
                  <a:sysClr val="windowText" lastClr="000000"/>
                </a:solidFill>
                <a:latin typeface="Arial"/>
              </a:rPr>
              <a:t>的声音</a:t>
            </a:r>
            <a:r>
              <a:rPr lang="zh-CN" altLang="en-US" sz="1400" kern="0" dirty="0">
                <a:solidFill>
                  <a:sysClr val="windowText" lastClr="000000"/>
                </a:solidFill>
                <a:latin typeface="Arial"/>
              </a:rPr>
              <a:t>，</a:t>
            </a:r>
            <a:r>
              <a:rPr lang="ja-JP" altLang="en-US" sz="1400" kern="0" dirty="0">
                <a:solidFill>
                  <a:sysClr val="windowText" lastClr="000000"/>
                </a:solidFill>
                <a:latin typeface="Arial"/>
              </a:rPr>
              <a:t>适合品牌长期发展使用</a:t>
            </a:r>
            <a:r>
              <a:rPr lang="zh-CN" altLang="en-US" sz="1400" kern="0" dirty="0">
                <a:solidFill>
                  <a:sysClr val="windowText" lastClr="000000"/>
                </a:solidFill>
                <a:latin typeface="Arial"/>
              </a:rPr>
              <a:t>。</a:t>
            </a:r>
            <a:endParaRPr lang="en-GB" sz="1400" kern="0" dirty="0">
              <a:solidFill>
                <a:sysClr val="windowText" lastClr="000000"/>
              </a:solidFill>
              <a:latin typeface="Arial"/>
            </a:endParaRPr>
          </a:p>
        </p:txBody>
      </p:sp>
      <p:cxnSp>
        <p:nvCxnSpPr>
          <p:cNvPr id="83" name="Gerade Verbindung 83">
            <a:extLst>
              <a:ext uri="{FF2B5EF4-FFF2-40B4-BE49-F238E27FC236}">
                <a16:creationId xmlns:a16="http://schemas.microsoft.com/office/drawing/2014/main" id="{174C96A9-AB8A-E942-83EE-16A5207F11E0}"/>
              </a:ext>
            </a:extLst>
          </p:cNvPr>
          <p:cNvCxnSpPr/>
          <p:nvPr>
            <p:custDataLst>
              <p:tags r:id="rId19"/>
            </p:custDataLst>
          </p:nvPr>
        </p:nvCxnSpPr>
        <p:spPr bwMode="gray">
          <a:xfrm>
            <a:off x="582774" y="2216422"/>
            <a:ext cx="1871026" cy="0"/>
          </a:xfrm>
          <a:prstGeom prst="line">
            <a:avLst/>
          </a:prstGeom>
          <a:ln w="9525" cap="rnd">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4" name="Gerade Verbindung 84">
            <a:extLst>
              <a:ext uri="{FF2B5EF4-FFF2-40B4-BE49-F238E27FC236}">
                <a16:creationId xmlns:a16="http://schemas.microsoft.com/office/drawing/2014/main" id="{F7F1FB44-A435-874F-81E6-7E4961DBC2B6}"/>
              </a:ext>
            </a:extLst>
          </p:cNvPr>
          <p:cNvCxnSpPr/>
          <p:nvPr>
            <p:custDataLst>
              <p:tags r:id="rId20"/>
            </p:custDataLst>
          </p:nvPr>
        </p:nvCxnSpPr>
        <p:spPr bwMode="gray">
          <a:xfrm>
            <a:off x="5116917" y="2216422"/>
            <a:ext cx="1871026" cy="0"/>
          </a:xfrm>
          <a:prstGeom prst="line">
            <a:avLst/>
          </a:prstGeom>
          <a:ln w="9525" cap="rnd">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5" name="Gerade Verbindung 85">
            <a:extLst>
              <a:ext uri="{FF2B5EF4-FFF2-40B4-BE49-F238E27FC236}">
                <a16:creationId xmlns:a16="http://schemas.microsoft.com/office/drawing/2014/main" id="{050605A8-21AE-F34D-8F5E-2B60090ADE6A}"/>
              </a:ext>
            </a:extLst>
          </p:cNvPr>
          <p:cNvCxnSpPr/>
          <p:nvPr>
            <p:custDataLst>
              <p:tags r:id="rId21"/>
            </p:custDataLst>
          </p:nvPr>
        </p:nvCxnSpPr>
        <p:spPr bwMode="gray">
          <a:xfrm>
            <a:off x="2849846" y="2216422"/>
            <a:ext cx="1871026" cy="0"/>
          </a:xfrm>
          <a:prstGeom prst="line">
            <a:avLst/>
          </a:prstGeom>
          <a:ln w="9525" cap="rnd">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6" name="Gerade Verbindung 86">
            <a:extLst>
              <a:ext uri="{FF2B5EF4-FFF2-40B4-BE49-F238E27FC236}">
                <a16:creationId xmlns:a16="http://schemas.microsoft.com/office/drawing/2014/main" id="{B6179606-CD81-C54B-92EC-74D671B292FF}"/>
              </a:ext>
            </a:extLst>
          </p:cNvPr>
          <p:cNvCxnSpPr/>
          <p:nvPr>
            <p:custDataLst>
              <p:tags r:id="rId22"/>
            </p:custDataLst>
          </p:nvPr>
        </p:nvCxnSpPr>
        <p:spPr bwMode="gray">
          <a:xfrm>
            <a:off x="7383988" y="2216422"/>
            <a:ext cx="1871026" cy="0"/>
          </a:xfrm>
          <a:prstGeom prst="line">
            <a:avLst/>
          </a:prstGeom>
          <a:ln w="9525" cap="rnd">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87" name="Textfeld 449">
            <a:extLst>
              <a:ext uri="{FF2B5EF4-FFF2-40B4-BE49-F238E27FC236}">
                <a16:creationId xmlns:a16="http://schemas.microsoft.com/office/drawing/2014/main" id="{7ABAC0EC-EE2E-AE4E-874A-7414C9300DF5}"/>
              </a:ext>
            </a:extLst>
          </p:cNvPr>
          <p:cNvSpPr txBox="1"/>
          <p:nvPr>
            <p:custDataLst>
              <p:tags r:id="rId23"/>
            </p:custDataLst>
          </p:nvPr>
        </p:nvSpPr>
        <p:spPr bwMode="gray">
          <a:xfrm>
            <a:off x="582774" y="1428238"/>
            <a:ext cx="1871026" cy="647663"/>
          </a:xfrm>
          <a:prstGeom prst="rect">
            <a:avLst/>
          </a:prstGeom>
          <a:noFill/>
          <a:ln>
            <a:noFill/>
          </a:ln>
        </p:spPr>
        <p:txBody>
          <a:bodyPr wrap="square" lIns="0" tIns="0" rIns="0" bIns="0" rtlCol="0" anchor="t" anchorCtr="0">
            <a:noAutofit/>
          </a:bodyPr>
          <a:lstStyle/>
          <a:p>
            <a:pPr algn="ctr" defTabSz="913782">
              <a:spcBef>
                <a:spcPts val="400"/>
              </a:spcBef>
              <a:buClr>
                <a:srgbClr val="FFD200"/>
              </a:buClr>
              <a:buSzPct val="70000"/>
              <a:defRPr/>
            </a:pPr>
            <a:r>
              <a:rPr lang="zh-CN" altLang="en-US" b="1" kern="0" dirty="0">
                <a:ln w="0"/>
                <a:solidFill>
                  <a:schemeClr val="accent5"/>
                </a:solidFill>
                <a:latin typeface="Microsoft YaHei" panose="020B0503020204020204" pitchFamily="34" charset="-122"/>
                <a:ea typeface="Microsoft YaHei" panose="020B0503020204020204" pitchFamily="34" charset="-122"/>
              </a:rPr>
              <a:t>融入结论</a:t>
            </a:r>
            <a:endParaRPr lang="en-GB" b="1" kern="0" dirty="0">
              <a:ln w="0"/>
              <a:solidFill>
                <a:schemeClr val="accent5"/>
              </a:solidFill>
              <a:latin typeface="Microsoft YaHei" panose="020B0503020204020204" pitchFamily="34" charset="-122"/>
              <a:ea typeface="Microsoft YaHei" panose="020B0503020204020204" pitchFamily="34" charset="-122"/>
            </a:endParaRPr>
          </a:p>
        </p:txBody>
      </p:sp>
      <p:sp>
        <p:nvSpPr>
          <p:cNvPr id="88" name="Textfeld 449">
            <a:extLst>
              <a:ext uri="{FF2B5EF4-FFF2-40B4-BE49-F238E27FC236}">
                <a16:creationId xmlns:a16="http://schemas.microsoft.com/office/drawing/2014/main" id="{D8E305E6-3969-3041-95C1-E33451A7BE7D}"/>
              </a:ext>
            </a:extLst>
          </p:cNvPr>
          <p:cNvSpPr txBox="1"/>
          <p:nvPr>
            <p:custDataLst>
              <p:tags r:id="rId24"/>
            </p:custDataLst>
          </p:nvPr>
        </p:nvSpPr>
        <p:spPr bwMode="gray">
          <a:xfrm>
            <a:off x="2849846" y="1428238"/>
            <a:ext cx="1871026" cy="647663"/>
          </a:xfrm>
          <a:prstGeom prst="rect">
            <a:avLst/>
          </a:prstGeom>
          <a:noFill/>
          <a:ln>
            <a:noFill/>
          </a:ln>
        </p:spPr>
        <p:txBody>
          <a:bodyPr wrap="square" lIns="0" tIns="0" rIns="0" bIns="0" rtlCol="0" anchor="t" anchorCtr="0">
            <a:noAutofit/>
          </a:bodyPr>
          <a:lstStyle/>
          <a:p>
            <a:pPr algn="ctr" defTabSz="913782">
              <a:spcBef>
                <a:spcPts val="400"/>
              </a:spcBef>
              <a:buClr>
                <a:srgbClr val="FFD200"/>
              </a:buClr>
              <a:buSzPct val="70000"/>
              <a:defRPr/>
            </a:pPr>
            <a:r>
              <a:rPr lang="ja-JP" altLang="en-GB" b="1" kern="0" dirty="0">
                <a:ln w="0"/>
                <a:solidFill>
                  <a:schemeClr val="accent5"/>
                </a:solidFill>
                <a:latin typeface="Microsoft YaHei" panose="020B0503020204020204" pitchFamily="34" charset="-122"/>
                <a:ea typeface="Microsoft YaHei" panose="020B0503020204020204" pitchFamily="34" charset="-122"/>
              </a:rPr>
              <a:t>传达</a:t>
            </a:r>
            <a:r>
              <a:rPr lang="ja-JP" altLang="en-US" b="1" kern="0" dirty="0">
                <a:ln w="0"/>
                <a:solidFill>
                  <a:schemeClr val="accent5"/>
                </a:solidFill>
                <a:latin typeface="Microsoft YaHei" panose="020B0503020204020204" pitchFamily="34" charset="-122"/>
                <a:ea typeface="Microsoft YaHei" panose="020B0503020204020204" pitchFamily="34" charset="-122"/>
              </a:rPr>
              <a:t>内容</a:t>
            </a:r>
            <a:endParaRPr lang="en-GB" b="1" kern="0" dirty="0">
              <a:ln w="0"/>
              <a:solidFill>
                <a:schemeClr val="accent5"/>
              </a:solidFill>
              <a:latin typeface="Microsoft YaHei" panose="020B0503020204020204" pitchFamily="34" charset="-122"/>
              <a:ea typeface="Microsoft YaHei" panose="020B0503020204020204" pitchFamily="34" charset="-122"/>
            </a:endParaRPr>
          </a:p>
        </p:txBody>
      </p:sp>
      <p:sp>
        <p:nvSpPr>
          <p:cNvPr id="89" name="Textfeld 449">
            <a:extLst>
              <a:ext uri="{FF2B5EF4-FFF2-40B4-BE49-F238E27FC236}">
                <a16:creationId xmlns:a16="http://schemas.microsoft.com/office/drawing/2014/main" id="{43FB863A-79AE-724D-A7B7-A0F46ECE2E9B}"/>
              </a:ext>
            </a:extLst>
          </p:cNvPr>
          <p:cNvSpPr txBox="1"/>
          <p:nvPr>
            <p:custDataLst>
              <p:tags r:id="rId25"/>
            </p:custDataLst>
          </p:nvPr>
        </p:nvSpPr>
        <p:spPr bwMode="gray">
          <a:xfrm>
            <a:off x="5116917" y="1428238"/>
            <a:ext cx="1871026" cy="647663"/>
          </a:xfrm>
          <a:prstGeom prst="rect">
            <a:avLst/>
          </a:prstGeom>
          <a:noFill/>
          <a:ln>
            <a:noFill/>
          </a:ln>
        </p:spPr>
        <p:txBody>
          <a:bodyPr wrap="square" lIns="0" tIns="0" rIns="0" bIns="0" rtlCol="0" anchor="t" anchorCtr="0">
            <a:noAutofit/>
          </a:bodyPr>
          <a:lstStyle/>
          <a:p>
            <a:pPr algn="ctr" defTabSz="913782">
              <a:spcBef>
                <a:spcPts val="400"/>
              </a:spcBef>
              <a:buClr>
                <a:srgbClr val="FFD200"/>
              </a:buClr>
              <a:buSzPct val="70000"/>
              <a:defRPr/>
            </a:pPr>
            <a:r>
              <a:rPr lang="ja-JP" altLang="en-GB" b="1" kern="0">
                <a:ln w="0"/>
                <a:solidFill>
                  <a:schemeClr val="accent5"/>
                </a:solidFill>
                <a:latin typeface="Microsoft YaHei" panose="020B0503020204020204" pitchFamily="34" charset="-122"/>
                <a:ea typeface="Microsoft YaHei" panose="020B0503020204020204" pitchFamily="34" charset="-122"/>
              </a:rPr>
              <a:t>有情绪点</a:t>
            </a:r>
            <a:endParaRPr lang="en-GB" b="1" kern="0" dirty="0">
              <a:ln w="0"/>
              <a:solidFill>
                <a:schemeClr val="accent5"/>
              </a:solidFill>
              <a:latin typeface="Microsoft YaHei" panose="020B0503020204020204" pitchFamily="34" charset="-122"/>
              <a:ea typeface="Microsoft YaHei" panose="020B0503020204020204" pitchFamily="34" charset="-122"/>
            </a:endParaRPr>
          </a:p>
        </p:txBody>
      </p:sp>
      <p:sp>
        <p:nvSpPr>
          <p:cNvPr id="90" name="Textfeld 449">
            <a:extLst>
              <a:ext uri="{FF2B5EF4-FFF2-40B4-BE49-F238E27FC236}">
                <a16:creationId xmlns:a16="http://schemas.microsoft.com/office/drawing/2014/main" id="{A1DADF4A-C46C-124A-89FC-BB84BBAD5F10}"/>
              </a:ext>
            </a:extLst>
          </p:cNvPr>
          <p:cNvSpPr txBox="1"/>
          <p:nvPr>
            <p:custDataLst>
              <p:tags r:id="rId26"/>
            </p:custDataLst>
          </p:nvPr>
        </p:nvSpPr>
        <p:spPr bwMode="gray">
          <a:xfrm>
            <a:off x="7383988" y="1428238"/>
            <a:ext cx="1871026" cy="647663"/>
          </a:xfrm>
          <a:prstGeom prst="rect">
            <a:avLst/>
          </a:prstGeom>
          <a:noFill/>
          <a:ln>
            <a:noFill/>
          </a:ln>
        </p:spPr>
        <p:txBody>
          <a:bodyPr wrap="square" lIns="0" tIns="0" rIns="0" bIns="0" rtlCol="0" anchor="t" anchorCtr="0">
            <a:noAutofit/>
          </a:bodyPr>
          <a:lstStyle/>
          <a:p>
            <a:pPr algn="ctr" defTabSz="913714"/>
            <a:r>
              <a:rPr lang="zh-CN" altLang="en-US" b="1" kern="0" dirty="0">
                <a:ln w="0"/>
                <a:solidFill>
                  <a:schemeClr val="accent5"/>
                </a:solidFill>
                <a:latin typeface="Microsoft YaHei" panose="020B0503020204020204" pitchFamily="34" charset="-122"/>
                <a:ea typeface="Microsoft YaHei" panose="020B0503020204020204" pitchFamily="34" charset="-122"/>
              </a:rPr>
              <a:t>强调</a:t>
            </a:r>
            <a:r>
              <a:rPr lang="ja-JP" altLang="en-GB" b="1" kern="0" dirty="0">
                <a:ln w="0"/>
                <a:solidFill>
                  <a:schemeClr val="accent5"/>
                </a:solidFill>
                <a:latin typeface="Microsoft YaHei" panose="020B0503020204020204" pitchFamily="34" charset="-122"/>
                <a:ea typeface="Microsoft YaHei" panose="020B0503020204020204" pitchFamily="34" charset="-122"/>
              </a:rPr>
              <a:t>感官</a:t>
            </a:r>
            <a:endParaRPr lang="en-GB" b="1" kern="0" dirty="0">
              <a:ln w="0"/>
              <a:solidFill>
                <a:schemeClr val="accent5"/>
              </a:solidFill>
              <a:latin typeface="Microsoft YaHei" panose="020B0503020204020204" pitchFamily="34" charset="-122"/>
              <a:ea typeface="Microsoft YaHei" panose="020B0503020204020204" pitchFamily="34" charset="-122"/>
            </a:endParaRPr>
          </a:p>
        </p:txBody>
      </p:sp>
      <p:sp>
        <p:nvSpPr>
          <p:cNvPr id="91" name="Textfeld 449">
            <a:extLst>
              <a:ext uri="{FF2B5EF4-FFF2-40B4-BE49-F238E27FC236}">
                <a16:creationId xmlns:a16="http://schemas.microsoft.com/office/drawing/2014/main" id="{1EFB4C10-8B38-554D-9C4E-A8EE55DB36A1}"/>
              </a:ext>
            </a:extLst>
          </p:cNvPr>
          <p:cNvSpPr txBox="1"/>
          <p:nvPr>
            <p:custDataLst>
              <p:tags r:id="rId27"/>
            </p:custDataLst>
          </p:nvPr>
        </p:nvSpPr>
        <p:spPr bwMode="gray">
          <a:xfrm>
            <a:off x="9651059" y="1428238"/>
            <a:ext cx="1871026" cy="647663"/>
          </a:xfrm>
          <a:prstGeom prst="rect">
            <a:avLst/>
          </a:prstGeom>
          <a:noFill/>
          <a:ln>
            <a:noFill/>
          </a:ln>
        </p:spPr>
        <p:txBody>
          <a:bodyPr wrap="square" lIns="0" tIns="0" rIns="0" bIns="0" rtlCol="0" anchor="t" anchorCtr="0">
            <a:noAutofit/>
          </a:bodyPr>
          <a:lstStyle/>
          <a:p>
            <a:pPr algn="ctr" defTabSz="913714"/>
            <a:r>
              <a:rPr lang="ja-JP" altLang="en-GB" b="1" kern="0" dirty="0">
                <a:ln w="0"/>
                <a:solidFill>
                  <a:schemeClr val="accent5"/>
                </a:solidFill>
                <a:latin typeface="Microsoft YaHei" panose="020B0503020204020204" pitchFamily="34" charset="-122"/>
                <a:ea typeface="Microsoft YaHei" panose="020B0503020204020204" pitchFamily="34" charset="-122"/>
              </a:rPr>
              <a:t>可持续</a:t>
            </a:r>
            <a:r>
              <a:rPr lang="ja-JP" altLang="en-US" b="1" kern="0" dirty="0">
                <a:ln w="0"/>
                <a:solidFill>
                  <a:schemeClr val="accent5"/>
                </a:solidFill>
                <a:latin typeface="Microsoft YaHei" panose="020B0503020204020204" pitchFamily="34" charset="-122"/>
                <a:ea typeface="Microsoft YaHei" panose="020B0503020204020204" pitchFamily="34" charset="-122"/>
              </a:rPr>
              <a:t>的</a:t>
            </a:r>
            <a:endParaRPr lang="en-GB" b="1" kern="0" dirty="0">
              <a:ln w="0"/>
              <a:solidFill>
                <a:schemeClr val="accent5"/>
              </a:solidFill>
              <a:latin typeface="Microsoft YaHei" panose="020B0503020204020204" pitchFamily="34" charset="-122"/>
              <a:ea typeface="Microsoft YaHei" panose="020B0503020204020204" pitchFamily="34" charset="-122"/>
            </a:endParaRPr>
          </a:p>
        </p:txBody>
      </p:sp>
      <p:sp>
        <p:nvSpPr>
          <p:cNvPr id="92" name="Raute 94">
            <a:extLst>
              <a:ext uri="{FF2B5EF4-FFF2-40B4-BE49-F238E27FC236}">
                <a16:creationId xmlns:a16="http://schemas.microsoft.com/office/drawing/2014/main" id="{268CB13D-CF87-AA41-A82B-23970125D3D5}"/>
              </a:ext>
            </a:extLst>
          </p:cNvPr>
          <p:cNvSpPr/>
          <p:nvPr>
            <p:custDataLst>
              <p:tags r:id="rId28"/>
            </p:custDataLst>
          </p:nvPr>
        </p:nvSpPr>
        <p:spPr bwMode="gray">
          <a:xfrm>
            <a:off x="10226616" y="1856569"/>
            <a:ext cx="719793" cy="719793"/>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714"/>
            <a:endParaRPr lang="en-GB" sz="1199" dirty="0">
              <a:solidFill>
                <a:srgbClr val="000000"/>
              </a:solidFill>
              <a:latin typeface="Arial"/>
            </a:endParaRPr>
          </a:p>
        </p:txBody>
      </p:sp>
      <p:sp>
        <p:nvSpPr>
          <p:cNvPr id="93" name="Raute 95">
            <a:extLst>
              <a:ext uri="{FF2B5EF4-FFF2-40B4-BE49-F238E27FC236}">
                <a16:creationId xmlns:a16="http://schemas.microsoft.com/office/drawing/2014/main" id="{ED9B87D5-AFCB-0641-A6EB-E8E9B9F5557C}"/>
              </a:ext>
            </a:extLst>
          </p:cNvPr>
          <p:cNvSpPr/>
          <p:nvPr>
            <p:custDataLst>
              <p:tags r:id="rId29"/>
            </p:custDataLst>
          </p:nvPr>
        </p:nvSpPr>
        <p:spPr bwMode="gray">
          <a:xfrm>
            <a:off x="7959605" y="1856569"/>
            <a:ext cx="719793" cy="719793"/>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714"/>
            <a:endParaRPr lang="en-GB" sz="1199" dirty="0">
              <a:solidFill>
                <a:srgbClr val="000000"/>
              </a:solidFill>
              <a:latin typeface="Arial"/>
            </a:endParaRPr>
          </a:p>
        </p:txBody>
      </p:sp>
      <p:sp>
        <p:nvSpPr>
          <p:cNvPr id="94" name="Raute 96">
            <a:extLst>
              <a:ext uri="{FF2B5EF4-FFF2-40B4-BE49-F238E27FC236}">
                <a16:creationId xmlns:a16="http://schemas.microsoft.com/office/drawing/2014/main" id="{6968F2A7-30E5-6D49-8FE9-B991FFC5A89F}"/>
              </a:ext>
            </a:extLst>
          </p:cNvPr>
          <p:cNvSpPr/>
          <p:nvPr>
            <p:custDataLst>
              <p:tags r:id="rId30"/>
            </p:custDataLst>
          </p:nvPr>
        </p:nvSpPr>
        <p:spPr bwMode="gray">
          <a:xfrm>
            <a:off x="5692533" y="1856569"/>
            <a:ext cx="719793" cy="719793"/>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714"/>
            <a:endParaRPr lang="en-GB" sz="1199" dirty="0">
              <a:solidFill>
                <a:srgbClr val="000000"/>
              </a:solidFill>
              <a:latin typeface="Arial"/>
            </a:endParaRPr>
          </a:p>
        </p:txBody>
      </p:sp>
      <p:sp>
        <p:nvSpPr>
          <p:cNvPr id="95" name="Raute 97">
            <a:extLst>
              <a:ext uri="{FF2B5EF4-FFF2-40B4-BE49-F238E27FC236}">
                <a16:creationId xmlns:a16="http://schemas.microsoft.com/office/drawing/2014/main" id="{EC60D3D6-6CF3-6D4E-8333-0F45BD83B678}"/>
              </a:ext>
            </a:extLst>
          </p:cNvPr>
          <p:cNvSpPr/>
          <p:nvPr>
            <p:custDataLst>
              <p:tags r:id="rId31"/>
            </p:custDataLst>
          </p:nvPr>
        </p:nvSpPr>
        <p:spPr bwMode="gray">
          <a:xfrm>
            <a:off x="1101674" y="1851708"/>
            <a:ext cx="719793" cy="719793"/>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714"/>
            <a:endParaRPr lang="en-GB" sz="1199" dirty="0">
              <a:solidFill>
                <a:srgbClr val="000000"/>
              </a:solidFill>
              <a:latin typeface="Arial"/>
            </a:endParaRPr>
          </a:p>
        </p:txBody>
      </p:sp>
      <p:sp>
        <p:nvSpPr>
          <p:cNvPr id="96" name="Raute 98">
            <a:extLst>
              <a:ext uri="{FF2B5EF4-FFF2-40B4-BE49-F238E27FC236}">
                <a16:creationId xmlns:a16="http://schemas.microsoft.com/office/drawing/2014/main" id="{0B5AC3EE-3DC0-4849-80E5-281760C11FFF}"/>
              </a:ext>
            </a:extLst>
          </p:cNvPr>
          <p:cNvSpPr/>
          <p:nvPr>
            <p:custDataLst>
              <p:tags r:id="rId32"/>
            </p:custDataLst>
          </p:nvPr>
        </p:nvSpPr>
        <p:spPr bwMode="gray">
          <a:xfrm>
            <a:off x="1122345" y="2360386"/>
            <a:ext cx="215888" cy="215888"/>
          </a:xfrm>
          <a:prstGeom prst="diamond">
            <a:avLst/>
          </a:prstGeom>
          <a:solidFill>
            <a:schemeClr val="tx2">
              <a:alpha val="35000"/>
            </a:schemeClr>
          </a:solidFill>
          <a:ln w="9525">
            <a:noFill/>
            <a:round/>
            <a:headEnd/>
            <a:tailEnd/>
          </a:ln>
        </p:spPr>
        <p:txBody>
          <a:bodyPr anchor="ctr">
            <a:noAutofit/>
          </a:bodyPr>
          <a:lstStyle/>
          <a:p>
            <a:pPr defTabSz="913714"/>
            <a:endParaRPr lang="en-GB" sz="1600" dirty="0">
              <a:solidFill>
                <a:srgbClr val="000000"/>
              </a:solidFill>
              <a:latin typeface="Arial"/>
            </a:endParaRPr>
          </a:p>
        </p:txBody>
      </p:sp>
      <p:sp>
        <p:nvSpPr>
          <p:cNvPr id="97" name="Raute 99">
            <a:extLst>
              <a:ext uri="{FF2B5EF4-FFF2-40B4-BE49-F238E27FC236}">
                <a16:creationId xmlns:a16="http://schemas.microsoft.com/office/drawing/2014/main" id="{576C81A6-6527-584E-AFD0-0F5A81F2AD0C}"/>
              </a:ext>
            </a:extLst>
          </p:cNvPr>
          <p:cNvSpPr/>
          <p:nvPr>
            <p:custDataLst>
              <p:tags r:id="rId33"/>
            </p:custDataLst>
          </p:nvPr>
        </p:nvSpPr>
        <p:spPr bwMode="gray">
          <a:xfrm>
            <a:off x="4073161" y="2252407"/>
            <a:ext cx="215888" cy="215888"/>
          </a:xfrm>
          <a:prstGeom prst="diamond">
            <a:avLst/>
          </a:prstGeom>
          <a:solidFill>
            <a:schemeClr val="tx2">
              <a:alpha val="35000"/>
            </a:schemeClr>
          </a:solidFill>
          <a:ln w="9525">
            <a:noFill/>
            <a:round/>
            <a:headEnd/>
            <a:tailEnd/>
          </a:ln>
        </p:spPr>
        <p:txBody>
          <a:bodyPr anchor="ctr">
            <a:noAutofit/>
          </a:bodyPr>
          <a:lstStyle/>
          <a:p>
            <a:pPr defTabSz="913714"/>
            <a:endParaRPr lang="en-GB" sz="1699" dirty="0">
              <a:solidFill>
                <a:srgbClr val="000000"/>
              </a:solidFill>
              <a:latin typeface="Arial"/>
            </a:endParaRPr>
          </a:p>
        </p:txBody>
      </p:sp>
      <p:sp>
        <p:nvSpPr>
          <p:cNvPr id="98" name="Raute 102">
            <a:extLst>
              <a:ext uri="{FF2B5EF4-FFF2-40B4-BE49-F238E27FC236}">
                <a16:creationId xmlns:a16="http://schemas.microsoft.com/office/drawing/2014/main" id="{5BE4B432-74B6-FB44-8CD6-DB22A77D6508}"/>
              </a:ext>
            </a:extLst>
          </p:cNvPr>
          <p:cNvSpPr/>
          <p:nvPr>
            <p:custDataLst>
              <p:tags r:id="rId34"/>
            </p:custDataLst>
          </p:nvPr>
        </p:nvSpPr>
        <p:spPr bwMode="gray">
          <a:xfrm>
            <a:off x="3245476" y="2036511"/>
            <a:ext cx="143925" cy="143925"/>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99" name="Raute 103">
            <a:extLst>
              <a:ext uri="{FF2B5EF4-FFF2-40B4-BE49-F238E27FC236}">
                <a16:creationId xmlns:a16="http://schemas.microsoft.com/office/drawing/2014/main" id="{DA55E504-5539-BC4F-B24A-386800E8E1D7}"/>
              </a:ext>
            </a:extLst>
          </p:cNvPr>
          <p:cNvSpPr/>
          <p:nvPr>
            <p:custDataLst>
              <p:tags r:id="rId35"/>
            </p:custDataLst>
          </p:nvPr>
        </p:nvSpPr>
        <p:spPr bwMode="gray">
          <a:xfrm>
            <a:off x="3497396" y="2288416"/>
            <a:ext cx="215888" cy="215888"/>
          </a:xfrm>
          <a:prstGeom prst="diamond">
            <a:avLst/>
          </a:prstGeom>
          <a:solidFill>
            <a:schemeClr val="tx2">
              <a:alpha val="35000"/>
            </a:schemeClr>
          </a:solidFill>
          <a:ln w="9525">
            <a:noFill/>
            <a:round/>
            <a:headEnd/>
            <a:tailEnd/>
          </a:ln>
        </p:spPr>
        <p:txBody>
          <a:bodyPr anchor="ctr">
            <a:noAutofit/>
          </a:bodyPr>
          <a:lstStyle/>
          <a:p>
            <a:pPr defTabSz="913714"/>
            <a:endParaRPr lang="en-GB" sz="1699" dirty="0">
              <a:solidFill>
                <a:srgbClr val="000000"/>
              </a:solidFill>
              <a:latin typeface="Arial"/>
            </a:endParaRPr>
          </a:p>
        </p:txBody>
      </p:sp>
      <p:sp>
        <p:nvSpPr>
          <p:cNvPr id="100" name="Raute 105">
            <a:extLst>
              <a:ext uri="{FF2B5EF4-FFF2-40B4-BE49-F238E27FC236}">
                <a16:creationId xmlns:a16="http://schemas.microsoft.com/office/drawing/2014/main" id="{10522079-A85F-EF4F-9C47-C5B5A5DFBB7D}"/>
              </a:ext>
            </a:extLst>
          </p:cNvPr>
          <p:cNvSpPr/>
          <p:nvPr>
            <p:custDataLst>
              <p:tags r:id="rId36"/>
            </p:custDataLst>
          </p:nvPr>
        </p:nvSpPr>
        <p:spPr bwMode="gray">
          <a:xfrm>
            <a:off x="3425462" y="1856569"/>
            <a:ext cx="719793" cy="719793"/>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714"/>
            <a:endParaRPr lang="en-GB" sz="1199" dirty="0">
              <a:solidFill>
                <a:srgbClr val="000000"/>
              </a:solidFill>
              <a:latin typeface="Arial"/>
            </a:endParaRPr>
          </a:p>
        </p:txBody>
      </p:sp>
      <p:sp>
        <p:nvSpPr>
          <p:cNvPr id="101" name="Raute 107">
            <a:extLst>
              <a:ext uri="{FF2B5EF4-FFF2-40B4-BE49-F238E27FC236}">
                <a16:creationId xmlns:a16="http://schemas.microsoft.com/office/drawing/2014/main" id="{D7C17AB5-A9D3-3F41-9C83-1B60CB8FB97A}"/>
              </a:ext>
            </a:extLst>
          </p:cNvPr>
          <p:cNvSpPr/>
          <p:nvPr>
            <p:custDataLst>
              <p:tags r:id="rId37"/>
            </p:custDataLst>
          </p:nvPr>
        </p:nvSpPr>
        <p:spPr bwMode="gray">
          <a:xfrm flipH="1">
            <a:off x="8571294" y="1928539"/>
            <a:ext cx="215888" cy="215888"/>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102" name="Raute 108">
            <a:extLst>
              <a:ext uri="{FF2B5EF4-FFF2-40B4-BE49-F238E27FC236}">
                <a16:creationId xmlns:a16="http://schemas.microsoft.com/office/drawing/2014/main" id="{E5A9794C-2D1B-CA44-9923-F9406025F020}"/>
              </a:ext>
            </a:extLst>
          </p:cNvPr>
          <p:cNvSpPr/>
          <p:nvPr>
            <p:custDataLst>
              <p:tags r:id="rId38"/>
            </p:custDataLst>
          </p:nvPr>
        </p:nvSpPr>
        <p:spPr bwMode="gray">
          <a:xfrm flipH="1">
            <a:off x="7923583" y="1856593"/>
            <a:ext cx="215888" cy="215888"/>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103" name="Raute 109">
            <a:extLst>
              <a:ext uri="{FF2B5EF4-FFF2-40B4-BE49-F238E27FC236}">
                <a16:creationId xmlns:a16="http://schemas.microsoft.com/office/drawing/2014/main" id="{8066B0CD-3437-4249-B118-41EDE499E145}"/>
              </a:ext>
            </a:extLst>
          </p:cNvPr>
          <p:cNvSpPr/>
          <p:nvPr>
            <p:custDataLst>
              <p:tags r:id="rId39"/>
            </p:custDataLst>
          </p:nvPr>
        </p:nvSpPr>
        <p:spPr bwMode="gray">
          <a:xfrm flipH="1">
            <a:off x="10154645" y="2360386"/>
            <a:ext cx="215888" cy="215888"/>
          </a:xfrm>
          <a:prstGeom prst="diamond">
            <a:avLst/>
          </a:prstGeom>
          <a:solidFill>
            <a:schemeClr val="tx2">
              <a:alpha val="35000"/>
            </a:schemeClr>
          </a:solidFill>
          <a:ln w="9525">
            <a:noFill/>
            <a:round/>
            <a:headEnd/>
            <a:tailEnd/>
          </a:ln>
        </p:spPr>
        <p:txBody>
          <a:bodyPr anchor="ctr">
            <a:noAutofit/>
          </a:bodyPr>
          <a:lstStyle/>
          <a:p>
            <a:pPr defTabSz="913714"/>
            <a:endParaRPr lang="en-GB" sz="1600" dirty="0">
              <a:solidFill>
                <a:srgbClr val="000000"/>
              </a:solidFill>
              <a:latin typeface="Arial"/>
            </a:endParaRPr>
          </a:p>
        </p:txBody>
      </p:sp>
      <p:sp>
        <p:nvSpPr>
          <p:cNvPr id="104" name="Raute 110">
            <a:extLst>
              <a:ext uri="{FF2B5EF4-FFF2-40B4-BE49-F238E27FC236}">
                <a16:creationId xmlns:a16="http://schemas.microsoft.com/office/drawing/2014/main" id="{B3138E69-A7E1-6544-AB7A-2721258EF025}"/>
              </a:ext>
            </a:extLst>
          </p:cNvPr>
          <p:cNvSpPr/>
          <p:nvPr>
            <p:custDataLst>
              <p:tags r:id="rId40"/>
            </p:custDataLst>
          </p:nvPr>
        </p:nvSpPr>
        <p:spPr bwMode="gray">
          <a:xfrm>
            <a:off x="10262601" y="1856585"/>
            <a:ext cx="143925" cy="143925"/>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grpSp>
        <p:nvGrpSpPr>
          <p:cNvPr id="114" name="Gruppieren 122">
            <a:extLst>
              <a:ext uri="{FF2B5EF4-FFF2-40B4-BE49-F238E27FC236}">
                <a16:creationId xmlns:a16="http://schemas.microsoft.com/office/drawing/2014/main" id="{87659E49-3C0A-C34F-826A-F41C7F785B7A}"/>
              </a:ext>
            </a:extLst>
          </p:cNvPr>
          <p:cNvGrpSpPr>
            <a:grpSpLocks noChangeAspect="1"/>
          </p:cNvGrpSpPr>
          <p:nvPr>
            <p:custDataLst>
              <p:tags r:id="rId41"/>
            </p:custDataLst>
          </p:nvPr>
        </p:nvGrpSpPr>
        <p:grpSpPr bwMode="gray">
          <a:xfrm>
            <a:off x="3655575" y="2036559"/>
            <a:ext cx="259567" cy="359813"/>
            <a:chOff x="-3154363" y="1965325"/>
            <a:chExt cx="690563" cy="957263"/>
          </a:xfrm>
          <a:solidFill>
            <a:schemeClr val="bg1"/>
          </a:solidFill>
        </p:grpSpPr>
        <p:sp>
          <p:nvSpPr>
            <p:cNvPr id="115" name="Freeform 45">
              <a:extLst>
                <a:ext uri="{FF2B5EF4-FFF2-40B4-BE49-F238E27FC236}">
                  <a16:creationId xmlns:a16="http://schemas.microsoft.com/office/drawing/2014/main" id="{EF679861-A10F-D74A-9305-06D0C1A8A93D}"/>
                </a:ext>
              </a:extLst>
            </p:cNvPr>
            <p:cNvSpPr>
              <a:spLocks/>
            </p:cNvSpPr>
            <p:nvPr/>
          </p:nvSpPr>
          <p:spPr bwMode="gray">
            <a:xfrm>
              <a:off x="-3154363" y="2100263"/>
              <a:ext cx="233363" cy="266700"/>
            </a:xfrm>
            <a:custGeom>
              <a:avLst/>
              <a:gdLst>
                <a:gd name="T0" fmla="*/ 57 w 147"/>
                <a:gd name="T1" fmla="*/ 55 h 168"/>
                <a:gd name="T2" fmla="*/ 43 w 147"/>
                <a:gd name="T3" fmla="*/ 57 h 168"/>
                <a:gd name="T4" fmla="*/ 35 w 147"/>
                <a:gd name="T5" fmla="*/ 52 h 168"/>
                <a:gd name="T6" fmla="*/ 50 w 147"/>
                <a:gd name="T7" fmla="*/ 48 h 168"/>
                <a:gd name="T8" fmla="*/ 66 w 147"/>
                <a:gd name="T9" fmla="*/ 45 h 168"/>
                <a:gd name="T10" fmla="*/ 78 w 147"/>
                <a:gd name="T11" fmla="*/ 45 h 168"/>
                <a:gd name="T12" fmla="*/ 90 w 147"/>
                <a:gd name="T13" fmla="*/ 50 h 168"/>
                <a:gd name="T14" fmla="*/ 14 w 147"/>
                <a:gd name="T15" fmla="*/ 92 h 168"/>
                <a:gd name="T16" fmla="*/ 12 w 147"/>
                <a:gd name="T17" fmla="*/ 104 h 168"/>
                <a:gd name="T18" fmla="*/ 14 w 147"/>
                <a:gd name="T19" fmla="*/ 114 h 168"/>
                <a:gd name="T20" fmla="*/ 17 w 147"/>
                <a:gd name="T21" fmla="*/ 123 h 168"/>
                <a:gd name="T22" fmla="*/ 19 w 147"/>
                <a:gd name="T23" fmla="*/ 133 h 168"/>
                <a:gd name="T24" fmla="*/ 24 w 147"/>
                <a:gd name="T25" fmla="*/ 140 h 168"/>
                <a:gd name="T26" fmla="*/ 31 w 147"/>
                <a:gd name="T27" fmla="*/ 144 h 168"/>
                <a:gd name="T28" fmla="*/ 38 w 147"/>
                <a:gd name="T29" fmla="*/ 152 h 168"/>
                <a:gd name="T30" fmla="*/ 45 w 147"/>
                <a:gd name="T31" fmla="*/ 156 h 168"/>
                <a:gd name="T32" fmla="*/ 54 w 147"/>
                <a:gd name="T33" fmla="*/ 159 h 168"/>
                <a:gd name="T34" fmla="*/ 64 w 147"/>
                <a:gd name="T35" fmla="*/ 159 h 168"/>
                <a:gd name="T36" fmla="*/ 73 w 147"/>
                <a:gd name="T37" fmla="*/ 159 h 168"/>
                <a:gd name="T38" fmla="*/ 83 w 147"/>
                <a:gd name="T39" fmla="*/ 156 h 168"/>
                <a:gd name="T40" fmla="*/ 90 w 147"/>
                <a:gd name="T41" fmla="*/ 154 h 168"/>
                <a:gd name="T42" fmla="*/ 97 w 147"/>
                <a:gd name="T43" fmla="*/ 149 h 168"/>
                <a:gd name="T44" fmla="*/ 104 w 147"/>
                <a:gd name="T45" fmla="*/ 142 h 168"/>
                <a:gd name="T46" fmla="*/ 111 w 147"/>
                <a:gd name="T47" fmla="*/ 135 h 168"/>
                <a:gd name="T48" fmla="*/ 113 w 147"/>
                <a:gd name="T49" fmla="*/ 128 h 168"/>
                <a:gd name="T50" fmla="*/ 118 w 147"/>
                <a:gd name="T51" fmla="*/ 118 h 168"/>
                <a:gd name="T52" fmla="*/ 118 w 147"/>
                <a:gd name="T53" fmla="*/ 109 h 168"/>
                <a:gd name="T54" fmla="*/ 118 w 147"/>
                <a:gd name="T55" fmla="*/ 100 h 168"/>
                <a:gd name="T56" fmla="*/ 118 w 147"/>
                <a:gd name="T57" fmla="*/ 90 h 168"/>
                <a:gd name="T58" fmla="*/ 121 w 147"/>
                <a:gd name="T59" fmla="*/ 78 h 168"/>
                <a:gd name="T60" fmla="*/ 125 w 147"/>
                <a:gd name="T61" fmla="*/ 90 h 168"/>
                <a:gd name="T62" fmla="*/ 128 w 147"/>
                <a:gd name="T63" fmla="*/ 104 h 168"/>
                <a:gd name="T64" fmla="*/ 125 w 147"/>
                <a:gd name="T65" fmla="*/ 116 h 168"/>
                <a:gd name="T66" fmla="*/ 123 w 147"/>
                <a:gd name="T67" fmla="*/ 126 h 168"/>
                <a:gd name="T68" fmla="*/ 121 w 147"/>
                <a:gd name="T69" fmla="*/ 135 h 168"/>
                <a:gd name="T70" fmla="*/ 113 w 147"/>
                <a:gd name="T71" fmla="*/ 144 h 168"/>
                <a:gd name="T72" fmla="*/ 106 w 147"/>
                <a:gd name="T73" fmla="*/ 152 h 168"/>
                <a:gd name="T74" fmla="*/ 99 w 147"/>
                <a:gd name="T75" fmla="*/ 159 h 168"/>
                <a:gd name="T76" fmla="*/ 90 w 147"/>
                <a:gd name="T77" fmla="*/ 163 h 168"/>
                <a:gd name="T78" fmla="*/ 80 w 147"/>
                <a:gd name="T79" fmla="*/ 166 h 168"/>
                <a:gd name="T80" fmla="*/ 69 w 147"/>
                <a:gd name="T81" fmla="*/ 168 h 168"/>
                <a:gd name="T82" fmla="*/ 59 w 147"/>
                <a:gd name="T83" fmla="*/ 166 h 168"/>
                <a:gd name="T84" fmla="*/ 47 w 147"/>
                <a:gd name="T85" fmla="*/ 163 h 168"/>
                <a:gd name="T86" fmla="*/ 38 w 147"/>
                <a:gd name="T87" fmla="*/ 161 h 168"/>
                <a:gd name="T88" fmla="*/ 31 w 147"/>
                <a:gd name="T89" fmla="*/ 154 h 168"/>
                <a:gd name="T90" fmla="*/ 21 w 147"/>
                <a:gd name="T91" fmla="*/ 149 h 168"/>
                <a:gd name="T92" fmla="*/ 17 w 147"/>
                <a:gd name="T93" fmla="*/ 140 h 168"/>
                <a:gd name="T94" fmla="*/ 9 w 147"/>
                <a:gd name="T95" fmla="*/ 130 h 168"/>
                <a:gd name="T96" fmla="*/ 7 w 147"/>
                <a:gd name="T97" fmla="*/ 121 h 168"/>
                <a:gd name="T98" fmla="*/ 5 w 147"/>
                <a:gd name="T99" fmla="*/ 111 h 168"/>
                <a:gd name="T100" fmla="*/ 5 w 147"/>
                <a:gd name="T101" fmla="*/ 100 h 168"/>
                <a:gd name="T102" fmla="*/ 7 w 147"/>
                <a:gd name="T103" fmla="*/ 92 h 168"/>
                <a:gd name="T104" fmla="*/ 87 w 147"/>
                <a:gd name="T105" fmla="*/ 57 h 168"/>
                <a:gd name="T106" fmla="*/ 78 w 147"/>
                <a:gd name="T107" fmla="*/ 55 h 168"/>
                <a:gd name="T108" fmla="*/ 69 w 147"/>
                <a:gd name="T109" fmla="*/ 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168">
                  <a:moveTo>
                    <a:pt x="66" y="52"/>
                  </a:moveTo>
                  <a:lnTo>
                    <a:pt x="66" y="52"/>
                  </a:lnTo>
                  <a:lnTo>
                    <a:pt x="64" y="52"/>
                  </a:lnTo>
                  <a:lnTo>
                    <a:pt x="61" y="52"/>
                  </a:lnTo>
                  <a:lnTo>
                    <a:pt x="59" y="52"/>
                  </a:lnTo>
                  <a:lnTo>
                    <a:pt x="59" y="52"/>
                  </a:lnTo>
                  <a:lnTo>
                    <a:pt x="57" y="55"/>
                  </a:lnTo>
                  <a:lnTo>
                    <a:pt x="54" y="55"/>
                  </a:lnTo>
                  <a:lnTo>
                    <a:pt x="52" y="55"/>
                  </a:lnTo>
                  <a:lnTo>
                    <a:pt x="50" y="55"/>
                  </a:lnTo>
                  <a:lnTo>
                    <a:pt x="50" y="55"/>
                  </a:lnTo>
                  <a:lnTo>
                    <a:pt x="47" y="57"/>
                  </a:lnTo>
                  <a:lnTo>
                    <a:pt x="45" y="57"/>
                  </a:lnTo>
                  <a:lnTo>
                    <a:pt x="43" y="57"/>
                  </a:lnTo>
                  <a:lnTo>
                    <a:pt x="43" y="59"/>
                  </a:lnTo>
                  <a:lnTo>
                    <a:pt x="40" y="59"/>
                  </a:lnTo>
                  <a:lnTo>
                    <a:pt x="38" y="59"/>
                  </a:lnTo>
                  <a:lnTo>
                    <a:pt x="38" y="62"/>
                  </a:lnTo>
                  <a:lnTo>
                    <a:pt x="33" y="55"/>
                  </a:lnTo>
                  <a:lnTo>
                    <a:pt x="35" y="55"/>
                  </a:lnTo>
                  <a:lnTo>
                    <a:pt x="35" y="52"/>
                  </a:lnTo>
                  <a:lnTo>
                    <a:pt x="38" y="52"/>
                  </a:lnTo>
                  <a:lnTo>
                    <a:pt x="40" y="50"/>
                  </a:lnTo>
                  <a:lnTo>
                    <a:pt x="43" y="50"/>
                  </a:lnTo>
                  <a:lnTo>
                    <a:pt x="45" y="50"/>
                  </a:lnTo>
                  <a:lnTo>
                    <a:pt x="47" y="48"/>
                  </a:lnTo>
                  <a:lnTo>
                    <a:pt x="47" y="48"/>
                  </a:lnTo>
                  <a:lnTo>
                    <a:pt x="50" y="48"/>
                  </a:lnTo>
                  <a:lnTo>
                    <a:pt x="52" y="48"/>
                  </a:lnTo>
                  <a:lnTo>
                    <a:pt x="54" y="45"/>
                  </a:lnTo>
                  <a:lnTo>
                    <a:pt x="57" y="45"/>
                  </a:lnTo>
                  <a:lnTo>
                    <a:pt x="59" y="45"/>
                  </a:lnTo>
                  <a:lnTo>
                    <a:pt x="61" y="45"/>
                  </a:lnTo>
                  <a:lnTo>
                    <a:pt x="64" y="45"/>
                  </a:lnTo>
                  <a:lnTo>
                    <a:pt x="66" y="45"/>
                  </a:lnTo>
                  <a:lnTo>
                    <a:pt x="69" y="45"/>
                  </a:lnTo>
                  <a:lnTo>
                    <a:pt x="69" y="45"/>
                  </a:lnTo>
                  <a:lnTo>
                    <a:pt x="71" y="45"/>
                  </a:lnTo>
                  <a:lnTo>
                    <a:pt x="73" y="45"/>
                  </a:lnTo>
                  <a:lnTo>
                    <a:pt x="76" y="45"/>
                  </a:lnTo>
                  <a:lnTo>
                    <a:pt x="76" y="45"/>
                  </a:lnTo>
                  <a:lnTo>
                    <a:pt x="78" y="45"/>
                  </a:lnTo>
                  <a:lnTo>
                    <a:pt x="80" y="48"/>
                  </a:lnTo>
                  <a:lnTo>
                    <a:pt x="83" y="48"/>
                  </a:lnTo>
                  <a:lnTo>
                    <a:pt x="83" y="48"/>
                  </a:lnTo>
                  <a:lnTo>
                    <a:pt x="85" y="48"/>
                  </a:lnTo>
                  <a:lnTo>
                    <a:pt x="87" y="48"/>
                  </a:lnTo>
                  <a:lnTo>
                    <a:pt x="87" y="50"/>
                  </a:lnTo>
                  <a:lnTo>
                    <a:pt x="90" y="50"/>
                  </a:lnTo>
                  <a:lnTo>
                    <a:pt x="92" y="50"/>
                  </a:lnTo>
                  <a:lnTo>
                    <a:pt x="92" y="52"/>
                  </a:lnTo>
                  <a:lnTo>
                    <a:pt x="130" y="0"/>
                  </a:lnTo>
                  <a:lnTo>
                    <a:pt x="147" y="26"/>
                  </a:lnTo>
                  <a:lnTo>
                    <a:pt x="69" y="135"/>
                  </a:lnTo>
                  <a:lnTo>
                    <a:pt x="43" y="135"/>
                  </a:lnTo>
                  <a:lnTo>
                    <a:pt x="14" y="92"/>
                  </a:lnTo>
                  <a:lnTo>
                    <a:pt x="14" y="95"/>
                  </a:lnTo>
                  <a:lnTo>
                    <a:pt x="14" y="97"/>
                  </a:lnTo>
                  <a:lnTo>
                    <a:pt x="14" y="97"/>
                  </a:lnTo>
                  <a:lnTo>
                    <a:pt x="14" y="100"/>
                  </a:lnTo>
                  <a:lnTo>
                    <a:pt x="14" y="102"/>
                  </a:lnTo>
                  <a:lnTo>
                    <a:pt x="12" y="102"/>
                  </a:lnTo>
                  <a:lnTo>
                    <a:pt x="12" y="104"/>
                  </a:lnTo>
                  <a:lnTo>
                    <a:pt x="12" y="107"/>
                  </a:lnTo>
                  <a:lnTo>
                    <a:pt x="12" y="107"/>
                  </a:lnTo>
                  <a:lnTo>
                    <a:pt x="12" y="109"/>
                  </a:lnTo>
                  <a:lnTo>
                    <a:pt x="12" y="109"/>
                  </a:lnTo>
                  <a:lnTo>
                    <a:pt x="14" y="111"/>
                  </a:lnTo>
                  <a:lnTo>
                    <a:pt x="14" y="114"/>
                  </a:lnTo>
                  <a:lnTo>
                    <a:pt x="14" y="114"/>
                  </a:lnTo>
                  <a:lnTo>
                    <a:pt x="14" y="116"/>
                  </a:lnTo>
                  <a:lnTo>
                    <a:pt x="14" y="116"/>
                  </a:lnTo>
                  <a:lnTo>
                    <a:pt x="14" y="118"/>
                  </a:lnTo>
                  <a:lnTo>
                    <a:pt x="14" y="118"/>
                  </a:lnTo>
                  <a:lnTo>
                    <a:pt x="14" y="121"/>
                  </a:lnTo>
                  <a:lnTo>
                    <a:pt x="14" y="121"/>
                  </a:lnTo>
                  <a:lnTo>
                    <a:pt x="17" y="123"/>
                  </a:lnTo>
                  <a:lnTo>
                    <a:pt x="17" y="126"/>
                  </a:lnTo>
                  <a:lnTo>
                    <a:pt x="17" y="126"/>
                  </a:lnTo>
                  <a:lnTo>
                    <a:pt x="17" y="128"/>
                  </a:lnTo>
                  <a:lnTo>
                    <a:pt x="17" y="128"/>
                  </a:lnTo>
                  <a:lnTo>
                    <a:pt x="19" y="130"/>
                  </a:lnTo>
                  <a:lnTo>
                    <a:pt x="19" y="130"/>
                  </a:lnTo>
                  <a:lnTo>
                    <a:pt x="19" y="133"/>
                  </a:lnTo>
                  <a:lnTo>
                    <a:pt x="19" y="133"/>
                  </a:lnTo>
                  <a:lnTo>
                    <a:pt x="21" y="133"/>
                  </a:lnTo>
                  <a:lnTo>
                    <a:pt x="21" y="135"/>
                  </a:lnTo>
                  <a:lnTo>
                    <a:pt x="21" y="135"/>
                  </a:lnTo>
                  <a:lnTo>
                    <a:pt x="24" y="137"/>
                  </a:lnTo>
                  <a:lnTo>
                    <a:pt x="24" y="137"/>
                  </a:lnTo>
                  <a:lnTo>
                    <a:pt x="24" y="140"/>
                  </a:lnTo>
                  <a:lnTo>
                    <a:pt x="26" y="140"/>
                  </a:lnTo>
                  <a:lnTo>
                    <a:pt x="26" y="142"/>
                  </a:lnTo>
                  <a:lnTo>
                    <a:pt x="26" y="142"/>
                  </a:lnTo>
                  <a:lnTo>
                    <a:pt x="28" y="142"/>
                  </a:lnTo>
                  <a:lnTo>
                    <a:pt x="28" y="144"/>
                  </a:lnTo>
                  <a:lnTo>
                    <a:pt x="28" y="144"/>
                  </a:lnTo>
                  <a:lnTo>
                    <a:pt x="31" y="144"/>
                  </a:lnTo>
                  <a:lnTo>
                    <a:pt x="31" y="147"/>
                  </a:lnTo>
                  <a:lnTo>
                    <a:pt x="33" y="147"/>
                  </a:lnTo>
                  <a:lnTo>
                    <a:pt x="33" y="149"/>
                  </a:lnTo>
                  <a:lnTo>
                    <a:pt x="33" y="149"/>
                  </a:lnTo>
                  <a:lnTo>
                    <a:pt x="35" y="149"/>
                  </a:lnTo>
                  <a:lnTo>
                    <a:pt x="35" y="152"/>
                  </a:lnTo>
                  <a:lnTo>
                    <a:pt x="38" y="152"/>
                  </a:lnTo>
                  <a:lnTo>
                    <a:pt x="38" y="152"/>
                  </a:lnTo>
                  <a:lnTo>
                    <a:pt x="40" y="152"/>
                  </a:lnTo>
                  <a:lnTo>
                    <a:pt x="40" y="154"/>
                  </a:lnTo>
                  <a:lnTo>
                    <a:pt x="43" y="154"/>
                  </a:lnTo>
                  <a:lnTo>
                    <a:pt x="43" y="154"/>
                  </a:lnTo>
                  <a:lnTo>
                    <a:pt x="45" y="154"/>
                  </a:lnTo>
                  <a:lnTo>
                    <a:pt x="45" y="156"/>
                  </a:lnTo>
                  <a:lnTo>
                    <a:pt x="47" y="156"/>
                  </a:lnTo>
                  <a:lnTo>
                    <a:pt x="47" y="156"/>
                  </a:lnTo>
                  <a:lnTo>
                    <a:pt x="50" y="156"/>
                  </a:lnTo>
                  <a:lnTo>
                    <a:pt x="50" y="156"/>
                  </a:lnTo>
                  <a:lnTo>
                    <a:pt x="52" y="159"/>
                  </a:lnTo>
                  <a:lnTo>
                    <a:pt x="52" y="159"/>
                  </a:lnTo>
                  <a:lnTo>
                    <a:pt x="54" y="159"/>
                  </a:lnTo>
                  <a:lnTo>
                    <a:pt x="54" y="159"/>
                  </a:lnTo>
                  <a:lnTo>
                    <a:pt x="57" y="159"/>
                  </a:lnTo>
                  <a:lnTo>
                    <a:pt x="57" y="159"/>
                  </a:lnTo>
                  <a:lnTo>
                    <a:pt x="59" y="159"/>
                  </a:lnTo>
                  <a:lnTo>
                    <a:pt x="61" y="159"/>
                  </a:lnTo>
                  <a:lnTo>
                    <a:pt x="61" y="159"/>
                  </a:lnTo>
                  <a:lnTo>
                    <a:pt x="64" y="159"/>
                  </a:lnTo>
                  <a:lnTo>
                    <a:pt x="64" y="159"/>
                  </a:lnTo>
                  <a:lnTo>
                    <a:pt x="66" y="159"/>
                  </a:lnTo>
                  <a:lnTo>
                    <a:pt x="69" y="159"/>
                  </a:lnTo>
                  <a:lnTo>
                    <a:pt x="69" y="159"/>
                  </a:lnTo>
                  <a:lnTo>
                    <a:pt x="71" y="159"/>
                  </a:lnTo>
                  <a:lnTo>
                    <a:pt x="71" y="159"/>
                  </a:lnTo>
                  <a:lnTo>
                    <a:pt x="73" y="159"/>
                  </a:lnTo>
                  <a:lnTo>
                    <a:pt x="73" y="159"/>
                  </a:lnTo>
                  <a:lnTo>
                    <a:pt x="76" y="159"/>
                  </a:lnTo>
                  <a:lnTo>
                    <a:pt x="76" y="159"/>
                  </a:lnTo>
                  <a:lnTo>
                    <a:pt x="78" y="159"/>
                  </a:lnTo>
                  <a:lnTo>
                    <a:pt x="80" y="159"/>
                  </a:lnTo>
                  <a:lnTo>
                    <a:pt x="80" y="159"/>
                  </a:lnTo>
                  <a:lnTo>
                    <a:pt x="83" y="156"/>
                  </a:lnTo>
                  <a:lnTo>
                    <a:pt x="83" y="156"/>
                  </a:lnTo>
                  <a:lnTo>
                    <a:pt x="85" y="156"/>
                  </a:lnTo>
                  <a:lnTo>
                    <a:pt x="85" y="156"/>
                  </a:lnTo>
                  <a:lnTo>
                    <a:pt x="87" y="156"/>
                  </a:lnTo>
                  <a:lnTo>
                    <a:pt x="87" y="154"/>
                  </a:lnTo>
                  <a:lnTo>
                    <a:pt x="90" y="154"/>
                  </a:lnTo>
                  <a:lnTo>
                    <a:pt x="90" y="154"/>
                  </a:lnTo>
                  <a:lnTo>
                    <a:pt x="92" y="154"/>
                  </a:lnTo>
                  <a:lnTo>
                    <a:pt x="92" y="152"/>
                  </a:lnTo>
                  <a:lnTo>
                    <a:pt x="95" y="152"/>
                  </a:lnTo>
                  <a:lnTo>
                    <a:pt x="95" y="152"/>
                  </a:lnTo>
                  <a:lnTo>
                    <a:pt x="97" y="152"/>
                  </a:lnTo>
                  <a:lnTo>
                    <a:pt x="97" y="149"/>
                  </a:lnTo>
                  <a:lnTo>
                    <a:pt x="97" y="149"/>
                  </a:lnTo>
                  <a:lnTo>
                    <a:pt x="99" y="149"/>
                  </a:lnTo>
                  <a:lnTo>
                    <a:pt x="99" y="147"/>
                  </a:lnTo>
                  <a:lnTo>
                    <a:pt x="102" y="147"/>
                  </a:lnTo>
                  <a:lnTo>
                    <a:pt x="102" y="144"/>
                  </a:lnTo>
                  <a:lnTo>
                    <a:pt x="102" y="144"/>
                  </a:lnTo>
                  <a:lnTo>
                    <a:pt x="104" y="144"/>
                  </a:lnTo>
                  <a:lnTo>
                    <a:pt x="104" y="142"/>
                  </a:lnTo>
                  <a:lnTo>
                    <a:pt x="106" y="142"/>
                  </a:lnTo>
                  <a:lnTo>
                    <a:pt x="106" y="142"/>
                  </a:lnTo>
                  <a:lnTo>
                    <a:pt x="106" y="140"/>
                  </a:lnTo>
                  <a:lnTo>
                    <a:pt x="109" y="140"/>
                  </a:lnTo>
                  <a:lnTo>
                    <a:pt x="109" y="137"/>
                  </a:lnTo>
                  <a:lnTo>
                    <a:pt x="109" y="137"/>
                  </a:lnTo>
                  <a:lnTo>
                    <a:pt x="111" y="135"/>
                  </a:lnTo>
                  <a:lnTo>
                    <a:pt x="111" y="135"/>
                  </a:lnTo>
                  <a:lnTo>
                    <a:pt x="111" y="133"/>
                  </a:lnTo>
                  <a:lnTo>
                    <a:pt x="111" y="133"/>
                  </a:lnTo>
                  <a:lnTo>
                    <a:pt x="113" y="133"/>
                  </a:lnTo>
                  <a:lnTo>
                    <a:pt x="113" y="130"/>
                  </a:lnTo>
                  <a:lnTo>
                    <a:pt x="113" y="130"/>
                  </a:lnTo>
                  <a:lnTo>
                    <a:pt x="113" y="128"/>
                  </a:lnTo>
                  <a:lnTo>
                    <a:pt x="116" y="128"/>
                  </a:lnTo>
                  <a:lnTo>
                    <a:pt x="116" y="126"/>
                  </a:lnTo>
                  <a:lnTo>
                    <a:pt x="116" y="126"/>
                  </a:lnTo>
                  <a:lnTo>
                    <a:pt x="116" y="123"/>
                  </a:lnTo>
                  <a:lnTo>
                    <a:pt x="116" y="121"/>
                  </a:lnTo>
                  <a:lnTo>
                    <a:pt x="118" y="121"/>
                  </a:lnTo>
                  <a:lnTo>
                    <a:pt x="118" y="118"/>
                  </a:lnTo>
                  <a:lnTo>
                    <a:pt x="118" y="118"/>
                  </a:lnTo>
                  <a:lnTo>
                    <a:pt x="118" y="116"/>
                  </a:lnTo>
                  <a:lnTo>
                    <a:pt x="118" y="116"/>
                  </a:lnTo>
                  <a:lnTo>
                    <a:pt x="118" y="114"/>
                  </a:lnTo>
                  <a:lnTo>
                    <a:pt x="118" y="114"/>
                  </a:lnTo>
                  <a:lnTo>
                    <a:pt x="118" y="111"/>
                  </a:lnTo>
                  <a:lnTo>
                    <a:pt x="118" y="109"/>
                  </a:lnTo>
                  <a:lnTo>
                    <a:pt x="118" y="109"/>
                  </a:lnTo>
                  <a:lnTo>
                    <a:pt x="118" y="107"/>
                  </a:lnTo>
                  <a:lnTo>
                    <a:pt x="118" y="107"/>
                  </a:lnTo>
                  <a:lnTo>
                    <a:pt x="118" y="104"/>
                  </a:lnTo>
                  <a:lnTo>
                    <a:pt x="118" y="104"/>
                  </a:lnTo>
                  <a:lnTo>
                    <a:pt x="118" y="102"/>
                  </a:lnTo>
                  <a:lnTo>
                    <a:pt x="118" y="100"/>
                  </a:lnTo>
                  <a:lnTo>
                    <a:pt x="118" y="100"/>
                  </a:lnTo>
                  <a:lnTo>
                    <a:pt x="118" y="97"/>
                  </a:lnTo>
                  <a:lnTo>
                    <a:pt x="118" y="97"/>
                  </a:lnTo>
                  <a:lnTo>
                    <a:pt x="118" y="95"/>
                  </a:lnTo>
                  <a:lnTo>
                    <a:pt x="118" y="95"/>
                  </a:lnTo>
                  <a:lnTo>
                    <a:pt x="118" y="92"/>
                  </a:lnTo>
                  <a:lnTo>
                    <a:pt x="118" y="90"/>
                  </a:lnTo>
                  <a:lnTo>
                    <a:pt x="116" y="90"/>
                  </a:lnTo>
                  <a:lnTo>
                    <a:pt x="116" y="88"/>
                  </a:lnTo>
                  <a:lnTo>
                    <a:pt x="116" y="88"/>
                  </a:lnTo>
                  <a:lnTo>
                    <a:pt x="116" y="85"/>
                  </a:lnTo>
                  <a:lnTo>
                    <a:pt x="116" y="85"/>
                  </a:lnTo>
                  <a:lnTo>
                    <a:pt x="121" y="78"/>
                  </a:lnTo>
                  <a:lnTo>
                    <a:pt x="121" y="78"/>
                  </a:lnTo>
                  <a:lnTo>
                    <a:pt x="121" y="81"/>
                  </a:lnTo>
                  <a:lnTo>
                    <a:pt x="123" y="83"/>
                  </a:lnTo>
                  <a:lnTo>
                    <a:pt x="123" y="85"/>
                  </a:lnTo>
                  <a:lnTo>
                    <a:pt x="123" y="85"/>
                  </a:lnTo>
                  <a:lnTo>
                    <a:pt x="123" y="88"/>
                  </a:lnTo>
                  <a:lnTo>
                    <a:pt x="125" y="90"/>
                  </a:lnTo>
                  <a:lnTo>
                    <a:pt x="125" y="90"/>
                  </a:lnTo>
                  <a:lnTo>
                    <a:pt x="125" y="92"/>
                  </a:lnTo>
                  <a:lnTo>
                    <a:pt x="125" y="95"/>
                  </a:lnTo>
                  <a:lnTo>
                    <a:pt x="125" y="97"/>
                  </a:lnTo>
                  <a:lnTo>
                    <a:pt x="125" y="100"/>
                  </a:lnTo>
                  <a:lnTo>
                    <a:pt x="128" y="100"/>
                  </a:lnTo>
                  <a:lnTo>
                    <a:pt x="128" y="102"/>
                  </a:lnTo>
                  <a:lnTo>
                    <a:pt x="128" y="104"/>
                  </a:lnTo>
                  <a:lnTo>
                    <a:pt x="128" y="107"/>
                  </a:lnTo>
                  <a:lnTo>
                    <a:pt x="128" y="107"/>
                  </a:lnTo>
                  <a:lnTo>
                    <a:pt x="128" y="109"/>
                  </a:lnTo>
                  <a:lnTo>
                    <a:pt x="128" y="111"/>
                  </a:lnTo>
                  <a:lnTo>
                    <a:pt x="128" y="111"/>
                  </a:lnTo>
                  <a:lnTo>
                    <a:pt x="125" y="114"/>
                  </a:lnTo>
                  <a:lnTo>
                    <a:pt x="125" y="116"/>
                  </a:lnTo>
                  <a:lnTo>
                    <a:pt x="125" y="116"/>
                  </a:lnTo>
                  <a:lnTo>
                    <a:pt x="125" y="118"/>
                  </a:lnTo>
                  <a:lnTo>
                    <a:pt x="125" y="121"/>
                  </a:lnTo>
                  <a:lnTo>
                    <a:pt x="125" y="121"/>
                  </a:lnTo>
                  <a:lnTo>
                    <a:pt x="125" y="123"/>
                  </a:lnTo>
                  <a:lnTo>
                    <a:pt x="125" y="123"/>
                  </a:lnTo>
                  <a:lnTo>
                    <a:pt x="123" y="126"/>
                  </a:lnTo>
                  <a:lnTo>
                    <a:pt x="123" y="128"/>
                  </a:lnTo>
                  <a:lnTo>
                    <a:pt x="123" y="128"/>
                  </a:lnTo>
                  <a:lnTo>
                    <a:pt x="123" y="130"/>
                  </a:lnTo>
                  <a:lnTo>
                    <a:pt x="121" y="130"/>
                  </a:lnTo>
                  <a:lnTo>
                    <a:pt x="121" y="133"/>
                  </a:lnTo>
                  <a:lnTo>
                    <a:pt x="121" y="135"/>
                  </a:lnTo>
                  <a:lnTo>
                    <a:pt x="121" y="135"/>
                  </a:lnTo>
                  <a:lnTo>
                    <a:pt x="118" y="137"/>
                  </a:lnTo>
                  <a:lnTo>
                    <a:pt x="118" y="137"/>
                  </a:lnTo>
                  <a:lnTo>
                    <a:pt x="118" y="140"/>
                  </a:lnTo>
                  <a:lnTo>
                    <a:pt x="116" y="140"/>
                  </a:lnTo>
                  <a:lnTo>
                    <a:pt x="116" y="142"/>
                  </a:lnTo>
                  <a:lnTo>
                    <a:pt x="116" y="142"/>
                  </a:lnTo>
                  <a:lnTo>
                    <a:pt x="113" y="144"/>
                  </a:lnTo>
                  <a:lnTo>
                    <a:pt x="113" y="144"/>
                  </a:lnTo>
                  <a:lnTo>
                    <a:pt x="111" y="147"/>
                  </a:lnTo>
                  <a:lnTo>
                    <a:pt x="111" y="147"/>
                  </a:lnTo>
                  <a:lnTo>
                    <a:pt x="111" y="149"/>
                  </a:lnTo>
                  <a:lnTo>
                    <a:pt x="109" y="149"/>
                  </a:lnTo>
                  <a:lnTo>
                    <a:pt x="109" y="149"/>
                  </a:lnTo>
                  <a:lnTo>
                    <a:pt x="106" y="152"/>
                  </a:lnTo>
                  <a:lnTo>
                    <a:pt x="106" y="152"/>
                  </a:lnTo>
                  <a:lnTo>
                    <a:pt x="104" y="154"/>
                  </a:lnTo>
                  <a:lnTo>
                    <a:pt x="104" y="154"/>
                  </a:lnTo>
                  <a:lnTo>
                    <a:pt x="102" y="154"/>
                  </a:lnTo>
                  <a:lnTo>
                    <a:pt x="102" y="156"/>
                  </a:lnTo>
                  <a:lnTo>
                    <a:pt x="99" y="156"/>
                  </a:lnTo>
                  <a:lnTo>
                    <a:pt x="99" y="159"/>
                  </a:lnTo>
                  <a:lnTo>
                    <a:pt x="97" y="159"/>
                  </a:lnTo>
                  <a:lnTo>
                    <a:pt x="97" y="159"/>
                  </a:lnTo>
                  <a:lnTo>
                    <a:pt x="95" y="159"/>
                  </a:lnTo>
                  <a:lnTo>
                    <a:pt x="95" y="161"/>
                  </a:lnTo>
                  <a:lnTo>
                    <a:pt x="92" y="161"/>
                  </a:lnTo>
                  <a:lnTo>
                    <a:pt x="92" y="161"/>
                  </a:lnTo>
                  <a:lnTo>
                    <a:pt x="90" y="163"/>
                  </a:lnTo>
                  <a:lnTo>
                    <a:pt x="87" y="163"/>
                  </a:lnTo>
                  <a:lnTo>
                    <a:pt x="87" y="163"/>
                  </a:lnTo>
                  <a:lnTo>
                    <a:pt x="85" y="163"/>
                  </a:lnTo>
                  <a:lnTo>
                    <a:pt x="85" y="163"/>
                  </a:lnTo>
                  <a:lnTo>
                    <a:pt x="83" y="166"/>
                  </a:lnTo>
                  <a:lnTo>
                    <a:pt x="80" y="166"/>
                  </a:lnTo>
                  <a:lnTo>
                    <a:pt x="80" y="166"/>
                  </a:lnTo>
                  <a:lnTo>
                    <a:pt x="78" y="166"/>
                  </a:lnTo>
                  <a:lnTo>
                    <a:pt x="76" y="166"/>
                  </a:lnTo>
                  <a:lnTo>
                    <a:pt x="76" y="166"/>
                  </a:lnTo>
                  <a:lnTo>
                    <a:pt x="73" y="166"/>
                  </a:lnTo>
                  <a:lnTo>
                    <a:pt x="73" y="166"/>
                  </a:lnTo>
                  <a:lnTo>
                    <a:pt x="71" y="168"/>
                  </a:lnTo>
                  <a:lnTo>
                    <a:pt x="69" y="168"/>
                  </a:lnTo>
                  <a:lnTo>
                    <a:pt x="69" y="168"/>
                  </a:lnTo>
                  <a:lnTo>
                    <a:pt x="66" y="168"/>
                  </a:lnTo>
                  <a:lnTo>
                    <a:pt x="64" y="168"/>
                  </a:lnTo>
                  <a:lnTo>
                    <a:pt x="64" y="168"/>
                  </a:lnTo>
                  <a:lnTo>
                    <a:pt x="61" y="168"/>
                  </a:lnTo>
                  <a:lnTo>
                    <a:pt x="59" y="166"/>
                  </a:lnTo>
                  <a:lnTo>
                    <a:pt x="59" y="166"/>
                  </a:lnTo>
                  <a:lnTo>
                    <a:pt x="57" y="166"/>
                  </a:lnTo>
                  <a:lnTo>
                    <a:pt x="54" y="166"/>
                  </a:lnTo>
                  <a:lnTo>
                    <a:pt x="54" y="166"/>
                  </a:lnTo>
                  <a:lnTo>
                    <a:pt x="52" y="166"/>
                  </a:lnTo>
                  <a:lnTo>
                    <a:pt x="52" y="166"/>
                  </a:lnTo>
                  <a:lnTo>
                    <a:pt x="50" y="166"/>
                  </a:lnTo>
                  <a:lnTo>
                    <a:pt x="47" y="163"/>
                  </a:lnTo>
                  <a:lnTo>
                    <a:pt x="47" y="163"/>
                  </a:lnTo>
                  <a:lnTo>
                    <a:pt x="45" y="163"/>
                  </a:lnTo>
                  <a:lnTo>
                    <a:pt x="43" y="163"/>
                  </a:lnTo>
                  <a:lnTo>
                    <a:pt x="43" y="163"/>
                  </a:lnTo>
                  <a:lnTo>
                    <a:pt x="40" y="161"/>
                  </a:lnTo>
                  <a:lnTo>
                    <a:pt x="40" y="161"/>
                  </a:lnTo>
                  <a:lnTo>
                    <a:pt x="38" y="161"/>
                  </a:lnTo>
                  <a:lnTo>
                    <a:pt x="38" y="159"/>
                  </a:lnTo>
                  <a:lnTo>
                    <a:pt x="35" y="159"/>
                  </a:lnTo>
                  <a:lnTo>
                    <a:pt x="35" y="159"/>
                  </a:lnTo>
                  <a:lnTo>
                    <a:pt x="33" y="159"/>
                  </a:lnTo>
                  <a:lnTo>
                    <a:pt x="33" y="156"/>
                  </a:lnTo>
                  <a:lnTo>
                    <a:pt x="31" y="156"/>
                  </a:lnTo>
                  <a:lnTo>
                    <a:pt x="31" y="154"/>
                  </a:lnTo>
                  <a:lnTo>
                    <a:pt x="28" y="154"/>
                  </a:lnTo>
                  <a:lnTo>
                    <a:pt x="28" y="154"/>
                  </a:lnTo>
                  <a:lnTo>
                    <a:pt x="26" y="152"/>
                  </a:lnTo>
                  <a:lnTo>
                    <a:pt x="26" y="152"/>
                  </a:lnTo>
                  <a:lnTo>
                    <a:pt x="24" y="149"/>
                  </a:lnTo>
                  <a:lnTo>
                    <a:pt x="24" y="149"/>
                  </a:lnTo>
                  <a:lnTo>
                    <a:pt x="21" y="149"/>
                  </a:lnTo>
                  <a:lnTo>
                    <a:pt x="21" y="147"/>
                  </a:lnTo>
                  <a:lnTo>
                    <a:pt x="19" y="147"/>
                  </a:lnTo>
                  <a:lnTo>
                    <a:pt x="19" y="144"/>
                  </a:lnTo>
                  <a:lnTo>
                    <a:pt x="19" y="144"/>
                  </a:lnTo>
                  <a:lnTo>
                    <a:pt x="17" y="142"/>
                  </a:lnTo>
                  <a:lnTo>
                    <a:pt x="17" y="142"/>
                  </a:lnTo>
                  <a:lnTo>
                    <a:pt x="17" y="140"/>
                  </a:lnTo>
                  <a:lnTo>
                    <a:pt x="14" y="140"/>
                  </a:lnTo>
                  <a:lnTo>
                    <a:pt x="14" y="137"/>
                  </a:lnTo>
                  <a:lnTo>
                    <a:pt x="14" y="137"/>
                  </a:lnTo>
                  <a:lnTo>
                    <a:pt x="12" y="135"/>
                  </a:lnTo>
                  <a:lnTo>
                    <a:pt x="12" y="135"/>
                  </a:lnTo>
                  <a:lnTo>
                    <a:pt x="12" y="133"/>
                  </a:lnTo>
                  <a:lnTo>
                    <a:pt x="9" y="130"/>
                  </a:lnTo>
                  <a:lnTo>
                    <a:pt x="9" y="130"/>
                  </a:lnTo>
                  <a:lnTo>
                    <a:pt x="9" y="128"/>
                  </a:lnTo>
                  <a:lnTo>
                    <a:pt x="9" y="128"/>
                  </a:lnTo>
                  <a:lnTo>
                    <a:pt x="9" y="126"/>
                  </a:lnTo>
                  <a:lnTo>
                    <a:pt x="7" y="123"/>
                  </a:lnTo>
                  <a:lnTo>
                    <a:pt x="7" y="123"/>
                  </a:lnTo>
                  <a:lnTo>
                    <a:pt x="7" y="121"/>
                  </a:lnTo>
                  <a:lnTo>
                    <a:pt x="7" y="121"/>
                  </a:lnTo>
                  <a:lnTo>
                    <a:pt x="7" y="118"/>
                  </a:lnTo>
                  <a:lnTo>
                    <a:pt x="7" y="116"/>
                  </a:lnTo>
                  <a:lnTo>
                    <a:pt x="5" y="116"/>
                  </a:lnTo>
                  <a:lnTo>
                    <a:pt x="5" y="114"/>
                  </a:lnTo>
                  <a:lnTo>
                    <a:pt x="5" y="111"/>
                  </a:lnTo>
                  <a:lnTo>
                    <a:pt x="5" y="111"/>
                  </a:lnTo>
                  <a:lnTo>
                    <a:pt x="5" y="109"/>
                  </a:lnTo>
                  <a:lnTo>
                    <a:pt x="5" y="107"/>
                  </a:lnTo>
                  <a:lnTo>
                    <a:pt x="5" y="107"/>
                  </a:lnTo>
                  <a:lnTo>
                    <a:pt x="5" y="104"/>
                  </a:lnTo>
                  <a:lnTo>
                    <a:pt x="5" y="104"/>
                  </a:lnTo>
                  <a:lnTo>
                    <a:pt x="5" y="102"/>
                  </a:lnTo>
                  <a:lnTo>
                    <a:pt x="5" y="100"/>
                  </a:lnTo>
                  <a:lnTo>
                    <a:pt x="5" y="100"/>
                  </a:lnTo>
                  <a:lnTo>
                    <a:pt x="5" y="97"/>
                  </a:lnTo>
                  <a:lnTo>
                    <a:pt x="5" y="97"/>
                  </a:lnTo>
                  <a:lnTo>
                    <a:pt x="7" y="95"/>
                  </a:lnTo>
                  <a:lnTo>
                    <a:pt x="7" y="95"/>
                  </a:lnTo>
                  <a:lnTo>
                    <a:pt x="7" y="92"/>
                  </a:lnTo>
                  <a:lnTo>
                    <a:pt x="7" y="92"/>
                  </a:lnTo>
                  <a:lnTo>
                    <a:pt x="7" y="90"/>
                  </a:lnTo>
                  <a:lnTo>
                    <a:pt x="7" y="88"/>
                  </a:lnTo>
                  <a:lnTo>
                    <a:pt x="9" y="85"/>
                  </a:lnTo>
                  <a:lnTo>
                    <a:pt x="0" y="74"/>
                  </a:lnTo>
                  <a:lnTo>
                    <a:pt x="19" y="48"/>
                  </a:lnTo>
                  <a:lnTo>
                    <a:pt x="57" y="102"/>
                  </a:lnTo>
                  <a:lnTo>
                    <a:pt x="87" y="57"/>
                  </a:lnTo>
                  <a:lnTo>
                    <a:pt x="87" y="57"/>
                  </a:lnTo>
                  <a:lnTo>
                    <a:pt x="85" y="57"/>
                  </a:lnTo>
                  <a:lnTo>
                    <a:pt x="85" y="57"/>
                  </a:lnTo>
                  <a:lnTo>
                    <a:pt x="83" y="55"/>
                  </a:lnTo>
                  <a:lnTo>
                    <a:pt x="83" y="55"/>
                  </a:lnTo>
                  <a:lnTo>
                    <a:pt x="80" y="55"/>
                  </a:lnTo>
                  <a:lnTo>
                    <a:pt x="78" y="55"/>
                  </a:lnTo>
                  <a:lnTo>
                    <a:pt x="78" y="55"/>
                  </a:lnTo>
                  <a:lnTo>
                    <a:pt x="76" y="55"/>
                  </a:lnTo>
                  <a:lnTo>
                    <a:pt x="76" y="52"/>
                  </a:lnTo>
                  <a:lnTo>
                    <a:pt x="73" y="52"/>
                  </a:lnTo>
                  <a:lnTo>
                    <a:pt x="71" y="52"/>
                  </a:lnTo>
                  <a:lnTo>
                    <a:pt x="71" y="52"/>
                  </a:lnTo>
                  <a:lnTo>
                    <a:pt x="69" y="52"/>
                  </a:lnTo>
                  <a:lnTo>
                    <a:pt x="69" y="52"/>
                  </a:lnTo>
                  <a:lnTo>
                    <a:pt x="66" y="52"/>
                  </a:lnTo>
                  <a:lnTo>
                    <a:pt x="66" y="52"/>
                  </a:lnTo>
                  <a:lnTo>
                    <a:pt x="66" y="52"/>
                  </a:lnTo>
                  <a:close/>
                </a:path>
              </a:pathLst>
            </a:custGeom>
            <a:grpFill/>
            <a:ln w="9525">
              <a:noFill/>
              <a:round/>
              <a:headEnd/>
              <a:tailEnd/>
            </a:ln>
          </p:spPr>
          <p:txBody>
            <a:bodyPr vert="horz" wrap="square" lIns="91392" tIns="45696" rIns="91392" bIns="45696" numCol="1" anchor="t" anchorCtr="0" compatLnSpc="1">
              <a:prstTxWarp prst="textNoShape">
                <a:avLst/>
              </a:prstTxWarp>
            </a:bodyPr>
            <a:lstStyle/>
            <a:p>
              <a:pPr defTabSz="913714"/>
              <a:endParaRPr lang="en-GB" sz="1699" dirty="0">
                <a:solidFill>
                  <a:srgbClr val="000000"/>
                </a:solidFill>
                <a:latin typeface="Arial"/>
              </a:endParaRPr>
            </a:p>
          </p:txBody>
        </p:sp>
        <p:sp>
          <p:nvSpPr>
            <p:cNvPr id="116" name="Freeform 46">
              <a:extLst>
                <a:ext uri="{FF2B5EF4-FFF2-40B4-BE49-F238E27FC236}">
                  <a16:creationId xmlns:a16="http://schemas.microsoft.com/office/drawing/2014/main" id="{19B31B8C-DE4A-D445-9F73-92E81A287D9C}"/>
                </a:ext>
              </a:extLst>
            </p:cNvPr>
            <p:cNvSpPr>
              <a:spLocks/>
            </p:cNvSpPr>
            <p:nvPr/>
          </p:nvSpPr>
          <p:spPr bwMode="gray">
            <a:xfrm>
              <a:off x="-3154363" y="2378075"/>
              <a:ext cx="233363" cy="266700"/>
            </a:xfrm>
            <a:custGeom>
              <a:avLst/>
              <a:gdLst>
                <a:gd name="T0" fmla="*/ 57 w 147"/>
                <a:gd name="T1" fmla="*/ 54 h 168"/>
                <a:gd name="T2" fmla="*/ 43 w 147"/>
                <a:gd name="T3" fmla="*/ 59 h 168"/>
                <a:gd name="T4" fmla="*/ 35 w 147"/>
                <a:gd name="T5" fmla="*/ 52 h 168"/>
                <a:gd name="T6" fmla="*/ 50 w 147"/>
                <a:gd name="T7" fmla="*/ 47 h 168"/>
                <a:gd name="T8" fmla="*/ 66 w 147"/>
                <a:gd name="T9" fmla="*/ 45 h 168"/>
                <a:gd name="T10" fmla="*/ 78 w 147"/>
                <a:gd name="T11" fmla="*/ 47 h 168"/>
                <a:gd name="T12" fmla="*/ 90 w 147"/>
                <a:gd name="T13" fmla="*/ 50 h 168"/>
                <a:gd name="T14" fmla="*/ 14 w 147"/>
                <a:gd name="T15" fmla="*/ 95 h 168"/>
                <a:gd name="T16" fmla="*/ 12 w 147"/>
                <a:gd name="T17" fmla="*/ 104 h 168"/>
                <a:gd name="T18" fmla="*/ 14 w 147"/>
                <a:gd name="T19" fmla="*/ 116 h 168"/>
                <a:gd name="T20" fmla="*/ 17 w 147"/>
                <a:gd name="T21" fmla="*/ 123 h 168"/>
                <a:gd name="T22" fmla="*/ 19 w 147"/>
                <a:gd name="T23" fmla="*/ 132 h 168"/>
                <a:gd name="T24" fmla="*/ 24 w 147"/>
                <a:gd name="T25" fmla="*/ 140 h 168"/>
                <a:gd name="T26" fmla="*/ 31 w 147"/>
                <a:gd name="T27" fmla="*/ 147 h 168"/>
                <a:gd name="T28" fmla="*/ 38 w 147"/>
                <a:gd name="T29" fmla="*/ 151 h 168"/>
                <a:gd name="T30" fmla="*/ 45 w 147"/>
                <a:gd name="T31" fmla="*/ 156 h 168"/>
                <a:gd name="T32" fmla="*/ 54 w 147"/>
                <a:gd name="T33" fmla="*/ 158 h 168"/>
                <a:gd name="T34" fmla="*/ 64 w 147"/>
                <a:gd name="T35" fmla="*/ 161 h 168"/>
                <a:gd name="T36" fmla="*/ 73 w 147"/>
                <a:gd name="T37" fmla="*/ 161 h 168"/>
                <a:gd name="T38" fmla="*/ 83 w 147"/>
                <a:gd name="T39" fmla="*/ 158 h 168"/>
                <a:gd name="T40" fmla="*/ 90 w 147"/>
                <a:gd name="T41" fmla="*/ 154 h 168"/>
                <a:gd name="T42" fmla="*/ 97 w 147"/>
                <a:gd name="T43" fmla="*/ 149 h 168"/>
                <a:gd name="T44" fmla="*/ 104 w 147"/>
                <a:gd name="T45" fmla="*/ 144 h 168"/>
                <a:gd name="T46" fmla="*/ 111 w 147"/>
                <a:gd name="T47" fmla="*/ 137 h 168"/>
                <a:gd name="T48" fmla="*/ 113 w 147"/>
                <a:gd name="T49" fmla="*/ 128 h 168"/>
                <a:gd name="T50" fmla="*/ 118 w 147"/>
                <a:gd name="T51" fmla="*/ 121 h 168"/>
                <a:gd name="T52" fmla="*/ 118 w 147"/>
                <a:gd name="T53" fmla="*/ 111 h 168"/>
                <a:gd name="T54" fmla="*/ 118 w 147"/>
                <a:gd name="T55" fmla="*/ 102 h 168"/>
                <a:gd name="T56" fmla="*/ 118 w 147"/>
                <a:gd name="T57" fmla="*/ 92 h 168"/>
                <a:gd name="T58" fmla="*/ 121 w 147"/>
                <a:gd name="T59" fmla="*/ 80 h 168"/>
                <a:gd name="T60" fmla="*/ 125 w 147"/>
                <a:gd name="T61" fmla="*/ 92 h 168"/>
                <a:gd name="T62" fmla="*/ 128 w 147"/>
                <a:gd name="T63" fmla="*/ 104 h 168"/>
                <a:gd name="T64" fmla="*/ 125 w 147"/>
                <a:gd name="T65" fmla="*/ 116 h 168"/>
                <a:gd name="T66" fmla="*/ 123 w 147"/>
                <a:gd name="T67" fmla="*/ 125 h 168"/>
                <a:gd name="T68" fmla="*/ 121 w 147"/>
                <a:gd name="T69" fmla="*/ 135 h 168"/>
                <a:gd name="T70" fmla="*/ 113 w 147"/>
                <a:gd name="T71" fmla="*/ 144 h 168"/>
                <a:gd name="T72" fmla="*/ 106 w 147"/>
                <a:gd name="T73" fmla="*/ 151 h 168"/>
                <a:gd name="T74" fmla="*/ 99 w 147"/>
                <a:gd name="T75" fmla="*/ 158 h 168"/>
                <a:gd name="T76" fmla="*/ 90 w 147"/>
                <a:gd name="T77" fmla="*/ 163 h 168"/>
                <a:gd name="T78" fmla="*/ 80 w 147"/>
                <a:gd name="T79" fmla="*/ 166 h 168"/>
                <a:gd name="T80" fmla="*/ 69 w 147"/>
                <a:gd name="T81" fmla="*/ 168 h 168"/>
                <a:gd name="T82" fmla="*/ 59 w 147"/>
                <a:gd name="T83" fmla="*/ 168 h 168"/>
                <a:gd name="T84" fmla="*/ 47 w 147"/>
                <a:gd name="T85" fmla="*/ 166 h 168"/>
                <a:gd name="T86" fmla="*/ 38 w 147"/>
                <a:gd name="T87" fmla="*/ 161 h 168"/>
                <a:gd name="T88" fmla="*/ 31 w 147"/>
                <a:gd name="T89" fmla="*/ 156 h 168"/>
                <a:gd name="T90" fmla="*/ 21 w 147"/>
                <a:gd name="T91" fmla="*/ 149 h 168"/>
                <a:gd name="T92" fmla="*/ 17 w 147"/>
                <a:gd name="T93" fmla="*/ 142 h 168"/>
                <a:gd name="T94" fmla="*/ 9 w 147"/>
                <a:gd name="T95" fmla="*/ 132 h 168"/>
                <a:gd name="T96" fmla="*/ 7 w 147"/>
                <a:gd name="T97" fmla="*/ 123 h 168"/>
                <a:gd name="T98" fmla="*/ 5 w 147"/>
                <a:gd name="T99" fmla="*/ 111 h 168"/>
                <a:gd name="T100" fmla="*/ 5 w 147"/>
                <a:gd name="T101" fmla="*/ 102 h 168"/>
                <a:gd name="T102" fmla="*/ 7 w 147"/>
                <a:gd name="T103" fmla="*/ 92 h 168"/>
                <a:gd name="T104" fmla="*/ 87 w 147"/>
                <a:gd name="T105" fmla="*/ 59 h 168"/>
                <a:gd name="T106" fmla="*/ 78 w 147"/>
                <a:gd name="T107" fmla="*/ 54 h 168"/>
                <a:gd name="T108" fmla="*/ 69 w 147"/>
                <a:gd name="T109" fmla="*/ 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168">
                  <a:moveTo>
                    <a:pt x="66" y="52"/>
                  </a:moveTo>
                  <a:lnTo>
                    <a:pt x="66" y="52"/>
                  </a:lnTo>
                  <a:lnTo>
                    <a:pt x="64" y="52"/>
                  </a:lnTo>
                  <a:lnTo>
                    <a:pt x="61" y="54"/>
                  </a:lnTo>
                  <a:lnTo>
                    <a:pt x="59" y="54"/>
                  </a:lnTo>
                  <a:lnTo>
                    <a:pt x="59" y="54"/>
                  </a:lnTo>
                  <a:lnTo>
                    <a:pt x="57" y="54"/>
                  </a:lnTo>
                  <a:lnTo>
                    <a:pt x="54" y="54"/>
                  </a:lnTo>
                  <a:lnTo>
                    <a:pt x="52" y="54"/>
                  </a:lnTo>
                  <a:lnTo>
                    <a:pt x="50" y="54"/>
                  </a:lnTo>
                  <a:lnTo>
                    <a:pt x="50" y="57"/>
                  </a:lnTo>
                  <a:lnTo>
                    <a:pt x="47" y="57"/>
                  </a:lnTo>
                  <a:lnTo>
                    <a:pt x="45" y="57"/>
                  </a:lnTo>
                  <a:lnTo>
                    <a:pt x="43" y="59"/>
                  </a:lnTo>
                  <a:lnTo>
                    <a:pt x="43" y="59"/>
                  </a:lnTo>
                  <a:lnTo>
                    <a:pt x="40" y="59"/>
                  </a:lnTo>
                  <a:lnTo>
                    <a:pt x="38" y="62"/>
                  </a:lnTo>
                  <a:lnTo>
                    <a:pt x="38" y="62"/>
                  </a:lnTo>
                  <a:lnTo>
                    <a:pt x="33" y="54"/>
                  </a:lnTo>
                  <a:lnTo>
                    <a:pt x="35" y="54"/>
                  </a:lnTo>
                  <a:lnTo>
                    <a:pt x="35" y="52"/>
                  </a:lnTo>
                  <a:lnTo>
                    <a:pt x="38" y="52"/>
                  </a:lnTo>
                  <a:lnTo>
                    <a:pt x="40" y="52"/>
                  </a:lnTo>
                  <a:lnTo>
                    <a:pt x="43" y="50"/>
                  </a:lnTo>
                  <a:lnTo>
                    <a:pt x="45" y="50"/>
                  </a:lnTo>
                  <a:lnTo>
                    <a:pt x="47" y="50"/>
                  </a:lnTo>
                  <a:lnTo>
                    <a:pt x="47" y="47"/>
                  </a:lnTo>
                  <a:lnTo>
                    <a:pt x="50" y="47"/>
                  </a:lnTo>
                  <a:lnTo>
                    <a:pt x="52" y="47"/>
                  </a:lnTo>
                  <a:lnTo>
                    <a:pt x="54" y="47"/>
                  </a:lnTo>
                  <a:lnTo>
                    <a:pt x="57" y="47"/>
                  </a:lnTo>
                  <a:lnTo>
                    <a:pt x="59" y="45"/>
                  </a:lnTo>
                  <a:lnTo>
                    <a:pt x="61" y="45"/>
                  </a:lnTo>
                  <a:lnTo>
                    <a:pt x="64" y="45"/>
                  </a:lnTo>
                  <a:lnTo>
                    <a:pt x="66" y="45"/>
                  </a:lnTo>
                  <a:lnTo>
                    <a:pt x="69" y="45"/>
                  </a:lnTo>
                  <a:lnTo>
                    <a:pt x="69" y="45"/>
                  </a:lnTo>
                  <a:lnTo>
                    <a:pt x="71" y="45"/>
                  </a:lnTo>
                  <a:lnTo>
                    <a:pt x="73" y="45"/>
                  </a:lnTo>
                  <a:lnTo>
                    <a:pt x="76" y="47"/>
                  </a:lnTo>
                  <a:lnTo>
                    <a:pt x="76" y="47"/>
                  </a:lnTo>
                  <a:lnTo>
                    <a:pt x="78" y="47"/>
                  </a:lnTo>
                  <a:lnTo>
                    <a:pt x="80" y="47"/>
                  </a:lnTo>
                  <a:lnTo>
                    <a:pt x="83" y="47"/>
                  </a:lnTo>
                  <a:lnTo>
                    <a:pt x="83" y="47"/>
                  </a:lnTo>
                  <a:lnTo>
                    <a:pt x="85" y="47"/>
                  </a:lnTo>
                  <a:lnTo>
                    <a:pt x="87" y="50"/>
                  </a:lnTo>
                  <a:lnTo>
                    <a:pt x="87" y="50"/>
                  </a:lnTo>
                  <a:lnTo>
                    <a:pt x="90" y="50"/>
                  </a:lnTo>
                  <a:lnTo>
                    <a:pt x="92" y="52"/>
                  </a:lnTo>
                  <a:lnTo>
                    <a:pt x="92" y="52"/>
                  </a:lnTo>
                  <a:lnTo>
                    <a:pt x="130" y="0"/>
                  </a:lnTo>
                  <a:lnTo>
                    <a:pt x="147" y="26"/>
                  </a:lnTo>
                  <a:lnTo>
                    <a:pt x="69" y="137"/>
                  </a:lnTo>
                  <a:lnTo>
                    <a:pt x="43" y="135"/>
                  </a:lnTo>
                  <a:lnTo>
                    <a:pt x="14" y="95"/>
                  </a:lnTo>
                  <a:lnTo>
                    <a:pt x="14" y="95"/>
                  </a:lnTo>
                  <a:lnTo>
                    <a:pt x="14" y="97"/>
                  </a:lnTo>
                  <a:lnTo>
                    <a:pt x="14" y="99"/>
                  </a:lnTo>
                  <a:lnTo>
                    <a:pt x="14" y="99"/>
                  </a:lnTo>
                  <a:lnTo>
                    <a:pt x="14" y="102"/>
                  </a:lnTo>
                  <a:lnTo>
                    <a:pt x="12" y="104"/>
                  </a:lnTo>
                  <a:lnTo>
                    <a:pt x="12" y="104"/>
                  </a:lnTo>
                  <a:lnTo>
                    <a:pt x="12" y="106"/>
                  </a:lnTo>
                  <a:lnTo>
                    <a:pt x="12" y="109"/>
                  </a:lnTo>
                  <a:lnTo>
                    <a:pt x="12" y="109"/>
                  </a:lnTo>
                  <a:lnTo>
                    <a:pt x="12" y="111"/>
                  </a:lnTo>
                  <a:lnTo>
                    <a:pt x="14" y="111"/>
                  </a:lnTo>
                  <a:lnTo>
                    <a:pt x="14" y="114"/>
                  </a:lnTo>
                  <a:lnTo>
                    <a:pt x="14" y="116"/>
                  </a:lnTo>
                  <a:lnTo>
                    <a:pt x="14" y="116"/>
                  </a:lnTo>
                  <a:lnTo>
                    <a:pt x="14" y="118"/>
                  </a:lnTo>
                  <a:lnTo>
                    <a:pt x="14" y="118"/>
                  </a:lnTo>
                  <a:lnTo>
                    <a:pt x="14" y="121"/>
                  </a:lnTo>
                  <a:lnTo>
                    <a:pt x="14" y="121"/>
                  </a:lnTo>
                  <a:lnTo>
                    <a:pt x="14" y="123"/>
                  </a:lnTo>
                  <a:lnTo>
                    <a:pt x="17" y="123"/>
                  </a:lnTo>
                  <a:lnTo>
                    <a:pt x="17" y="125"/>
                  </a:lnTo>
                  <a:lnTo>
                    <a:pt x="17" y="125"/>
                  </a:lnTo>
                  <a:lnTo>
                    <a:pt x="17" y="128"/>
                  </a:lnTo>
                  <a:lnTo>
                    <a:pt x="17" y="128"/>
                  </a:lnTo>
                  <a:lnTo>
                    <a:pt x="19" y="130"/>
                  </a:lnTo>
                  <a:lnTo>
                    <a:pt x="19" y="130"/>
                  </a:lnTo>
                  <a:lnTo>
                    <a:pt x="19" y="132"/>
                  </a:lnTo>
                  <a:lnTo>
                    <a:pt x="19" y="132"/>
                  </a:lnTo>
                  <a:lnTo>
                    <a:pt x="21" y="135"/>
                  </a:lnTo>
                  <a:lnTo>
                    <a:pt x="21" y="135"/>
                  </a:lnTo>
                  <a:lnTo>
                    <a:pt x="21" y="137"/>
                  </a:lnTo>
                  <a:lnTo>
                    <a:pt x="24" y="137"/>
                  </a:lnTo>
                  <a:lnTo>
                    <a:pt x="24" y="140"/>
                  </a:lnTo>
                  <a:lnTo>
                    <a:pt x="24" y="140"/>
                  </a:lnTo>
                  <a:lnTo>
                    <a:pt x="26" y="140"/>
                  </a:lnTo>
                  <a:lnTo>
                    <a:pt x="26" y="142"/>
                  </a:lnTo>
                  <a:lnTo>
                    <a:pt x="26" y="142"/>
                  </a:lnTo>
                  <a:lnTo>
                    <a:pt x="28" y="144"/>
                  </a:lnTo>
                  <a:lnTo>
                    <a:pt x="28" y="144"/>
                  </a:lnTo>
                  <a:lnTo>
                    <a:pt x="28" y="144"/>
                  </a:lnTo>
                  <a:lnTo>
                    <a:pt x="31" y="147"/>
                  </a:lnTo>
                  <a:lnTo>
                    <a:pt x="31" y="147"/>
                  </a:lnTo>
                  <a:lnTo>
                    <a:pt x="33" y="149"/>
                  </a:lnTo>
                  <a:lnTo>
                    <a:pt x="33" y="149"/>
                  </a:lnTo>
                  <a:lnTo>
                    <a:pt x="33" y="149"/>
                  </a:lnTo>
                  <a:lnTo>
                    <a:pt x="35" y="151"/>
                  </a:lnTo>
                  <a:lnTo>
                    <a:pt x="35" y="151"/>
                  </a:lnTo>
                  <a:lnTo>
                    <a:pt x="38" y="151"/>
                  </a:lnTo>
                  <a:lnTo>
                    <a:pt x="38" y="151"/>
                  </a:lnTo>
                  <a:lnTo>
                    <a:pt x="40" y="154"/>
                  </a:lnTo>
                  <a:lnTo>
                    <a:pt x="40" y="154"/>
                  </a:lnTo>
                  <a:lnTo>
                    <a:pt x="43" y="154"/>
                  </a:lnTo>
                  <a:lnTo>
                    <a:pt x="43" y="154"/>
                  </a:lnTo>
                  <a:lnTo>
                    <a:pt x="45" y="156"/>
                  </a:lnTo>
                  <a:lnTo>
                    <a:pt x="45" y="156"/>
                  </a:lnTo>
                  <a:lnTo>
                    <a:pt x="47" y="156"/>
                  </a:lnTo>
                  <a:lnTo>
                    <a:pt x="47" y="156"/>
                  </a:lnTo>
                  <a:lnTo>
                    <a:pt x="50" y="158"/>
                  </a:lnTo>
                  <a:lnTo>
                    <a:pt x="50" y="158"/>
                  </a:lnTo>
                  <a:lnTo>
                    <a:pt x="52" y="158"/>
                  </a:lnTo>
                  <a:lnTo>
                    <a:pt x="52" y="158"/>
                  </a:lnTo>
                  <a:lnTo>
                    <a:pt x="54" y="158"/>
                  </a:lnTo>
                  <a:lnTo>
                    <a:pt x="54" y="158"/>
                  </a:lnTo>
                  <a:lnTo>
                    <a:pt x="57" y="158"/>
                  </a:lnTo>
                  <a:lnTo>
                    <a:pt x="57" y="158"/>
                  </a:lnTo>
                  <a:lnTo>
                    <a:pt x="59" y="161"/>
                  </a:lnTo>
                  <a:lnTo>
                    <a:pt x="61" y="161"/>
                  </a:lnTo>
                  <a:lnTo>
                    <a:pt x="61" y="161"/>
                  </a:lnTo>
                  <a:lnTo>
                    <a:pt x="64" y="161"/>
                  </a:lnTo>
                  <a:lnTo>
                    <a:pt x="64" y="161"/>
                  </a:lnTo>
                  <a:lnTo>
                    <a:pt x="66" y="161"/>
                  </a:lnTo>
                  <a:lnTo>
                    <a:pt x="69" y="161"/>
                  </a:lnTo>
                  <a:lnTo>
                    <a:pt x="69" y="161"/>
                  </a:lnTo>
                  <a:lnTo>
                    <a:pt x="71" y="161"/>
                  </a:lnTo>
                  <a:lnTo>
                    <a:pt x="71" y="161"/>
                  </a:lnTo>
                  <a:lnTo>
                    <a:pt x="73" y="161"/>
                  </a:lnTo>
                  <a:lnTo>
                    <a:pt x="73" y="158"/>
                  </a:lnTo>
                  <a:lnTo>
                    <a:pt x="76" y="158"/>
                  </a:lnTo>
                  <a:lnTo>
                    <a:pt x="76" y="158"/>
                  </a:lnTo>
                  <a:lnTo>
                    <a:pt x="78" y="158"/>
                  </a:lnTo>
                  <a:lnTo>
                    <a:pt x="80" y="158"/>
                  </a:lnTo>
                  <a:lnTo>
                    <a:pt x="80" y="158"/>
                  </a:lnTo>
                  <a:lnTo>
                    <a:pt x="83" y="158"/>
                  </a:lnTo>
                  <a:lnTo>
                    <a:pt x="83" y="158"/>
                  </a:lnTo>
                  <a:lnTo>
                    <a:pt x="85" y="156"/>
                  </a:lnTo>
                  <a:lnTo>
                    <a:pt x="85" y="156"/>
                  </a:lnTo>
                  <a:lnTo>
                    <a:pt x="87" y="156"/>
                  </a:lnTo>
                  <a:lnTo>
                    <a:pt x="87" y="156"/>
                  </a:lnTo>
                  <a:lnTo>
                    <a:pt x="90" y="154"/>
                  </a:lnTo>
                  <a:lnTo>
                    <a:pt x="90" y="154"/>
                  </a:lnTo>
                  <a:lnTo>
                    <a:pt x="92" y="154"/>
                  </a:lnTo>
                  <a:lnTo>
                    <a:pt x="92" y="154"/>
                  </a:lnTo>
                  <a:lnTo>
                    <a:pt x="95" y="151"/>
                  </a:lnTo>
                  <a:lnTo>
                    <a:pt x="95" y="151"/>
                  </a:lnTo>
                  <a:lnTo>
                    <a:pt x="97" y="151"/>
                  </a:lnTo>
                  <a:lnTo>
                    <a:pt x="97" y="151"/>
                  </a:lnTo>
                  <a:lnTo>
                    <a:pt x="97" y="149"/>
                  </a:lnTo>
                  <a:lnTo>
                    <a:pt x="99" y="149"/>
                  </a:lnTo>
                  <a:lnTo>
                    <a:pt x="99" y="149"/>
                  </a:lnTo>
                  <a:lnTo>
                    <a:pt x="102" y="147"/>
                  </a:lnTo>
                  <a:lnTo>
                    <a:pt x="102" y="147"/>
                  </a:lnTo>
                  <a:lnTo>
                    <a:pt x="102" y="144"/>
                  </a:lnTo>
                  <a:lnTo>
                    <a:pt x="104" y="144"/>
                  </a:lnTo>
                  <a:lnTo>
                    <a:pt x="104" y="144"/>
                  </a:lnTo>
                  <a:lnTo>
                    <a:pt x="106" y="142"/>
                  </a:lnTo>
                  <a:lnTo>
                    <a:pt x="106" y="142"/>
                  </a:lnTo>
                  <a:lnTo>
                    <a:pt x="106" y="140"/>
                  </a:lnTo>
                  <a:lnTo>
                    <a:pt x="109" y="140"/>
                  </a:lnTo>
                  <a:lnTo>
                    <a:pt x="109" y="140"/>
                  </a:lnTo>
                  <a:lnTo>
                    <a:pt x="109" y="137"/>
                  </a:lnTo>
                  <a:lnTo>
                    <a:pt x="111" y="137"/>
                  </a:lnTo>
                  <a:lnTo>
                    <a:pt x="111" y="135"/>
                  </a:lnTo>
                  <a:lnTo>
                    <a:pt x="111" y="135"/>
                  </a:lnTo>
                  <a:lnTo>
                    <a:pt x="111" y="132"/>
                  </a:lnTo>
                  <a:lnTo>
                    <a:pt x="113" y="132"/>
                  </a:lnTo>
                  <a:lnTo>
                    <a:pt x="113" y="130"/>
                  </a:lnTo>
                  <a:lnTo>
                    <a:pt x="113" y="130"/>
                  </a:lnTo>
                  <a:lnTo>
                    <a:pt x="113" y="128"/>
                  </a:lnTo>
                  <a:lnTo>
                    <a:pt x="116" y="128"/>
                  </a:lnTo>
                  <a:lnTo>
                    <a:pt x="116" y="125"/>
                  </a:lnTo>
                  <a:lnTo>
                    <a:pt x="116" y="125"/>
                  </a:lnTo>
                  <a:lnTo>
                    <a:pt x="116" y="123"/>
                  </a:lnTo>
                  <a:lnTo>
                    <a:pt x="116" y="123"/>
                  </a:lnTo>
                  <a:lnTo>
                    <a:pt x="118" y="121"/>
                  </a:lnTo>
                  <a:lnTo>
                    <a:pt x="118" y="121"/>
                  </a:lnTo>
                  <a:lnTo>
                    <a:pt x="118" y="118"/>
                  </a:lnTo>
                  <a:lnTo>
                    <a:pt x="118" y="118"/>
                  </a:lnTo>
                  <a:lnTo>
                    <a:pt x="118" y="116"/>
                  </a:lnTo>
                  <a:lnTo>
                    <a:pt x="118" y="116"/>
                  </a:lnTo>
                  <a:lnTo>
                    <a:pt x="118" y="114"/>
                  </a:lnTo>
                  <a:lnTo>
                    <a:pt x="118" y="111"/>
                  </a:lnTo>
                  <a:lnTo>
                    <a:pt x="118" y="111"/>
                  </a:lnTo>
                  <a:lnTo>
                    <a:pt x="118" y="109"/>
                  </a:lnTo>
                  <a:lnTo>
                    <a:pt x="118" y="109"/>
                  </a:lnTo>
                  <a:lnTo>
                    <a:pt x="118" y="106"/>
                  </a:lnTo>
                  <a:lnTo>
                    <a:pt x="118" y="104"/>
                  </a:lnTo>
                  <a:lnTo>
                    <a:pt x="118" y="104"/>
                  </a:lnTo>
                  <a:lnTo>
                    <a:pt x="118" y="102"/>
                  </a:lnTo>
                  <a:lnTo>
                    <a:pt x="118" y="102"/>
                  </a:lnTo>
                  <a:lnTo>
                    <a:pt x="118" y="99"/>
                  </a:lnTo>
                  <a:lnTo>
                    <a:pt x="118" y="99"/>
                  </a:lnTo>
                  <a:lnTo>
                    <a:pt x="118" y="97"/>
                  </a:lnTo>
                  <a:lnTo>
                    <a:pt x="118" y="95"/>
                  </a:lnTo>
                  <a:lnTo>
                    <a:pt x="118" y="95"/>
                  </a:lnTo>
                  <a:lnTo>
                    <a:pt x="118" y="92"/>
                  </a:lnTo>
                  <a:lnTo>
                    <a:pt x="118" y="92"/>
                  </a:lnTo>
                  <a:lnTo>
                    <a:pt x="116" y="90"/>
                  </a:lnTo>
                  <a:lnTo>
                    <a:pt x="116" y="90"/>
                  </a:lnTo>
                  <a:lnTo>
                    <a:pt x="116" y="88"/>
                  </a:lnTo>
                  <a:lnTo>
                    <a:pt x="116" y="88"/>
                  </a:lnTo>
                  <a:lnTo>
                    <a:pt x="116" y="85"/>
                  </a:lnTo>
                  <a:lnTo>
                    <a:pt x="121" y="78"/>
                  </a:lnTo>
                  <a:lnTo>
                    <a:pt x="121" y="80"/>
                  </a:lnTo>
                  <a:lnTo>
                    <a:pt x="121" y="80"/>
                  </a:lnTo>
                  <a:lnTo>
                    <a:pt x="123" y="83"/>
                  </a:lnTo>
                  <a:lnTo>
                    <a:pt x="123" y="85"/>
                  </a:lnTo>
                  <a:lnTo>
                    <a:pt x="123" y="88"/>
                  </a:lnTo>
                  <a:lnTo>
                    <a:pt x="123" y="88"/>
                  </a:lnTo>
                  <a:lnTo>
                    <a:pt x="125" y="90"/>
                  </a:lnTo>
                  <a:lnTo>
                    <a:pt x="125" y="92"/>
                  </a:lnTo>
                  <a:lnTo>
                    <a:pt x="125" y="95"/>
                  </a:lnTo>
                  <a:lnTo>
                    <a:pt x="125" y="95"/>
                  </a:lnTo>
                  <a:lnTo>
                    <a:pt x="125" y="97"/>
                  </a:lnTo>
                  <a:lnTo>
                    <a:pt x="125" y="99"/>
                  </a:lnTo>
                  <a:lnTo>
                    <a:pt x="128" y="102"/>
                  </a:lnTo>
                  <a:lnTo>
                    <a:pt x="128" y="102"/>
                  </a:lnTo>
                  <a:lnTo>
                    <a:pt x="128" y="104"/>
                  </a:lnTo>
                  <a:lnTo>
                    <a:pt x="128" y="106"/>
                  </a:lnTo>
                  <a:lnTo>
                    <a:pt x="128" y="109"/>
                  </a:lnTo>
                  <a:lnTo>
                    <a:pt x="128" y="109"/>
                  </a:lnTo>
                  <a:lnTo>
                    <a:pt x="128" y="111"/>
                  </a:lnTo>
                  <a:lnTo>
                    <a:pt x="128" y="114"/>
                  </a:lnTo>
                  <a:lnTo>
                    <a:pt x="125" y="114"/>
                  </a:lnTo>
                  <a:lnTo>
                    <a:pt x="125" y="116"/>
                  </a:lnTo>
                  <a:lnTo>
                    <a:pt x="125" y="118"/>
                  </a:lnTo>
                  <a:lnTo>
                    <a:pt x="125" y="118"/>
                  </a:lnTo>
                  <a:lnTo>
                    <a:pt x="125" y="121"/>
                  </a:lnTo>
                  <a:lnTo>
                    <a:pt x="125" y="123"/>
                  </a:lnTo>
                  <a:lnTo>
                    <a:pt x="125" y="123"/>
                  </a:lnTo>
                  <a:lnTo>
                    <a:pt x="125" y="125"/>
                  </a:lnTo>
                  <a:lnTo>
                    <a:pt x="123" y="125"/>
                  </a:lnTo>
                  <a:lnTo>
                    <a:pt x="123" y="128"/>
                  </a:lnTo>
                  <a:lnTo>
                    <a:pt x="123" y="130"/>
                  </a:lnTo>
                  <a:lnTo>
                    <a:pt x="123" y="130"/>
                  </a:lnTo>
                  <a:lnTo>
                    <a:pt x="121" y="132"/>
                  </a:lnTo>
                  <a:lnTo>
                    <a:pt x="121" y="132"/>
                  </a:lnTo>
                  <a:lnTo>
                    <a:pt x="121" y="135"/>
                  </a:lnTo>
                  <a:lnTo>
                    <a:pt x="121" y="135"/>
                  </a:lnTo>
                  <a:lnTo>
                    <a:pt x="118" y="137"/>
                  </a:lnTo>
                  <a:lnTo>
                    <a:pt x="118" y="137"/>
                  </a:lnTo>
                  <a:lnTo>
                    <a:pt x="118" y="140"/>
                  </a:lnTo>
                  <a:lnTo>
                    <a:pt x="116" y="142"/>
                  </a:lnTo>
                  <a:lnTo>
                    <a:pt x="116" y="142"/>
                  </a:lnTo>
                  <a:lnTo>
                    <a:pt x="116" y="144"/>
                  </a:lnTo>
                  <a:lnTo>
                    <a:pt x="113" y="144"/>
                  </a:lnTo>
                  <a:lnTo>
                    <a:pt x="113" y="147"/>
                  </a:lnTo>
                  <a:lnTo>
                    <a:pt x="111" y="147"/>
                  </a:lnTo>
                  <a:lnTo>
                    <a:pt x="111" y="147"/>
                  </a:lnTo>
                  <a:lnTo>
                    <a:pt x="111" y="149"/>
                  </a:lnTo>
                  <a:lnTo>
                    <a:pt x="109" y="149"/>
                  </a:lnTo>
                  <a:lnTo>
                    <a:pt x="109" y="151"/>
                  </a:lnTo>
                  <a:lnTo>
                    <a:pt x="106" y="151"/>
                  </a:lnTo>
                  <a:lnTo>
                    <a:pt x="106" y="154"/>
                  </a:lnTo>
                  <a:lnTo>
                    <a:pt x="104" y="154"/>
                  </a:lnTo>
                  <a:lnTo>
                    <a:pt x="104" y="154"/>
                  </a:lnTo>
                  <a:lnTo>
                    <a:pt x="102" y="156"/>
                  </a:lnTo>
                  <a:lnTo>
                    <a:pt x="102" y="156"/>
                  </a:lnTo>
                  <a:lnTo>
                    <a:pt x="99" y="158"/>
                  </a:lnTo>
                  <a:lnTo>
                    <a:pt x="99" y="158"/>
                  </a:lnTo>
                  <a:lnTo>
                    <a:pt x="97" y="158"/>
                  </a:lnTo>
                  <a:lnTo>
                    <a:pt x="97" y="161"/>
                  </a:lnTo>
                  <a:lnTo>
                    <a:pt x="95" y="161"/>
                  </a:lnTo>
                  <a:lnTo>
                    <a:pt x="95" y="161"/>
                  </a:lnTo>
                  <a:lnTo>
                    <a:pt x="92" y="161"/>
                  </a:lnTo>
                  <a:lnTo>
                    <a:pt x="92" y="163"/>
                  </a:lnTo>
                  <a:lnTo>
                    <a:pt x="90" y="163"/>
                  </a:lnTo>
                  <a:lnTo>
                    <a:pt x="87" y="163"/>
                  </a:lnTo>
                  <a:lnTo>
                    <a:pt x="87" y="163"/>
                  </a:lnTo>
                  <a:lnTo>
                    <a:pt x="85" y="166"/>
                  </a:lnTo>
                  <a:lnTo>
                    <a:pt x="85" y="166"/>
                  </a:lnTo>
                  <a:lnTo>
                    <a:pt x="83" y="166"/>
                  </a:lnTo>
                  <a:lnTo>
                    <a:pt x="80" y="166"/>
                  </a:lnTo>
                  <a:lnTo>
                    <a:pt x="80" y="166"/>
                  </a:lnTo>
                  <a:lnTo>
                    <a:pt x="78" y="166"/>
                  </a:lnTo>
                  <a:lnTo>
                    <a:pt x="76" y="168"/>
                  </a:lnTo>
                  <a:lnTo>
                    <a:pt x="76" y="168"/>
                  </a:lnTo>
                  <a:lnTo>
                    <a:pt x="73" y="168"/>
                  </a:lnTo>
                  <a:lnTo>
                    <a:pt x="73" y="168"/>
                  </a:lnTo>
                  <a:lnTo>
                    <a:pt x="71" y="168"/>
                  </a:lnTo>
                  <a:lnTo>
                    <a:pt x="69" y="168"/>
                  </a:lnTo>
                  <a:lnTo>
                    <a:pt x="69" y="168"/>
                  </a:lnTo>
                  <a:lnTo>
                    <a:pt x="66" y="168"/>
                  </a:lnTo>
                  <a:lnTo>
                    <a:pt x="64" y="168"/>
                  </a:lnTo>
                  <a:lnTo>
                    <a:pt x="64" y="168"/>
                  </a:lnTo>
                  <a:lnTo>
                    <a:pt x="61" y="168"/>
                  </a:lnTo>
                  <a:lnTo>
                    <a:pt x="59" y="168"/>
                  </a:lnTo>
                  <a:lnTo>
                    <a:pt x="59" y="168"/>
                  </a:lnTo>
                  <a:lnTo>
                    <a:pt x="57" y="168"/>
                  </a:lnTo>
                  <a:lnTo>
                    <a:pt x="54" y="168"/>
                  </a:lnTo>
                  <a:lnTo>
                    <a:pt x="54" y="166"/>
                  </a:lnTo>
                  <a:lnTo>
                    <a:pt x="52" y="166"/>
                  </a:lnTo>
                  <a:lnTo>
                    <a:pt x="52" y="166"/>
                  </a:lnTo>
                  <a:lnTo>
                    <a:pt x="50" y="166"/>
                  </a:lnTo>
                  <a:lnTo>
                    <a:pt x="47" y="166"/>
                  </a:lnTo>
                  <a:lnTo>
                    <a:pt x="47" y="166"/>
                  </a:lnTo>
                  <a:lnTo>
                    <a:pt x="45" y="163"/>
                  </a:lnTo>
                  <a:lnTo>
                    <a:pt x="43" y="163"/>
                  </a:lnTo>
                  <a:lnTo>
                    <a:pt x="43" y="163"/>
                  </a:lnTo>
                  <a:lnTo>
                    <a:pt x="40" y="163"/>
                  </a:lnTo>
                  <a:lnTo>
                    <a:pt x="40" y="161"/>
                  </a:lnTo>
                  <a:lnTo>
                    <a:pt x="38" y="161"/>
                  </a:lnTo>
                  <a:lnTo>
                    <a:pt x="38" y="161"/>
                  </a:lnTo>
                  <a:lnTo>
                    <a:pt x="35" y="161"/>
                  </a:lnTo>
                  <a:lnTo>
                    <a:pt x="35" y="158"/>
                  </a:lnTo>
                  <a:lnTo>
                    <a:pt x="33" y="158"/>
                  </a:lnTo>
                  <a:lnTo>
                    <a:pt x="33" y="158"/>
                  </a:lnTo>
                  <a:lnTo>
                    <a:pt x="31" y="156"/>
                  </a:lnTo>
                  <a:lnTo>
                    <a:pt x="31" y="156"/>
                  </a:lnTo>
                  <a:lnTo>
                    <a:pt x="28" y="154"/>
                  </a:lnTo>
                  <a:lnTo>
                    <a:pt x="28" y="154"/>
                  </a:lnTo>
                  <a:lnTo>
                    <a:pt x="26" y="154"/>
                  </a:lnTo>
                  <a:lnTo>
                    <a:pt x="26" y="151"/>
                  </a:lnTo>
                  <a:lnTo>
                    <a:pt x="24" y="151"/>
                  </a:lnTo>
                  <a:lnTo>
                    <a:pt x="24" y="149"/>
                  </a:lnTo>
                  <a:lnTo>
                    <a:pt x="21" y="149"/>
                  </a:lnTo>
                  <a:lnTo>
                    <a:pt x="21" y="147"/>
                  </a:lnTo>
                  <a:lnTo>
                    <a:pt x="19" y="147"/>
                  </a:lnTo>
                  <a:lnTo>
                    <a:pt x="19" y="147"/>
                  </a:lnTo>
                  <a:lnTo>
                    <a:pt x="19" y="144"/>
                  </a:lnTo>
                  <a:lnTo>
                    <a:pt x="17" y="144"/>
                  </a:lnTo>
                  <a:lnTo>
                    <a:pt x="17" y="142"/>
                  </a:lnTo>
                  <a:lnTo>
                    <a:pt x="17" y="142"/>
                  </a:lnTo>
                  <a:lnTo>
                    <a:pt x="14" y="140"/>
                  </a:lnTo>
                  <a:lnTo>
                    <a:pt x="14" y="137"/>
                  </a:lnTo>
                  <a:lnTo>
                    <a:pt x="14" y="137"/>
                  </a:lnTo>
                  <a:lnTo>
                    <a:pt x="12" y="135"/>
                  </a:lnTo>
                  <a:lnTo>
                    <a:pt x="12" y="135"/>
                  </a:lnTo>
                  <a:lnTo>
                    <a:pt x="12" y="132"/>
                  </a:lnTo>
                  <a:lnTo>
                    <a:pt x="9" y="132"/>
                  </a:lnTo>
                  <a:lnTo>
                    <a:pt x="9" y="130"/>
                  </a:lnTo>
                  <a:lnTo>
                    <a:pt x="9" y="130"/>
                  </a:lnTo>
                  <a:lnTo>
                    <a:pt x="9" y="128"/>
                  </a:lnTo>
                  <a:lnTo>
                    <a:pt x="9" y="125"/>
                  </a:lnTo>
                  <a:lnTo>
                    <a:pt x="7" y="125"/>
                  </a:lnTo>
                  <a:lnTo>
                    <a:pt x="7" y="123"/>
                  </a:lnTo>
                  <a:lnTo>
                    <a:pt x="7" y="123"/>
                  </a:lnTo>
                  <a:lnTo>
                    <a:pt x="7" y="121"/>
                  </a:lnTo>
                  <a:lnTo>
                    <a:pt x="7" y="118"/>
                  </a:lnTo>
                  <a:lnTo>
                    <a:pt x="7" y="118"/>
                  </a:lnTo>
                  <a:lnTo>
                    <a:pt x="5" y="116"/>
                  </a:lnTo>
                  <a:lnTo>
                    <a:pt x="5" y="114"/>
                  </a:lnTo>
                  <a:lnTo>
                    <a:pt x="5" y="114"/>
                  </a:lnTo>
                  <a:lnTo>
                    <a:pt x="5" y="111"/>
                  </a:lnTo>
                  <a:lnTo>
                    <a:pt x="5" y="109"/>
                  </a:lnTo>
                  <a:lnTo>
                    <a:pt x="5" y="109"/>
                  </a:lnTo>
                  <a:lnTo>
                    <a:pt x="5" y="106"/>
                  </a:lnTo>
                  <a:lnTo>
                    <a:pt x="5" y="106"/>
                  </a:lnTo>
                  <a:lnTo>
                    <a:pt x="5" y="104"/>
                  </a:lnTo>
                  <a:lnTo>
                    <a:pt x="5" y="102"/>
                  </a:lnTo>
                  <a:lnTo>
                    <a:pt x="5" y="102"/>
                  </a:lnTo>
                  <a:lnTo>
                    <a:pt x="5" y="99"/>
                  </a:lnTo>
                  <a:lnTo>
                    <a:pt x="5" y="99"/>
                  </a:lnTo>
                  <a:lnTo>
                    <a:pt x="5" y="97"/>
                  </a:lnTo>
                  <a:lnTo>
                    <a:pt x="7" y="97"/>
                  </a:lnTo>
                  <a:lnTo>
                    <a:pt x="7" y="95"/>
                  </a:lnTo>
                  <a:lnTo>
                    <a:pt x="7" y="92"/>
                  </a:lnTo>
                  <a:lnTo>
                    <a:pt x="7" y="92"/>
                  </a:lnTo>
                  <a:lnTo>
                    <a:pt x="7" y="90"/>
                  </a:lnTo>
                  <a:lnTo>
                    <a:pt x="7" y="88"/>
                  </a:lnTo>
                  <a:lnTo>
                    <a:pt x="9" y="85"/>
                  </a:lnTo>
                  <a:lnTo>
                    <a:pt x="0" y="73"/>
                  </a:lnTo>
                  <a:lnTo>
                    <a:pt x="19" y="50"/>
                  </a:lnTo>
                  <a:lnTo>
                    <a:pt x="57" y="104"/>
                  </a:lnTo>
                  <a:lnTo>
                    <a:pt x="87" y="59"/>
                  </a:lnTo>
                  <a:lnTo>
                    <a:pt x="87" y="57"/>
                  </a:lnTo>
                  <a:lnTo>
                    <a:pt x="85" y="57"/>
                  </a:lnTo>
                  <a:lnTo>
                    <a:pt x="85" y="57"/>
                  </a:lnTo>
                  <a:lnTo>
                    <a:pt x="83" y="57"/>
                  </a:lnTo>
                  <a:lnTo>
                    <a:pt x="83" y="54"/>
                  </a:lnTo>
                  <a:lnTo>
                    <a:pt x="80" y="54"/>
                  </a:lnTo>
                  <a:lnTo>
                    <a:pt x="78" y="54"/>
                  </a:lnTo>
                  <a:lnTo>
                    <a:pt x="78" y="54"/>
                  </a:lnTo>
                  <a:lnTo>
                    <a:pt x="76" y="54"/>
                  </a:lnTo>
                  <a:lnTo>
                    <a:pt x="76" y="54"/>
                  </a:lnTo>
                  <a:lnTo>
                    <a:pt x="73" y="54"/>
                  </a:lnTo>
                  <a:lnTo>
                    <a:pt x="71" y="54"/>
                  </a:lnTo>
                  <a:lnTo>
                    <a:pt x="71" y="54"/>
                  </a:lnTo>
                  <a:lnTo>
                    <a:pt x="69" y="52"/>
                  </a:lnTo>
                  <a:lnTo>
                    <a:pt x="69" y="52"/>
                  </a:lnTo>
                  <a:lnTo>
                    <a:pt x="66" y="52"/>
                  </a:lnTo>
                  <a:lnTo>
                    <a:pt x="66" y="52"/>
                  </a:lnTo>
                  <a:lnTo>
                    <a:pt x="66" y="52"/>
                  </a:lnTo>
                  <a:close/>
                </a:path>
              </a:pathLst>
            </a:custGeom>
            <a:grpFill/>
            <a:ln w="9525">
              <a:noFill/>
              <a:round/>
              <a:headEnd/>
              <a:tailEnd/>
            </a:ln>
          </p:spPr>
          <p:txBody>
            <a:bodyPr vert="horz" wrap="square" lIns="91392" tIns="45696" rIns="91392" bIns="45696" numCol="1" anchor="t" anchorCtr="0" compatLnSpc="1">
              <a:prstTxWarp prst="textNoShape">
                <a:avLst/>
              </a:prstTxWarp>
            </a:bodyPr>
            <a:lstStyle/>
            <a:p>
              <a:pPr defTabSz="913714"/>
              <a:endParaRPr lang="en-GB" sz="1699" dirty="0">
                <a:solidFill>
                  <a:srgbClr val="000000"/>
                </a:solidFill>
                <a:latin typeface="Arial"/>
              </a:endParaRPr>
            </a:p>
          </p:txBody>
        </p:sp>
        <p:sp>
          <p:nvSpPr>
            <p:cNvPr id="117" name="Freeform 47">
              <a:extLst>
                <a:ext uri="{FF2B5EF4-FFF2-40B4-BE49-F238E27FC236}">
                  <a16:creationId xmlns:a16="http://schemas.microsoft.com/office/drawing/2014/main" id="{A08ABC06-C15B-654F-8C87-92263855E0B4}"/>
                </a:ext>
              </a:extLst>
            </p:cNvPr>
            <p:cNvSpPr>
              <a:spLocks/>
            </p:cNvSpPr>
            <p:nvPr/>
          </p:nvSpPr>
          <p:spPr bwMode="gray">
            <a:xfrm>
              <a:off x="-3154363" y="2655888"/>
              <a:ext cx="233363" cy="266700"/>
            </a:xfrm>
            <a:custGeom>
              <a:avLst/>
              <a:gdLst>
                <a:gd name="T0" fmla="*/ 57 w 147"/>
                <a:gd name="T1" fmla="*/ 54 h 168"/>
                <a:gd name="T2" fmla="*/ 43 w 147"/>
                <a:gd name="T3" fmla="*/ 59 h 168"/>
                <a:gd name="T4" fmla="*/ 35 w 147"/>
                <a:gd name="T5" fmla="*/ 54 h 168"/>
                <a:gd name="T6" fmla="*/ 50 w 147"/>
                <a:gd name="T7" fmla="*/ 47 h 168"/>
                <a:gd name="T8" fmla="*/ 66 w 147"/>
                <a:gd name="T9" fmla="*/ 47 h 168"/>
                <a:gd name="T10" fmla="*/ 78 w 147"/>
                <a:gd name="T11" fmla="*/ 47 h 168"/>
                <a:gd name="T12" fmla="*/ 90 w 147"/>
                <a:gd name="T13" fmla="*/ 52 h 168"/>
                <a:gd name="T14" fmla="*/ 14 w 147"/>
                <a:gd name="T15" fmla="*/ 94 h 168"/>
                <a:gd name="T16" fmla="*/ 12 w 147"/>
                <a:gd name="T17" fmla="*/ 106 h 168"/>
                <a:gd name="T18" fmla="*/ 14 w 147"/>
                <a:gd name="T19" fmla="*/ 116 h 168"/>
                <a:gd name="T20" fmla="*/ 17 w 147"/>
                <a:gd name="T21" fmla="*/ 125 h 168"/>
                <a:gd name="T22" fmla="*/ 19 w 147"/>
                <a:gd name="T23" fmla="*/ 132 h 168"/>
                <a:gd name="T24" fmla="*/ 24 w 147"/>
                <a:gd name="T25" fmla="*/ 139 h 168"/>
                <a:gd name="T26" fmla="*/ 31 w 147"/>
                <a:gd name="T27" fmla="*/ 146 h 168"/>
                <a:gd name="T28" fmla="*/ 38 w 147"/>
                <a:gd name="T29" fmla="*/ 151 h 168"/>
                <a:gd name="T30" fmla="*/ 45 w 147"/>
                <a:gd name="T31" fmla="*/ 156 h 168"/>
                <a:gd name="T32" fmla="*/ 54 w 147"/>
                <a:gd name="T33" fmla="*/ 158 h 168"/>
                <a:gd name="T34" fmla="*/ 64 w 147"/>
                <a:gd name="T35" fmla="*/ 161 h 168"/>
                <a:gd name="T36" fmla="*/ 73 w 147"/>
                <a:gd name="T37" fmla="*/ 161 h 168"/>
                <a:gd name="T38" fmla="*/ 83 w 147"/>
                <a:gd name="T39" fmla="*/ 158 h 168"/>
                <a:gd name="T40" fmla="*/ 90 w 147"/>
                <a:gd name="T41" fmla="*/ 156 h 168"/>
                <a:gd name="T42" fmla="*/ 97 w 147"/>
                <a:gd name="T43" fmla="*/ 151 h 168"/>
                <a:gd name="T44" fmla="*/ 104 w 147"/>
                <a:gd name="T45" fmla="*/ 144 h 168"/>
                <a:gd name="T46" fmla="*/ 111 w 147"/>
                <a:gd name="T47" fmla="*/ 137 h 168"/>
                <a:gd name="T48" fmla="*/ 113 w 147"/>
                <a:gd name="T49" fmla="*/ 130 h 168"/>
                <a:gd name="T50" fmla="*/ 118 w 147"/>
                <a:gd name="T51" fmla="*/ 120 h 168"/>
                <a:gd name="T52" fmla="*/ 118 w 147"/>
                <a:gd name="T53" fmla="*/ 111 h 168"/>
                <a:gd name="T54" fmla="*/ 118 w 147"/>
                <a:gd name="T55" fmla="*/ 102 h 168"/>
                <a:gd name="T56" fmla="*/ 118 w 147"/>
                <a:gd name="T57" fmla="*/ 92 h 168"/>
                <a:gd name="T58" fmla="*/ 121 w 147"/>
                <a:gd name="T59" fmla="*/ 80 h 168"/>
                <a:gd name="T60" fmla="*/ 125 w 147"/>
                <a:gd name="T61" fmla="*/ 92 h 168"/>
                <a:gd name="T62" fmla="*/ 128 w 147"/>
                <a:gd name="T63" fmla="*/ 106 h 168"/>
                <a:gd name="T64" fmla="*/ 125 w 147"/>
                <a:gd name="T65" fmla="*/ 116 h 168"/>
                <a:gd name="T66" fmla="*/ 123 w 147"/>
                <a:gd name="T67" fmla="*/ 128 h 168"/>
                <a:gd name="T68" fmla="*/ 121 w 147"/>
                <a:gd name="T69" fmla="*/ 137 h 168"/>
                <a:gd name="T70" fmla="*/ 113 w 147"/>
                <a:gd name="T71" fmla="*/ 144 h 168"/>
                <a:gd name="T72" fmla="*/ 106 w 147"/>
                <a:gd name="T73" fmla="*/ 153 h 168"/>
                <a:gd name="T74" fmla="*/ 99 w 147"/>
                <a:gd name="T75" fmla="*/ 158 h 168"/>
                <a:gd name="T76" fmla="*/ 90 w 147"/>
                <a:gd name="T77" fmla="*/ 163 h 168"/>
                <a:gd name="T78" fmla="*/ 80 w 147"/>
                <a:gd name="T79" fmla="*/ 168 h 168"/>
                <a:gd name="T80" fmla="*/ 69 w 147"/>
                <a:gd name="T81" fmla="*/ 168 h 168"/>
                <a:gd name="T82" fmla="*/ 59 w 147"/>
                <a:gd name="T83" fmla="*/ 168 h 168"/>
                <a:gd name="T84" fmla="*/ 47 w 147"/>
                <a:gd name="T85" fmla="*/ 165 h 168"/>
                <a:gd name="T86" fmla="*/ 38 w 147"/>
                <a:gd name="T87" fmla="*/ 161 h 168"/>
                <a:gd name="T88" fmla="*/ 31 w 147"/>
                <a:gd name="T89" fmla="*/ 156 h 168"/>
                <a:gd name="T90" fmla="*/ 21 w 147"/>
                <a:gd name="T91" fmla="*/ 149 h 168"/>
                <a:gd name="T92" fmla="*/ 17 w 147"/>
                <a:gd name="T93" fmla="*/ 142 h 168"/>
                <a:gd name="T94" fmla="*/ 9 w 147"/>
                <a:gd name="T95" fmla="*/ 132 h 168"/>
                <a:gd name="T96" fmla="*/ 7 w 147"/>
                <a:gd name="T97" fmla="*/ 123 h 168"/>
                <a:gd name="T98" fmla="*/ 5 w 147"/>
                <a:gd name="T99" fmla="*/ 111 h 168"/>
                <a:gd name="T100" fmla="*/ 5 w 147"/>
                <a:gd name="T101" fmla="*/ 102 h 168"/>
                <a:gd name="T102" fmla="*/ 7 w 147"/>
                <a:gd name="T103" fmla="*/ 92 h 168"/>
                <a:gd name="T104" fmla="*/ 87 w 147"/>
                <a:gd name="T105" fmla="*/ 59 h 168"/>
                <a:gd name="T106" fmla="*/ 78 w 147"/>
                <a:gd name="T107" fmla="*/ 54 h 168"/>
                <a:gd name="T108" fmla="*/ 69 w 147"/>
                <a:gd name="T109" fmla="*/ 5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168">
                  <a:moveTo>
                    <a:pt x="66" y="54"/>
                  </a:moveTo>
                  <a:lnTo>
                    <a:pt x="66" y="54"/>
                  </a:lnTo>
                  <a:lnTo>
                    <a:pt x="64" y="54"/>
                  </a:lnTo>
                  <a:lnTo>
                    <a:pt x="61" y="54"/>
                  </a:lnTo>
                  <a:lnTo>
                    <a:pt x="59" y="54"/>
                  </a:lnTo>
                  <a:lnTo>
                    <a:pt x="59" y="54"/>
                  </a:lnTo>
                  <a:lnTo>
                    <a:pt x="57" y="54"/>
                  </a:lnTo>
                  <a:lnTo>
                    <a:pt x="54" y="54"/>
                  </a:lnTo>
                  <a:lnTo>
                    <a:pt x="52" y="57"/>
                  </a:lnTo>
                  <a:lnTo>
                    <a:pt x="50" y="57"/>
                  </a:lnTo>
                  <a:lnTo>
                    <a:pt x="50" y="57"/>
                  </a:lnTo>
                  <a:lnTo>
                    <a:pt x="47" y="57"/>
                  </a:lnTo>
                  <a:lnTo>
                    <a:pt x="45" y="59"/>
                  </a:lnTo>
                  <a:lnTo>
                    <a:pt x="43" y="59"/>
                  </a:lnTo>
                  <a:lnTo>
                    <a:pt x="43" y="59"/>
                  </a:lnTo>
                  <a:lnTo>
                    <a:pt x="40" y="61"/>
                  </a:lnTo>
                  <a:lnTo>
                    <a:pt x="38" y="61"/>
                  </a:lnTo>
                  <a:lnTo>
                    <a:pt x="38" y="61"/>
                  </a:lnTo>
                  <a:lnTo>
                    <a:pt x="33" y="57"/>
                  </a:lnTo>
                  <a:lnTo>
                    <a:pt x="35" y="54"/>
                  </a:lnTo>
                  <a:lnTo>
                    <a:pt x="35" y="54"/>
                  </a:lnTo>
                  <a:lnTo>
                    <a:pt x="38" y="52"/>
                  </a:lnTo>
                  <a:lnTo>
                    <a:pt x="40" y="52"/>
                  </a:lnTo>
                  <a:lnTo>
                    <a:pt x="43" y="52"/>
                  </a:lnTo>
                  <a:lnTo>
                    <a:pt x="45" y="50"/>
                  </a:lnTo>
                  <a:lnTo>
                    <a:pt x="47" y="50"/>
                  </a:lnTo>
                  <a:lnTo>
                    <a:pt x="47" y="50"/>
                  </a:lnTo>
                  <a:lnTo>
                    <a:pt x="50" y="47"/>
                  </a:lnTo>
                  <a:lnTo>
                    <a:pt x="52" y="47"/>
                  </a:lnTo>
                  <a:lnTo>
                    <a:pt x="54" y="47"/>
                  </a:lnTo>
                  <a:lnTo>
                    <a:pt x="57" y="47"/>
                  </a:lnTo>
                  <a:lnTo>
                    <a:pt x="59" y="47"/>
                  </a:lnTo>
                  <a:lnTo>
                    <a:pt x="61" y="47"/>
                  </a:lnTo>
                  <a:lnTo>
                    <a:pt x="64" y="47"/>
                  </a:lnTo>
                  <a:lnTo>
                    <a:pt x="66" y="47"/>
                  </a:lnTo>
                  <a:lnTo>
                    <a:pt x="69" y="47"/>
                  </a:lnTo>
                  <a:lnTo>
                    <a:pt x="69" y="47"/>
                  </a:lnTo>
                  <a:lnTo>
                    <a:pt x="71" y="47"/>
                  </a:lnTo>
                  <a:lnTo>
                    <a:pt x="73" y="47"/>
                  </a:lnTo>
                  <a:lnTo>
                    <a:pt x="76" y="47"/>
                  </a:lnTo>
                  <a:lnTo>
                    <a:pt x="76" y="47"/>
                  </a:lnTo>
                  <a:lnTo>
                    <a:pt x="78" y="47"/>
                  </a:lnTo>
                  <a:lnTo>
                    <a:pt x="80" y="47"/>
                  </a:lnTo>
                  <a:lnTo>
                    <a:pt x="83" y="47"/>
                  </a:lnTo>
                  <a:lnTo>
                    <a:pt x="83" y="50"/>
                  </a:lnTo>
                  <a:lnTo>
                    <a:pt x="85" y="50"/>
                  </a:lnTo>
                  <a:lnTo>
                    <a:pt x="87" y="50"/>
                  </a:lnTo>
                  <a:lnTo>
                    <a:pt x="87" y="50"/>
                  </a:lnTo>
                  <a:lnTo>
                    <a:pt x="90" y="52"/>
                  </a:lnTo>
                  <a:lnTo>
                    <a:pt x="92" y="52"/>
                  </a:lnTo>
                  <a:lnTo>
                    <a:pt x="92" y="52"/>
                  </a:lnTo>
                  <a:lnTo>
                    <a:pt x="130" y="0"/>
                  </a:lnTo>
                  <a:lnTo>
                    <a:pt x="147" y="26"/>
                  </a:lnTo>
                  <a:lnTo>
                    <a:pt x="69" y="137"/>
                  </a:lnTo>
                  <a:lnTo>
                    <a:pt x="43" y="137"/>
                  </a:lnTo>
                  <a:lnTo>
                    <a:pt x="14" y="94"/>
                  </a:lnTo>
                  <a:lnTo>
                    <a:pt x="14" y="97"/>
                  </a:lnTo>
                  <a:lnTo>
                    <a:pt x="14" y="97"/>
                  </a:lnTo>
                  <a:lnTo>
                    <a:pt x="14" y="99"/>
                  </a:lnTo>
                  <a:lnTo>
                    <a:pt x="14" y="102"/>
                  </a:lnTo>
                  <a:lnTo>
                    <a:pt x="14" y="102"/>
                  </a:lnTo>
                  <a:lnTo>
                    <a:pt x="12" y="104"/>
                  </a:lnTo>
                  <a:lnTo>
                    <a:pt x="12" y="106"/>
                  </a:lnTo>
                  <a:lnTo>
                    <a:pt x="12" y="106"/>
                  </a:lnTo>
                  <a:lnTo>
                    <a:pt x="12" y="109"/>
                  </a:lnTo>
                  <a:lnTo>
                    <a:pt x="12" y="111"/>
                  </a:lnTo>
                  <a:lnTo>
                    <a:pt x="12" y="111"/>
                  </a:lnTo>
                  <a:lnTo>
                    <a:pt x="14" y="113"/>
                  </a:lnTo>
                  <a:lnTo>
                    <a:pt x="14" y="113"/>
                  </a:lnTo>
                  <a:lnTo>
                    <a:pt x="14" y="116"/>
                  </a:lnTo>
                  <a:lnTo>
                    <a:pt x="14" y="116"/>
                  </a:lnTo>
                  <a:lnTo>
                    <a:pt x="14" y="118"/>
                  </a:lnTo>
                  <a:lnTo>
                    <a:pt x="14" y="120"/>
                  </a:lnTo>
                  <a:lnTo>
                    <a:pt x="14" y="120"/>
                  </a:lnTo>
                  <a:lnTo>
                    <a:pt x="14" y="123"/>
                  </a:lnTo>
                  <a:lnTo>
                    <a:pt x="14" y="123"/>
                  </a:lnTo>
                  <a:lnTo>
                    <a:pt x="17" y="125"/>
                  </a:lnTo>
                  <a:lnTo>
                    <a:pt x="17" y="125"/>
                  </a:lnTo>
                  <a:lnTo>
                    <a:pt x="17" y="128"/>
                  </a:lnTo>
                  <a:lnTo>
                    <a:pt x="17" y="128"/>
                  </a:lnTo>
                  <a:lnTo>
                    <a:pt x="17" y="130"/>
                  </a:lnTo>
                  <a:lnTo>
                    <a:pt x="19" y="130"/>
                  </a:lnTo>
                  <a:lnTo>
                    <a:pt x="19" y="132"/>
                  </a:lnTo>
                  <a:lnTo>
                    <a:pt x="19" y="132"/>
                  </a:lnTo>
                  <a:lnTo>
                    <a:pt x="19" y="135"/>
                  </a:lnTo>
                  <a:lnTo>
                    <a:pt x="21" y="135"/>
                  </a:lnTo>
                  <a:lnTo>
                    <a:pt x="21" y="137"/>
                  </a:lnTo>
                  <a:lnTo>
                    <a:pt x="21" y="137"/>
                  </a:lnTo>
                  <a:lnTo>
                    <a:pt x="24" y="139"/>
                  </a:lnTo>
                  <a:lnTo>
                    <a:pt x="24" y="139"/>
                  </a:lnTo>
                  <a:lnTo>
                    <a:pt x="24" y="139"/>
                  </a:lnTo>
                  <a:lnTo>
                    <a:pt x="26" y="142"/>
                  </a:lnTo>
                  <a:lnTo>
                    <a:pt x="26" y="142"/>
                  </a:lnTo>
                  <a:lnTo>
                    <a:pt x="26" y="144"/>
                  </a:lnTo>
                  <a:lnTo>
                    <a:pt x="28" y="144"/>
                  </a:lnTo>
                  <a:lnTo>
                    <a:pt x="28" y="144"/>
                  </a:lnTo>
                  <a:lnTo>
                    <a:pt x="28" y="146"/>
                  </a:lnTo>
                  <a:lnTo>
                    <a:pt x="31" y="146"/>
                  </a:lnTo>
                  <a:lnTo>
                    <a:pt x="31" y="149"/>
                  </a:lnTo>
                  <a:lnTo>
                    <a:pt x="33" y="149"/>
                  </a:lnTo>
                  <a:lnTo>
                    <a:pt x="33" y="149"/>
                  </a:lnTo>
                  <a:lnTo>
                    <a:pt x="33" y="151"/>
                  </a:lnTo>
                  <a:lnTo>
                    <a:pt x="35" y="151"/>
                  </a:lnTo>
                  <a:lnTo>
                    <a:pt x="35" y="151"/>
                  </a:lnTo>
                  <a:lnTo>
                    <a:pt x="38" y="151"/>
                  </a:lnTo>
                  <a:lnTo>
                    <a:pt x="38" y="153"/>
                  </a:lnTo>
                  <a:lnTo>
                    <a:pt x="40" y="153"/>
                  </a:lnTo>
                  <a:lnTo>
                    <a:pt x="40" y="153"/>
                  </a:lnTo>
                  <a:lnTo>
                    <a:pt x="43" y="156"/>
                  </a:lnTo>
                  <a:lnTo>
                    <a:pt x="43" y="156"/>
                  </a:lnTo>
                  <a:lnTo>
                    <a:pt x="45" y="156"/>
                  </a:lnTo>
                  <a:lnTo>
                    <a:pt x="45" y="156"/>
                  </a:lnTo>
                  <a:lnTo>
                    <a:pt x="47" y="156"/>
                  </a:lnTo>
                  <a:lnTo>
                    <a:pt x="47" y="158"/>
                  </a:lnTo>
                  <a:lnTo>
                    <a:pt x="50" y="158"/>
                  </a:lnTo>
                  <a:lnTo>
                    <a:pt x="50" y="158"/>
                  </a:lnTo>
                  <a:lnTo>
                    <a:pt x="52" y="158"/>
                  </a:lnTo>
                  <a:lnTo>
                    <a:pt x="52" y="158"/>
                  </a:lnTo>
                  <a:lnTo>
                    <a:pt x="54" y="158"/>
                  </a:lnTo>
                  <a:lnTo>
                    <a:pt x="54" y="161"/>
                  </a:lnTo>
                  <a:lnTo>
                    <a:pt x="57" y="161"/>
                  </a:lnTo>
                  <a:lnTo>
                    <a:pt x="57" y="161"/>
                  </a:lnTo>
                  <a:lnTo>
                    <a:pt x="59" y="161"/>
                  </a:lnTo>
                  <a:lnTo>
                    <a:pt x="61" y="161"/>
                  </a:lnTo>
                  <a:lnTo>
                    <a:pt x="61" y="161"/>
                  </a:lnTo>
                  <a:lnTo>
                    <a:pt x="64" y="161"/>
                  </a:lnTo>
                  <a:lnTo>
                    <a:pt x="64" y="161"/>
                  </a:lnTo>
                  <a:lnTo>
                    <a:pt x="66" y="161"/>
                  </a:lnTo>
                  <a:lnTo>
                    <a:pt x="69" y="161"/>
                  </a:lnTo>
                  <a:lnTo>
                    <a:pt x="69" y="161"/>
                  </a:lnTo>
                  <a:lnTo>
                    <a:pt x="71" y="161"/>
                  </a:lnTo>
                  <a:lnTo>
                    <a:pt x="71" y="161"/>
                  </a:lnTo>
                  <a:lnTo>
                    <a:pt x="73" y="161"/>
                  </a:lnTo>
                  <a:lnTo>
                    <a:pt x="73" y="161"/>
                  </a:lnTo>
                  <a:lnTo>
                    <a:pt x="76" y="161"/>
                  </a:lnTo>
                  <a:lnTo>
                    <a:pt x="76" y="161"/>
                  </a:lnTo>
                  <a:lnTo>
                    <a:pt x="78" y="158"/>
                  </a:lnTo>
                  <a:lnTo>
                    <a:pt x="80" y="158"/>
                  </a:lnTo>
                  <a:lnTo>
                    <a:pt x="80" y="158"/>
                  </a:lnTo>
                  <a:lnTo>
                    <a:pt x="83" y="158"/>
                  </a:lnTo>
                  <a:lnTo>
                    <a:pt x="83" y="158"/>
                  </a:lnTo>
                  <a:lnTo>
                    <a:pt x="85" y="158"/>
                  </a:lnTo>
                  <a:lnTo>
                    <a:pt x="85" y="156"/>
                  </a:lnTo>
                  <a:lnTo>
                    <a:pt x="87" y="156"/>
                  </a:lnTo>
                  <a:lnTo>
                    <a:pt x="87" y="156"/>
                  </a:lnTo>
                  <a:lnTo>
                    <a:pt x="90" y="156"/>
                  </a:lnTo>
                  <a:lnTo>
                    <a:pt x="90" y="156"/>
                  </a:lnTo>
                  <a:lnTo>
                    <a:pt x="92" y="153"/>
                  </a:lnTo>
                  <a:lnTo>
                    <a:pt x="92" y="153"/>
                  </a:lnTo>
                  <a:lnTo>
                    <a:pt x="95" y="153"/>
                  </a:lnTo>
                  <a:lnTo>
                    <a:pt x="95" y="151"/>
                  </a:lnTo>
                  <a:lnTo>
                    <a:pt x="97" y="151"/>
                  </a:lnTo>
                  <a:lnTo>
                    <a:pt x="97" y="151"/>
                  </a:lnTo>
                  <a:lnTo>
                    <a:pt x="97" y="151"/>
                  </a:lnTo>
                  <a:lnTo>
                    <a:pt x="99" y="149"/>
                  </a:lnTo>
                  <a:lnTo>
                    <a:pt x="99" y="149"/>
                  </a:lnTo>
                  <a:lnTo>
                    <a:pt x="102" y="149"/>
                  </a:lnTo>
                  <a:lnTo>
                    <a:pt x="102" y="146"/>
                  </a:lnTo>
                  <a:lnTo>
                    <a:pt x="102" y="146"/>
                  </a:lnTo>
                  <a:lnTo>
                    <a:pt x="104" y="144"/>
                  </a:lnTo>
                  <a:lnTo>
                    <a:pt x="104" y="144"/>
                  </a:lnTo>
                  <a:lnTo>
                    <a:pt x="106" y="144"/>
                  </a:lnTo>
                  <a:lnTo>
                    <a:pt x="106" y="142"/>
                  </a:lnTo>
                  <a:lnTo>
                    <a:pt x="106" y="142"/>
                  </a:lnTo>
                  <a:lnTo>
                    <a:pt x="109" y="139"/>
                  </a:lnTo>
                  <a:lnTo>
                    <a:pt x="109" y="139"/>
                  </a:lnTo>
                  <a:lnTo>
                    <a:pt x="109" y="139"/>
                  </a:lnTo>
                  <a:lnTo>
                    <a:pt x="111" y="137"/>
                  </a:lnTo>
                  <a:lnTo>
                    <a:pt x="111" y="137"/>
                  </a:lnTo>
                  <a:lnTo>
                    <a:pt x="111" y="135"/>
                  </a:lnTo>
                  <a:lnTo>
                    <a:pt x="111" y="135"/>
                  </a:lnTo>
                  <a:lnTo>
                    <a:pt x="113" y="132"/>
                  </a:lnTo>
                  <a:lnTo>
                    <a:pt x="113" y="132"/>
                  </a:lnTo>
                  <a:lnTo>
                    <a:pt x="113" y="130"/>
                  </a:lnTo>
                  <a:lnTo>
                    <a:pt x="113" y="130"/>
                  </a:lnTo>
                  <a:lnTo>
                    <a:pt x="116" y="128"/>
                  </a:lnTo>
                  <a:lnTo>
                    <a:pt x="116" y="128"/>
                  </a:lnTo>
                  <a:lnTo>
                    <a:pt x="116" y="125"/>
                  </a:lnTo>
                  <a:lnTo>
                    <a:pt x="116" y="125"/>
                  </a:lnTo>
                  <a:lnTo>
                    <a:pt x="116" y="123"/>
                  </a:lnTo>
                  <a:lnTo>
                    <a:pt x="118" y="123"/>
                  </a:lnTo>
                  <a:lnTo>
                    <a:pt x="118" y="120"/>
                  </a:lnTo>
                  <a:lnTo>
                    <a:pt x="118" y="120"/>
                  </a:lnTo>
                  <a:lnTo>
                    <a:pt x="118" y="118"/>
                  </a:lnTo>
                  <a:lnTo>
                    <a:pt x="118" y="116"/>
                  </a:lnTo>
                  <a:lnTo>
                    <a:pt x="118" y="116"/>
                  </a:lnTo>
                  <a:lnTo>
                    <a:pt x="118" y="113"/>
                  </a:lnTo>
                  <a:lnTo>
                    <a:pt x="118" y="113"/>
                  </a:lnTo>
                  <a:lnTo>
                    <a:pt x="118" y="111"/>
                  </a:lnTo>
                  <a:lnTo>
                    <a:pt x="118" y="111"/>
                  </a:lnTo>
                  <a:lnTo>
                    <a:pt x="118" y="109"/>
                  </a:lnTo>
                  <a:lnTo>
                    <a:pt x="118" y="106"/>
                  </a:lnTo>
                  <a:lnTo>
                    <a:pt x="118" y="106"/>
                  </a:lnTo>
                  <a:lnTo>
                    <a:pt x="118" y="104"/>
                  </a:lnTo>
                  <a:lnTo>
                    <a:pt x="118" y="104"/>
                  </a:lnTo>
                  <a:lnTo>
                    <a:pt x="118" y="102"/>
                  </a:lnTo>
                  <a:lnTo>
                    <a:pt x="118" y="99"/>
                  </a:lnTo>
                  <a:lnTo>
                    <a:pt x="118" y="99"/>
                  </a:lnTo>
                  <a:lnTo>
                    <a:pt x="118" y="97"/>
                  </a:lnTo>
                  <a:lnTo>
                    <a:pt x="118" y="97"/>
                  </a:lnTo>
                  <a:lnTo>
                    <a:pt x="118" y="94"/>
                  </a:lnTo>
                  <a:lnTo>
                    <a:pt x="118" y="94"/>
                  </a:lnTo>
                  <a:lnTo>
                    <a:pt x="118" y="92"/>
                  </a:lnTo>
                  <a:lnTo>
                    <a:pt x="116" y="92"/>
                  </a:lnTo>
                  <a:lnTo>
                    <a:pt x="116" y="90"/>
                  </a:lnTo>
                  <a:lnTo>
                    <a:pt x="116" y="87"/>
                  </a:lnTo>
                  <a:lnTo>
                    <a:pt x="116" y="87"/>
                  </a:lnTo>
                  <a:lnTo>
                    <a:pt x="116" y="85"/>
                  </a:lnTo>
                  <a:lnTo>
                    <a:pt x="121" y="78"/>
                  </a:lnTo>
                  <a:lnTo>
                    <a:pt x="121" y="80"/>
                  </a:lnTo>
                  <a:lnTo>
                    <a:pt x="121" y="83"/>
                  </a:lnTo>
                  <a:lnTo>
                    <a:pt x="123" y="83"/>
                  </a:lnTo>
                  <a:lnTo>
                    <a:pt x="123" y="85"/>
                  </a:lnTo>
                  <a:lnTo>
                    <a:pt x="123" y="87"/>
                  </a:lnTo>
                  <a:lnTo>
                    <a:pt x="123" y="90"/>
                  </a:lnTo>
                  <a:lnTo>
                    <a:pt x="125" y="90"/>
                  </a:lnTo>
                  <a:lnTo>
                    <a:pt x="125" y="92"/>
                  </a:lnTo>
                  <a:lnTo>
                    <a:pt x="125" y="94"/>
                  </a:lnTo>
                  <a:lnTo>
                    <a:pt x="125" y="97"/>
                  </a:lnTo>
                  <a:lnTo>
                    <a:pt x="125" y="97"/>
                  </a:lnTo>
                  <a:lnTo>
                    <a:pt x="125" y="99"/>
                  </a:lnTo>
                  <a:lnTo>
                    <a:pt x="128" y="102"/>
                  </a:lnTo>
                  <a:lnTo>
                    <a:pt x="128" y="104"/>
                  </a:lnTo>
                  <a:lnTo>
                    <a:pt x="128" y="106"/>
                  </a:lnTo>
                  <a:lnTo>
                    <a:pt x="128" y="106"/>
                  </a:lnTo>
                  <a:lnTo>
                    <a:pt x="128" y="109"/>
                  </a:lnTo>
                  <a:lnTo>
                    <a:pt x="128" y="111"/>
                  </a:lnTo>
                  <a:lnTo>
                    <a:pt x="128" y="111"/>
                  </a:lnTo>
                  <a:lnTo>
                    <a:pt x="128" y="113"/>
                  </a:lnTo>
                  <a:lnTo>
                    <a:pt x="125" y="116"/>
                  </a:lnTo>
                  <a:lnTo>
                    <a:pt x="125" y="116"/>
                  </a:lnTo>
                  <a:lnTo>
                    <a:pt x="125" y="118"/>
                  </a:lnTo>
                  <a:lnTo>
                    <a:pt x="125" y="120"/>
                  </a:lnTo>
                  <a:lnTo>
                    <a:pt x="125" y="120"/>
                  </a:lnTo>
                  <a:lnTo>
                    <a:pt x="125" y="123"/>
                  </a:lnTo>
                  <a:lnTo>
                    <a:pt x="125" y="123"/>
                  </a:lnTo>
                  <a:lnTo>
                    <a:pt x="125" y="125"/>
                  </a:lnTo>
                  <a:lnTo>
                    <a:pt x="123" y="128"/>
                  </a:lnTo>
                  <a:lnTo>
                    <a:pt x="123" y="128"/>
                  </a:lnTo>
                  <a:lnTo>
                    <a:pt x="123" y="130"/>
                  </a:lnTo>
                  <a:lnTo>
                    <a:pt x="123" y="130"/>
                  </a:lnTo>
                  <a:lnTo>
                    <a:pt x="121" y="132"/>
                  </a:lnTo>
                  <a:lnTo>
                    <a:pt x="121" y="135"/>
                  </a:lnTo>
                  <a:lnTo>
                    <a:pt x="121" y="135"/>
                  </a:lnTo>
                  <a:lnTo>
                    <a:pt x="121" y="137"/>
                  </a:lnTo>
                  <a:lnTo>
                    <a:pt x="118" y="137"/>
                  </a:lnTo>
                  <a:lnTo>
                    <a:pt x="118" y="139"/>
                  </a:lnTo>
                  <a:lnTo>
                    <a:pt x="118" y="139"/>
                  </a:lnTo>
                  <a:lnTo>
                    <a:pt x="116" y="142"/>
                  </a:lnTo>
                  <a:lnTo>
                    <a:pt x="116" y="142"/>
                  </a:lnTo>
                  <a:lnTo>
                    <a:pt x="116" y="144"/>
                  </a:lnTo>
                  <a:lnTo>
                    <a:pt x="113" y="144"/>
                  </a:lnTo>
                  <a:lnTo>
                    <a:pt x="113" y="146"/>
                  </a:lnTo>
                  <a:lnTo>
                    <a:pt x="111" y="146"/>
                  </a:lnTo>
                  <a:lnTo>
                    <a:pt x="111" y="149"/>
                  </a:lnTo>
                  <a:lnTo>
                    <a:pt x="111" y="149"/>
                  </a:lnTo>
                  <a:lnTo>
                    <a:pt x="109" y="151"/>
                  </a:lnTo>
                  <a:lnTo>
                    <a:pt x="109" y="151"/>
                  </a:lnTo>
                  <a:lnTo>
                    <a:pt x="106" y="153"/>
                  </a:lnTo>
                  <a:lnTo>
                    <a:pt x="106" y="153"/>
                  </a:lnTo>
                  <a:lnTo>
                    <a:pt x="104" y="153"/>
                  </a:lnTo>
                  <a:lnTo>
                    <a:pt x="104" y="156"/>
                  </a:lnTo>
                  <a:lnTo>
                    <a:pt x="102" y="156"/>
                  </a:lnTo>
                  <a:lnTo>
                    <a:pt x="102" y="158"/>
                  </a:lnTo>
                  <a:lnTo>
                    <a:pt x="99" y="158"/>
                  </a:lnTo>
                  <a:lnTo>
                    <a:pt x="99" y="158"/>
                  </a:lnTo>
                  <a:lnTo>
                    <a:pt x="97" y="161"/>
                  </a:lnTo>
                  <a:lnTo>
                    <a:pt x="97" y="161"/>
                  </a:lnTo>
                  <a:lnTo>
                    <a:pt x="95" y="161"/>
                  </a:lnTo>
                  <a:lnTo>
                    <a:pt x="95" y="161"/>
                  </a:lnTo>
                  <a:lnTo>
                    <a:pt x="92" y="163"/>
                  </a:lnTo>
                  <a:lnTo>
                    <a:pt x="92" y="163"/>
                  </a:lnTo>
                  <a:lnTo>
                    <a:pt x="90" y="163"/>
                  </a:lnTo>
                  <a:lnTo>
                    <a:pt x="87" y="163"/>
                  </a:lnTo>
                  <a:lnTo>
                    <a:pt x="87" y="165"/>
                  </a:lnTo>
                  <a:lnTo>
                    <a:pt x="85" y="165"/>
                  </a:lnTo>
                  <a:lnTo>
                    <a:pt x="85" y="165"/>
                  </a:lnTo>
                  <a:lnTo>
                    <a:pt x="83" y="165"/>
                  </a:lnTo>
                  <a:lnTo>
                    <a:pt x="80" y="165"/>
                  </a:lnTo>
                  <a:lnTo>
                    <a:pt x="80" y="168"/>
                  </a:lnTo>
                  <a:lnTo>
                    <a:pt x="78" y="168"/>
                  </a:lnTo>
                  <a:lnTo>
                    <a:pt x="76" y="168"/>
                  </a:lnTo>
                  <a:lnTo>
                    <a:pt x="76" y="168"/>
                  </a:lnTo>
                  <a:lnTo>
                    <a:pt x="73" y="168"/>
                  </a:lnTo>
                  <a:lnTo>
                    <a:pt x="73" y="168"/>
                  </a:lnTo>
                  <a:lnTo>
                    <a:pt x="71" y="168"/>
                  </a:lnTo>
                  <a:lnTo>
                    <a:pt x="69" y="168"/>
                  </a:lnTo>
                  <a:lnTo>
                    <a:pt x="69" y="168"/>
                  </a:lnTo>
                  <a:lnTo>
                    <a:pt x="66" y="168"/>
                  </a:lnTo>
                  <a:lnTo>
                    <a:pt x="64" y="168"/>
                  </a:lnTo>
                  <a:lnTo>
                    <a:pt x="64" y="168"/>
                  </a:lnTo>
                  <a:lnTo>
                    <a:pt x="61" y="168"/>
                  </a:lnTo>
                  <a:lnTo>
                    <a:pt x="59" y="168"/>
                  </a:lnTo>
                  <a:lnTo>
                    <a:pt x="59" y="168"/>
                  </a:lnTo>
                  <a:lnTo>
                    <a:pt x="57" y="168"/>
                  </a:lnTo>
                  <a:lnTo>
                    <a:pt x="54" y="168"/>
                  </a:lnTo>
                  <a:lnTo>
                    <a:pt x="54" y="168"/>
                  </a:lnTo>
                  <a:lnTo>
                    <a:pt x="52" y="168"/>
                  </a:lnTo>
                  <a:lnTo>
                    <a:pt x="52" y="165"/>
                  </a:lnTo>
                  <a:lnTo>
                    <a:pt x="50" y="165"/>
                  </a:lnTo>
                  <a:lnTo>
                    <a:pt x="47" y="165"/>
                  </a:lnTo>
                  <a:lnTo>
                    <a:pt x="47" y="165"/>
                  </a:lnTo>
                  <a:lnTo>
                    <a:pt x="45" y="165"/>
                  </a:lnTo>
                  <a:lnTo>
                    <a:pt x="43" y="163"/>
                  </a:lnTo>
                  <a:lnTo>
                    <a:pt x="43" y="163"/>
                  </a:lnTo>
                  <a:lnTo>
                    <a:pt x="40" y="163"/>
                  </a:lnTo>
                  <a:lnTo>
                    <a:pt x="40" y="163"/>
                  </a:lnTo>
                  <a:lnTo>
                    <a:pt x="38" y="161"/>
                  </a:lnTo>
                  <a:lnTo>
                    <a:pt x="38" y="161"/>
                  </a:lnTo>
                  <a:lnTo>
                    <a:pt x="35" y="161"/>
                  </a:lnTo>
                  <a:lnTo>
                    <a:pt x="35" y="161"/>
                  </a:lnTo>
                  <a:lnTo>
                    <a:pt x="33" y="158"/>
                  </a:lnTo>
                  <a:lnTo>
                    <a:pt x="33" y="158"/>
                  </a:lnTo>
                  <a:lnTo>
                    <a:pt x="31" y="158"/>
                  </a:lnTo>
                  <a:lnTo>
                    <a:pt x="31" y="156"/>
                  </a:lnTo>
                  <a:lnTo>
                    <a:pt x="28" y="156"/>
                  </a:lnTo>
                  <a:lnTo>
                    <a:pt x="28" y="153"/>
                  </a:lnTo>
                  <a:lnTo>
                    <a:pt x="26" y="153"/>
                  </a:lnTo>
                  <a:lnTo>
                    <a:pt x="26" y="153"/>
                  </a:lnTo>
                  <a:lnTo>
                    <a:pt x="24" y="151"/>
                  </a:lnTo>
                  <a:lnTo>
                    <a:pt x="24" y="151"/>
                  </a:lnTo>
                  <a:lnTo>
                    <a:pt x="21" y="149"/>
                  </a:lnTo>
                  <a:lnTo>
                    <a:pt x="21" y="149"/>
                  </a:lnTo>
                  <a:lnTo>
                    <a:pt x="19" y="146"/>
                  </a:lnTo>
                  <a:lnTo>
                    <a:pt x="19" y="146"/>
                  </a:lnTo>
                  <a:lnTo>
                    <a:pt x="19" y="144"/>
                  </a:lnTo>
                  <a:lnTo>
                    <a:pt x="17" y="144"/>
                  </a:lnTo>
                  <a:lnTo>
                    <a:pt x="17" y="142"/>
                  </a:lnTo>
                  <a:lnTo>
                    <a:pt x="17" y="142"/>
                  </a:lnTo>
                  <a:lnTo>
                    <a:pt x="14" y="139"/>
                  </a:lnTo>
                  <a:lnTo>
                    <a:pt x="14" y="139"/>
                  </a:lnTo>
                  <a:lnTo>
                    <a:pt x="14" y="137"/>
                  </a:lnTo>
                  <a:lnTo>
                    <a:pt x="12" y="137"/>
                  </a:lnTo>
                  <a:lnTo>
                    <a:pt x="12" y="135"/>
                  </a:lnTo>
                  <a:lnTo>
                    <a:pt x="12" y="135"/>
                  </a:lnTo>
                  <a:lnTo>
                    <a:pt x="9" y="132"/>
                  </a:lnTo>
                  <a:lnTo>
                    <a:pt x="9" y="130"/>
                  </a:lnTo>
                  <a:lnTo>
                    <a:pt x="9" y="130"/>
                  </a:lnTo>
                  <a:lnTo>
                    <a:pt x="9" y="128"/>
                  </a:lnTo>
                  <a:lnTo>
                    <a:pt x="9" y="128"/>
                  </a:lnTo>
                  <a:lnTo>
                    <a:pt x="7" y="125"/>
                  </a:lnTo>
                  <a:lnTo>
                    <a:pt x="7" y="123"/>
                  </a:lnTo>
                  <a:lnTo>
                    <a:pt x="7" y="123"/>
                  </a:lnTo>
                  <a:lnTo>
                    <a:pt x="7" y="120"/>
                  </a:lnTo>
                  <a:lnTo>
                    <a:pt x="7" y="120"/>
                  </a:lnTo>
                  <a:lnTo>
                    <a:pt x="7" y="118"/>
                  </a:lnTo>
                  <a:lnTo>
                    <a:pt x="5" y="116"/>
                  </a:lnTo>
                  <a:lnTo>
                    <a:pt x="5" y="116"/>
                  </a:lnTo>
                  <a:lnTo>
                    <a:pt x="5" y="113"/>
                  </a:lnTo>
                  <a:lnTo>
                    <a:pt x="5" y="111"/>
                  </a:lnTo>
                  <a:lnTo>
                    <a:pt x="5" y="111"/>
                  </a:lnTo>
                  <a:lnTo>
                    <a:pt x="5" y="109"/>
                  </a:lnTo>
                  <a:lnTo>
                    <a:pt x="5" y="106"/>
                  </a:lnTo>
                  <a:lnTo>
                    <a:pt x="5" y="106"/>
                  </a:lnTo>
                  <a:lnTo>
                    <a:pt x="5" y="104"/>
                  </a:lnTo>
                  <a:lnTo>
                    <a:pt x="5" y="104"/>
                  </a:lnTo>
                  <a:lnTo>
                    <a:pt x="5" y="102"/>
                  </a:lnTo>
                  <a:lnTo>
                    <a:pt x="5" y="102"/>
                  </a:lnTo>
                  <a:lnTo>
                    <a:pt x="5" y="99"/>
                  </a:lnTo>
                  <a:lnTo>
                    <a:pt x="5" y="97"/>
                  </a:lnTo>
                  <a:lnTo>
                    <a:pt x="7" y="97"/>
                  </a:lnTo>
                  <a:lnTo>
                    <a:pt x="7" y="94"/>
                  </a:lnTo>
                  <a:lnTo>
                    <a:pt x="7" y="94"/>
                  </a:lnTo>
                  <a:lnTo>
                    <a:pt x="7" y="92"/>
                  </a:lnTo>
                  <a:lnTo>
                    <a:pt x="7" y="92"/>
                  </a:lnTo>
                  <a:lnTo>
                    <a:pt x="7" y="90"/>
                  </a:lnTo>
                  <a:lnTo>
                    <a:pt x="9" y="87"/>
                  </a:lnTo>
                  <a:lnTo>
                    <a:pt x="0" y="76"/>
                  </a:lnTo>
                  <a:lnTo>
                    <a:pt x="19" y="50"/>
                  </a:lnTo>
                  <a:lnTo>
                    <a:pt x="57" y="104"/>
                  </a:lnTo>
                  <a:lnTo>
                    <a:pt x="87" y="59"/>
                  </a:lnTo>
                  <a:lnTo>
                    <a:pt x="87" y="59"/>
                  </a:lnTo>
                  <a:lnTo>
                    <a:pt x="85" y="57"/>
                  </a:lnTo>
                  <a:lnTo>
                    <a:pt x="85" y="57"/>
                  </a:lnTo>
                  <a:lnTo>
                    <a:pt x="83" y="57"/>
                  </a:lnTo>
                  <a:lnTo>
                    <a:pt x="83" y="57"/>
                  </a:lnTo>
                  <a:lnTo>
                    <a:pt x="80" y="57"/>
                  </a:lnTo>
                  <a:lnTo>
                    <a:pt x="78" y="54"/>
                  </a:lnTo>
                  <a:lnTo>
                    <a:pt x="78" y="54"/>
                  </a:lnTo>
                  <a:lnTo>
                    <a:pt x="76" y="54"/>
                  </a:lnTo>
                  <a:lnTo>
                    <a:pt x="76" y="54"/>
                  </a:lnTo>
                  <a:lnTo>
                    <a:pt x="73" y="54"/>
                  </a:lnTo>
                  <a:lnTo>
                    <a:pt x="71" y="54"/>
                  </a:lnTo>
                  <a:lnTo>
                    <a:pt x="71" y="54"/>
                  </a:lnTo>
                  <a:lnTo>
                    <a:pt x="69" y="54"/>
                  </a:lnTo>
                  <a:lnTo>
                    <a:pt x="69" y="54"/>
                  </a:lnTo>
                  <a:lnTo>
                    <a:pt x="66" y="54"/>
                  </a:lnTo>
                  <a:lnTo>
                    <a:pt x="66" y="54"/>
                  </a:lnTo>
                  <a:lnTo>
                    <a:pt x="66" y="54"/>
                  </a:lnTo>
                  <a:close/>
                </a:path>
              </a:pathLst>
            </a:custGeom>
            <a:grpFill/>
            <a:ln w="9525">
              <a:noFill/>
              <a:round/>
              <a:headEnd/>
              <a:tailEnd/>
            </a:ln>
          </p:spPr>
          <p:txBody>
            <a:bodyPr vert="horz" wrap="square" lIns="91392" tIns="45696" rIns="91392" bIns="45696" numCol="1" anchor="t" anchorCtr="0" compatLnSpc="1">
              <a:prstTxWarp prst="textNoShape">
                <a:avLst/>
              </a:prstTxWarp>
            </a:bodyPr>
            <a:lstStyle/>
            <a:p>
              <a:pPr defTabSz="913714"/>
              <a:endParaRPr lang="en-GB" sz="1699" dirty="0">
                <a:solidFill>
                  <a:srgbClr val="000000"/>
                </a:solidFill>
                <a:latin typeface="Arial"/>
              </a:endParaRPr>
            </a:p>
          </p:txBody>
        </p:sp>
        <p:sp>
          <p:nvSpPr>
            <p:cNvPr id="118" name="Freeform 48">
              <a:extLst>
                <a:ext uri="{FF2B5EF4-FFF2-40B4-BE49-F238E27FC236}">
                  <a16:creationId xmlns:a16="http://schemas.microsoft.com/office/drawing/2014/main" id="{E10982E1-7A36-674E-A68C-293C27BBE682}"/>
                </a:ext>
              </a:extLst>
            </p:cNvPr>
            <p:cNvSpPr>
              <a:spLocks/>
            </p:cNvSpPr>
            <p:nvPr/>
          </p:nvSpPr>
          <p:spPr bwMode="gray">
            <a:xfrm>
              <a:off x="-2906713" y="2206625"/>
              <a:ext cx="442913" cy="647700"/>
            </a:xfrm>
            <a:custGeom>
              <a:avLst/>
              <a:gdLst>
                <a:gd name="T0" fmla="*/ 257 w 279"/>
                <a:gd name="T1" fmla="*/ 387 h 408"/>
                <a:gd name="T2" fmla="*/ 0 w 279"/>
                <a:gd name="T3" fmla="*/ 387 h 408"/>
                <a:gd name="T4" fmla="*/ 0 w 279"/>
                <a:gd name="T5" fmla="*/ 408 h 408"/>
                <a:gd name="T6" fmla="*/ 279 w 279"/>
                <a:gd name="T7" fmla="*/ 408 h 408"/>
                <a:gd name="T8" fmla="*/ 279 w 279"/>
                <a:gd name="T9" fmla="*/ 0 h 408"/>
                <a:gd name="T10" fmla="*/ 257 w 279"/>
                <a:gd name="T11" fmla="*/ 0 h 408"/>
                <a:gd name="T12" fmla="*/ 257 w 279"/>
                <a:gd name="T13" fmla="*/ 387 h 408"/>
              </a:gdLst>
              <a:ahLst/>
              <a:cxnLst>
                <a:cxn ang="0">
                  <a:pos x="T0" y="T1"/>
                </a:cxn>
                <a:cxn ang="0">
                  <a:pos x="T2" y="T3"/>
                </a:cxn>
                <a:cxn ang="0">
                  <a:pos x="T4" y="T5"/>
                </a:cxn>
                <a:cxn ang="0">
                  <a:pos x="T6" y="T7"/>
                </a:cxn>
                <a:cxn ang="0">
                  <a:pos x="T8" y="T9"/>
                </a:cxn>
                <a:cxn ang="0">
                  <a:pos x="T10" y="T11"/>
                </a:cxn>
                <a:cxn ang="0">
                  <a:pos x="T12" y="T13"/>
                </a:cxn>
              </a:cxnLst>
              <a:rect l="0" t="0" r="r" b="b"/>
              <a:pathLst>
                <a:path w="279" h="408">
                  <a:moveTo>
                    <a:pt x="257" y="387"/>
                  </a:moveTo>
                  <a:lnTo>
                    <a:pt x="0" y="387"/>
                  </a:lnTo>
                  <a:lnTo>
                    <a:pt x="0" y="408"/>
                  </a:lnTo>
                  <a:lnTo>
                    <a:pt x="279" y="408"/>
                  </a:lnTo>
                  <a:lnTo>
                    <a:pt x="279" y="0"/>
                  </a:lnTo>
                  <a:lnTo>
                    <a:pt x="257" y="0"/>
                  </a:lnTo>
                  <a:lnTo>
                    <a:pt x="257" y="387"/>
                  </a:lnTo>
                  <a:close/>
                </a:path>
              </a:pathLst>
            </a:custGeom>
            <a:grpFill/>
            <a:ln w="9525">
              <a:noFill/>
              <a:round/>
              <a:headEnd/>
              <a:tailEnd/>
            </a:ln>
          </p:spPr>
          <p:txBody>
            <a:bodyPr vert="horz" wrap="square" lIns="91392" tIns="45696" rIns="91392" bIns="45696" numCol="1" anchor="t" anchorCtr="0" compatLnSpc="1">
              <a:prstTxWarp prst="textNoShape">
                <a:avLst/>
              </a:prstTxWarp>
            </a:bodyPr>
            <a:lstStyle/>
            <a:p>
              <a:pPr defTabSz="913714"/>
              <a:endParaRPr lang="en-GB" sz="1699" dirty="0">
                <a:solidFill>
                  <a:srgbClr val="000000"/>
                </a:solidFill>
                <a:latin typeface="Arial"/>
              </a:endParaRPr>
            </a:p>
          </p:txBody>
        </p:sp>
        <p:sp>
          <p:nvSpPr>
            <p:cNvPr id="119" name="Freeform 49">
              <a:extLst>
                <a:ext uri="{FF2B5EF4-FFF2-40B4-BE49-F238E27FC236}">
                  <a16:creationId xmlns:a16="http://schemas.microsoft.com/office/drawing/2014/main" id="{97B40B90-9005-D24C-9A42-C2B70F56C22B}"/>
                </a:ext>
              </a:extLst>
            </p:cNvPr>
            <p:cNvSpPr>
              <a:spLocks noEditPoints="1"/>
            </p:cNvSpPr>
            <p:nvPr/>
          </p:nvSpPr>
          <p:spPr bwMode="gray">
            <a:xfrm>
              <a:off x="-3105150" y="1965325"/>
              <a:ext cx="641350" cy="203200"/>
            </a:xfrm>
            <a:custGeom>
              <a:avLst/>
              <a:gdLst>
                <a:gd name="T0" fmla="*/ 300 w 404"/>
                <a:gd name="T1" fmla="*/ 0 h 128"/>
                <a:gd name="T2" fmla="*/ 0 w 404"/>
                <a:gd name="T3" fmla="*/ 0 h 128"/>
                <a:gd name="T4" fmla="*/ 0 w 404"/>
                <a:gd name="T5" fmla="*/ 85 h 128"/>
                <a:gd name="T6" fmla="*/ 23 w 404"/>
                <a:gd name="T7" fmla="*/ 85 h 128"/>
                <a:gd name="T8" fmla="*/ 23 w 404"/>
                <a:gd name="T9" fmla="*/ 22 h 128"/>
                <a:gd name="T10" fmla="*/ 276 w 404"/>
                <a:gd name="T11" fmla="*/ 22 h 128"/>
                <a:gd name="T12" fmla="*/ 276 w 404"/>
                <a:gd name="T13" fmla="*/ 128 h 128"/>
                <a:gd name="T14" fmla="*/ 404 w 404"/>
                <a:gd name="T15" fmla="*/ 128 h 128"/>
                <a:gd name="T16" fmla="*/ 404 w 404"/>
                <a:gd name="T17" fmla="*/ 104 h 128"/>
                <a:gd name="T18" fmla="*/ 300 w 404"/>
                <a:gd name="T19" fmla="*/ 0 h 128"/>
                <a:gd name="T20" fmla="*/ 300 w 404"/>
                <a:gd name="T21" fmla="*/ 107 h 128"/>
                <a:gd name="T22" fmla="*/ 300 w 404"/>
                <a:gd name="T23" fmla="*/ 31 h 128"/>
                <a:gd name="T24" fmla="*/ 373 w 404"/>
                <a:gd name="T25" fmla="*/ 107 h 128"/>
                <a:gd name="T26" fmla="*/ 300 w 404"/>
                <a:gd name="T27"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128">
                  <a:moveTo>
                    <a:pt x="300" y="0"/>
                  </a:moveTo>
                  <a:lnTo>
                    <a:pt x="0" y="0"/>
                  </a:lnTo>
                  <a:lnTo>
                    <a:pt x="0" y="85"/>
                  </a:lnTo>
                  <a:lnTo>
                    <a:pt x="23" y="85"/>
                  </a:lnTo>
                  <a:lnTo>
                    <a:pt x="23" y="22"/>
                  </a:lnTo>
                  <a:lnTo>
                    <a:pt x="276" y="22"/>
                  </a:lnTo>
                  <a:lnTo>
                    <a:pt x="276" y="128"/>
                  </a:lnTo>
                  <a:lnTo>
                    <a:pt x="404" y="128"/>
                  </a:lnTo>
                  <a:lnTo>
                    <a:pt x="404" y="104"/>
                  </a:lnTo>
                  <a:lnTo>
                    <a:pt x="300" y="0"/>
                  </a:lnTo>
                  <a:close/>
                  <a:moveTo>
                    <a:pt x="300" y="107"/>
                  </a:moveTo>
                  <a:lnTo>
                    <a:pt x="300" y="31"/>
                  </a:lnTo>
                  <a:lnTo>
                    <a:pt x="373" y="107"/>
                  </a:lnTo>
                  <a:lnTo>
                    <a:pt x="300" y="107"/>
                  </a:lnTo>
                  <a:close/>
                </a:path>
              </a:pathLst>
            </a:custGeom>
            <a:grpFill/>
            <a:ln w="9525">
              <a:noFill/>
              <a:round/>
              <a:headEnd/>
              <a:tailEnd/>
            </a:ln>
          </p:spPr>
          <p:txBody>
            <a:bodyPr vert="horz" wrap="square" lIns="91392" tIns="45696" rIns="91392" bIns="45696" numCol="1" anchor="t" anchorCtr="0" compatLnSpc="1">
              <a:prstTxWarp prst="textNoShape">
                <a:avLst/>
              </a:prstTxWarp>
            </a:bodyPr>
            <a:lstStyle/>
            <a:p>
              <a:pPr defTabSz="913714"/>
              <a:endParaRPr lang="en-GB" sz="1699" dirty="0">
                <a:solidFill>
                  <a:srgbClr val="000000"/>
                </a:solidFill>
                <a:latin typeface="Arial"/>
              </a:endParaRPr>
            </a:p>
          </p:txBody>
        </p:sp>
      </p:grpSp>
      <p:sp>
        <p:nvSpPr>
          <p:cNvPr id="127" name="Rectangle 37">
            <a:extLst>
              <a:ext uri="{FF2B5EF4-FFF2-40B4-BE49-F238E27FC236}">
                <a16:creationId xmlns:a16="http://schemas.microsoft.com/office/drawing/2014/main" id="{09F5053F-01B0-5F44-A399-233D5529474A}"/>
              </a:ext>
            </a:extLst>
          </p:cNvPr>
          <p:cNvSpPr>
            <a:spLocks noChangeArrowheads="1"/>
          </p:cNvSpPr>
          <p:nvPr>
            <p:custDataLst>
              <p:tags r:id="rId42"/>
            </p:custDataLst>
          </p:nvPr>
        </p:nvSpPr>
        <p:spPr bwMode="gray">
          <a:xfrm>
            <a:off x="11031414" y="5959086"/>
            <a:ext cx="34704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6600" dirty="0">
                <a:solidFill>
                  <a:srgbClr val="0066CC"/>
                </a:solidFill>
                <a:latin typeface="+mn-ea"/>
                <a:cs typeface="Arial" pitchFamily="34" charset="0"/>
              </a:rPr>
              <a:t>”</a:t>
            </a:r>
            <a:endParaRPr lang="en-US" sz="6600" dirty="0">
              <a:solidFill>
                <a:srgbClr val="000000"/>
              </a:solidFill>
              <a:latin typeface="+mn-ea"/>
              <a:cs typeface="Arial" pitchFamily="34" charset="0"/>
            </a:endParaRPr>
          </a:p>
        </p:txBody>
      </p:sp>
      <p:sp>
        <p:nvSpPr>
          <p:cNvPr id="128" name="Rectangle 40">
            <a:extLst>
              <a:ext uri="{FF2B5EF4-FFF2-40B4-BE49-F238E27FC236}">
                <a16:creationId xmlns:a16="http://schemas.microsoft.com/office/drawing/2014/main" id="{4ECCB4E0-5BCC-D644-B68D-2EC6BFCB05B2}"/>
              </a:ext>
            </a:extLst>
          </p:cNvPr>
          <p:cNvSpPr>
            <a:spLocks noChangeArrowheads="1"/>
          </p:cNvSpPr>
          <p:nvPr>
            <p:custDataLst>
              <p:tags r:id="rId43"/>
            </p:custDataLst>
          </p:nvPr>
        </p:nvSpPr>
        <p:spPr bwMode="gray">
          <a:xfrm>
            <a:off x="55614" y="3948086"/>
            <a:ext cx="8463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6600" dirty="0">
                <a:solidFill>
                  <a:srgbClr val="0066CC"/>
                </a:solidFill>
                <a:latin typeface="+mn-ea"/>
                <a:cs typeface="Arial" pitchFamily="34" charset="0"/>
              </a:rPr>
              <a:t>“</a:t>
            </a:r>
            <a:endParaRPr lang="en-US" sz="6600" dirty="0">
              <a:solidFill>
                <a:srgbClr val="000000"/>
              </a:solidFill>
              <a:latin typeface="+mn-ea"/>
              <a:cs typeface="Arial" pitchFamily="34" charset="0"/>
            </a:endParaRPr>
          </a:p>
        </p:txBody>
      </p:sp>
      <p:cxnSp>
        <p:nvCxnSpPr>
          <p:cNvPr id="129" name="Straight Connector 22">
            <a:extLst>
              <a:ext uri="{FF2B5EF4-FFF2-40B4-BE49-F238E27FC236}">
                <a16:creationId xmlns:a16="http://schemas.microsoft.com/office/drawing/2014/main" id="{C1B0069D-C76B-4C42-8F14-35F5DA3993BB}"/>
              </a:ext>
            </a:extLst>
          </p:cNvPr>
          <p:cNvCxnSpPr>
            <a:cxnSpLocks/>
          </p:cNvCxnSpPr>
          <p:nvPr/>
        </p:nvCxnSpPr>
        <p:spPr>
          <a:xfrm flipH="1">
            <a:off x="879050" y="4165452"/>
            <a:ext cx="1024128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0" name="Straight Connector 22">
            <a:extLst>
              <a:ext uri="{FF2B5EF4-FFF2-40B4-BE49-F238E27FC236}">
                <a16:creationId xmlns:a16="http://schemas.microsoft.com/office/drawing/2014/main" id="{469D0AC2-4E3A-904B-BEE4-1345A5B870AD}"/>
              </a:ext>
            </a:extLst>
          </p:cNvPr>
          <p:cNvCxnSpPr>
            <a:cxnSpLocks/>
          </p:cNvCxnSpPr>
          <p:nvPr/>
        </p:nvCxnSpPr>
        <p:spPr>
          <a:xfrm flipH="1">
            <a:off x="933857" y="6003927"/>
            <a:ext cx="102412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1" name="Rectangle 28">
            <a:extLst>
              <a:ext uri="{FF2B5EF4-FFF2-40B4-BE49-F238E27FC236}">
                <a16:creationId xmlns:a16="http://schemas.microsoft.com/office/drawing/2014/main" id="{F4F5E794-AA9E-FC43-8486-1EC834979484}"/>
              </a:ext>
            </a:extLst>
          </p:cNvPr>
          <p:cNvSpPr/>
          <p:nvPr/>
        </p:nvSpPr>
        <p:spPr>
          <a:xfrm>
            <a:off x="627583" y="4400596"/>
            <a:ext cx="1945516" cy="276999"/>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a:t>
            </a:r>
            <a:r>
              <a:rPr lang="ja-JP" altLang="en-US" sz="1200" kern="100">
                <a:latin typeface="Times New Roman" panose="02020603050405020304" pitchFamily="18" charset="0"/>
                <a:ea typeface="Microsoft YaHei" panose="020B0503020204020204" pitchFamily="34" charset="-122"/>
              </a:rPr>
              <a:t>人与大自然共同发展</a:t>
            </a:r>
            <a:r>
              <a:rPr lang="zh-CN" altLang="en-US" sz="1200" kern="100" dirty="0">
                <a:latin typeface="Times New Roman" panose="02020603050405020304" pitchFamily="18" charset="0"/>
                <a:ea typeface="Microsoft YaHei" panose="020B0503020204020204" pitchFamily="34" charset="-122"/>
              </a:rPr>
              <a:t>” </a:t>
            </a:r>
          </a:p>
        </p:txBody>
      </p:sp>
      <p:sp>
        <p:nvSpPr>
          <p:cNvPr id="133" name="Rectangle 28">
            <a:extLst>
              <a:ext uri="{FF2B5EF4-FFF2-40B4-BE49-F238E27FC236}">
                <a16:creationId xmlns:a16="http://schemas.microsoft.com/office/drawing/2014/main" id="{8CC6873D-BCA7-A141-9FD7-6089AFEA0C3E}"/>
              </a:ext>
            </a:extLst>
          </p:cNvPr>
          <p:cNvSpPr/>
          <p:nvPr/>
        </p:nvSpPr>
        <p:spPr>
          <a:xfrm>
            <a:off x="627583" y="5156655"/>
            <a:ext cx="1945516" cy="646331"/>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a:t>
            </a:r>
            <a:r>
              <a:rPr lang="ja-JP" altLang="en-US" sz="1200" kern="100">
                <a:latin typeface="Times New Roman" panose="02020603050405020304" pitchFamily="18" charset="0"/>
                <a:ea typeface="Microsoft YaHei" panose="020B0503020204020204" pitchFamily="34" charset="-122"/>
              </a:rPr>
              <a:t>人的发展与水的存续都能得到守护</a:t>
            </a:r>
            <a:r>
              <a:rPr lang="en-US" altLang="ja-JP" sz="1200" kern="100" dirty="0">
                <a:latin typeface="Times New Roman" panose="02020603050405020304" pitchFamily="18" charset="0"/>
                <a:ea typeface="Microsoft YaHei" panose="020B0503020204020204" pitchFamily="34" charset="-122"/>
              </a:rPr>
              <a:t>——</a:t>
            </a:r>
          </a:p>
          <a:p>
            <a:pPr>
              <a:buClr>
                <a:srgbClr val="2D97C8"/>
              </a:buClr>
            </a:pPr>
            <a:r>
              <a:rPr lang="ja-JP" altLang="en-US" sz="1200" kern="100">
                <a:latin typeface="Times New Roman" panose="02020603050405020304" pitchFamily="18" charset="0"/>
                <a:ea typeface="Microsoft YaHei" panose="020B0503020204020204" pitchFamily="34" charset="-122"/>
              </a:rPr>
              <a:t>在你我的共同努力之下。</a:t>
            </a:r>
            <a:r>
              <a:rPr lang="zh-CN" altLang="en-US" sz="1200" kern="100" dirty="0">
                <a:latin typeface="Times New Roman" panose="02020603050405020304" pitchFamily="18" charset="0"/>
                <a:ea typeface="Microsoft YaHei" panose="020B0503020204020204" pitchFamily="34" charset="-122"/>
              </a:rPr>
              <a:t>” </a:t>
            </a:r>
          </a:p>
        </p:txBody>
      </p:sp>
      <p:sp>
        <p:nvSpPr>
          <p:cNvPr id="134" name="Rectangle 28">
            <a:extLst>
              <a:ext uri="{FF2B5EF4-FFF2-40B4-BE49-F238E27FC236}">
                <a16:creationId xmlns:a16="http://schemas.microsoft.com/office/drawing/2014/main" id="{23FF4D64-1A8A-2B46-96D1-B4F314B3D13C}"/>
              </a:ext>
            </a:extLst>
          </p:cNvPr>
          <p:cNvSpPr/>
          <p:nvPr/>
        </p:nvSpPr>
        <p:spPr>
          <a:xfrm>
            <a:off x="627583" y="4756107"/>
            <a:ext cx="1945516" cy="276999"/>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a:t>
            </a:r>
            <a:r>
              <a:rPr lang="ja-JP" altLang="en-US" sz="1200" kern="100">
                <a:latin typeface="Times New Roman" panose="02020603050405020304" pitchFamily="18" charset="0"/>
                <a:ea typeface="Microsoft YaHei" panose="020B0503020204020204" pitchFamily="34" charset="-122"/>
              </a:rPr>
              <a:t>保护好水</a:t>
            </a:r>
            <a:r>
              <a:rPr lang="zh-CN" altLang="en-US" sz="1200" kern="100" dirty="0">
                <a:latin typeface="Times New Roman" panose="02020603050405020304" pitchFamily="18" charset="0"/>
                <a:ea typeface="Microsoft YaHei" panose="020B0503020204020204" pitchFamily="34" charset="-122"/>
              </a:rPr>
              <a:t>，</a:t>
            </a:r>
            <a:r>
              <a:rPr lang="ja-JP" altLang="en-US" sz="1200" kern="100">
                <a:latin typeface="Times New Roman" panose="02020603050405020304" pitchFamily="18" charset="0"/>
                <a:ea typeface="Microsoft YaHei" panose="020B0503020204020204" pitchFamily="34" charset="-122"/>
              </a:rPr>
              <a:t>为未来</a:t>
            </a:r>
            <a:r>
              <a:rPr lang="zh-CN" altLang="en-US" sz="1200" kern="100" dirty="0">
                <a:latin typeface="Times New Roman" panose="02020603050405020304" pitchFamily="18" charset="0"/>
                <a:ea typeface="Microsoft YaHei" panose="020B0503020204020204" pitchFamily="34" charset="-122"/>
              </a:rPr>
              <a:t>” </a:t>
            </a:r>
          </a:p>
        </p:txBody>
      </p:sp>
      <p:sp>
        <p:nvSpPr>
          <p:cNvPr id="135" name="Rectangle 28">
            <a:extLst>
              <a:ext uri="{FF2B5EF4-FFF2-40B4-BE49-F238E27FC236}">
                <a16:creationId xmlns:a16="http://schemas.microsoft.com/office/drawing/2014/main" id="{26749749-AB4C-1545-A8CB-251DA1CC25BD}"/>
              </a:ext>
            </a:extLst>
          </p:cNvPr>
          <p:cNvSpPr/>
          <p:nvPr/>
        </p:nvSpPr>
        <p:spPr>
          <a:xfrm>
            <a:off x="2770533" y="4400596"/>
            <a:ext cx="1945516" cy="1384995"/>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a:t>
            </a:r>
            <a:r>
              <a:rPr lang="ja-JP" altLang="en-US" sz="1200" kern="100">
                <a:latin typeface="Times New Roman" panose="02020603050405020304" pitchFamily="18" charset="0"/>
                <a:ea typeface="Microsoft YaHei" panose="020B0503020204020204" pitchFamily="34" charset="-122"/>
              </a:rPr>
              <a:t>我们使用创新可持续的模式，融合多方资源，</a:t>
            </a:r>
          </a:p>
          <a:p>
            <a:pPr>
              <a:buClr>
                <a:srgbClr val="2D97C8"/>
              </a:buClr>
            </a:pPr>
            <a:r>
              <a:rPr lang="ja-JP" altLang="en-US" sz="1200" kern="100">
                <a:latin typeface="Times New Roman" panose="02020603050405020304" pitchFamily="18" charset="0"/>
                <a:ea typeface="Microsoft YaHei" panose="020B0503020204020204" pitchFamily="34" charset="-122"/>
              </a:rPr>
              <a:t>打造严谨专业的保护方案，搭建领先的数字化开放平台，邀你一起参与有趣有料的护水体验，一同感受水、了解水、保护水；</a:t>
            </a:r>
            <a:r>
              <a:rPr lang="zh-CN" altLang="en-US" sz="1200" kern="100" dirty="0">
                <a:latin typeface="Times New Roman" panose="02020603050405020304" pitchFamily="18" charset="0"/>
                <a:ea typeface="Microsoft YaHei" panose="020B0503020204020204" pitchFamily="34" charset="-122"/>
              </a:rPr>
              <a:t>” </a:t>
            </a:r>
          </a:p>
        </p:txBody>
      </p:sp>
      <p:sp>
        <p:nvSpPr>
          <p:cNvPr id="136" name="Rectangle 28">
            <a:extLst>
              <a:ext uri="{FF2B5EF4-FFF2-40B4-BE49-F238E27FC236}">
                <a16:creationId xmlns:a16="http://schemas.microsoft.com/office/drawing/2014/main" id="{D0076470-C5FF-544F-9F7C-6EA70531FDE9}"/>
              </a:ext>
            </a:extLst>
          </p:cNvPr>
          <p:cNvSpPr/>
          <p:nvPr/>
        </p:nvSpPr>
        <p:spPr>
          <a:xfrm>
            <a:off x="5079671" y="4585261"/>
            <a:ext cx="1945516" cy="1015663"/>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a:t>
            </a:r>
            <a:r>
              <a:rPr lang="ja-JP" altLang="en-US" sz="1200" kern="100">
                <a:latin typeface="Times New Roman" panose="02020603050405020304" pitchFamily="18" charset="0"/>
                <a:ea typeface="Microsoft YaHei" panose="020B0503020204020204" pitchFamily="34" charset="-122"/>
              </a:rPr>
              <a:t>小时候的河水里</a:t>
            </a:r>
            <a:r>
              <a:rPr lang="en-GB" altLang="ja-JP" sz="1200" kern="100" dirty="0">
                <a:latin typeface="Times New Roman" panose="02020603050405020304" pitchFamily="18" charset="0"/>
                <a:ea typeface="Microsoft YaHei" panose="020B0503020204020204" pitchFamily="34" charset="-122"/>
              </a:rPr>
              <a:t>….</a:t>
            </a:r>
          </a:p>
          <a:p>
            <a:pPr>
              <a:buClr>
                <a:srgbClr val="2D97C8"/>
              </a:buClr>
            </a:pPr>
            <a:r>
              <a:rPr lang="ja-JP" altLang="en-GB" sz="1200" kern="100">
                <a:latin typeface="Times New Roman" panose="02020603050405020304" pitchFamily="18" charset="0"/>
                <a:ea typeface="Microsoft YaHei" panose="020B0503020204020204" pitchFamily="34" charset="-122"/>
              </a:rPr>
              <a:t>然而</a:t>
            </a:r>
            <a:r>
              <a:rPr lang="zh-CN" altLang="en-US" sz="1200" kern="100" dirty="0">
                <a:latin typeface="Times New Roman" panose="02020603050405020304" pitchFamily="18" charset="0"/>
                <a:ea typeface="Microsoft YaHei" panose="020B0503020204020204" pitchFamily="34" charset="-122"/>
              </a:rPr>
              <a:t>，</a:t>
            </a:r>
            <a:r>
              <a:rPr lang="ja-JP" altLang="en-US" sz="1200" kern="100">
                <a:latin typeface="Times New Roman" panose="02020603050405020304" pitchFamily="18" charset="0"/>
                <a:ea typeface="Microsoft YaHei" panose="020B0503020204020204" pitchFamily="34" charset="-122"/>
              </a:rPr>
              <a:t>这些似乎都已成了回忆</a:t>
            </a:r>
            <a:r>
              <a:rPr lang="en-GB" altLang="ja-JP" sz="1200" kern="100" dirty="0">
                <a:latin typeface="Times New Roman" panose="02020603050405020304" pitchFamily="18" charset="0"/>
                <a:ea typeface="Microsoft YaHei" panose="020B0503020204020204" pitchFamily="34" charset="-122"/>
              </a:rPr>
              <a:t>……</a:t>
            </a:r>
          </a:p>
          <a:p>
            <a:pPr>
              <a:buClr>
                <a:srgbClr val="2D97C8"/>
              </a:buClr>
            </a:pPr>
            <a:r>
              <a:rPr lang="ja-JP" altLang="en-GB" sz="1200" kern="100">
                <a:latin typeface="Times New Roman" panose="02020603050405020304" pitchFamily="18" charset="0"/>
                <a:ea typeface="Microsoft YaHei" panose="020B0503020204020204" pitchFamily="34" charset="-122"/>
              </a:rPr>
              <a:t>但我们</a:t>
            </a:r>
            <a:r>
              <a:rPr lang="ja-JP" altLang="en-US" sz="1200" kern="100">
                <a:latin typeface="Times New Roman" panose="02020603050405020304" pitchFamily="18" charset="0"/>
                <a:ea typeface="Microsoft YaHei" panose="020B0503020204020204" pitchFamily="34" charset="-122"/>
              </a:rPr>
              <a:t>相信</a:t>
            </a:r>
            <a:r>
              <a:rPr lang="en-GB" altLang="ja-JP" sz="1200" kern="100" dirty="0">
                <a:latin typeface="Times New Roman" panose="02020603050405020304" pitchFamily="18" charset="0"/>
                <a:ea typeface="Microsoft YaHei" panose="020B0503020204020204" pitchFamily="34" charset="-122"/>
              </a:rPr>
              <a:t>……</a:t>
            </a:r>
          </a:p>
          <a:p>
            <a:pPr>
              <a:buClr>
                <a:srgbClr val="2D97C8"/>
              </a:buClr>
            </a:pPr>
            <a:r>
              <a:rPr lang="ja-JP" altLang="en-GB" sz="1200" kern="100">
                <a:latin typeface="Times New Roman" panose="02020603050405020304" pitchFamily="18" charset="0"/>
                <a:ea typeface="Microsoft YaHei" panose="020B0503020204020204" pitchFamily="34" charset="-122"/>
              </a:rPr>
              <a:t>正因</a:t>
            </a:r>
            <a:r>
              <a:rPr lang="ja-JP" altLang="en-US" sz="1200" kern="100">
                <a:latin typeface="Times New Roman" panose="02020603050405020304" pitchFamily="18" charset="0"/>
                <a:ea typeface="Microsoft YaHei" panose="020B0503020204020204" pitchFamily="34" charset="-122"/>
              </a:rPr>
              <a:t>如此</a:t>
            </a:r>
            <a:r>
              <a:rPr lang="en-GB" altLang="ja-JP" sz="1200" kern="100" dirty="0">
                <a:latin typeface="Times New Roman" panose="02020603050405020304" pitchFamily="18" charset="0"/>
                <a:ea typeface="Microsoft YaHei" panose="020B0503020204020204" pitchFamily="34" charset="-122"/>
              </a:rPr>
              <a:t>……</a:t>
            </a:r>
            <a:r>
              <a:rPr lang="zh-CN" altLang="en-US" sz="1200" kern="100" dirty="0">
                <a:latin typeface="Times New Roman" panose="02020603050405020304" pitchFamily="18" charset="0"/>
                <a:ea typeface="Microsoft YaHei" panose="020B0503020204020204" pitchFamily="34" charset="-122"/>
              </a:rPr>
              <a:t>” </a:t>
            </a:r>
          </a:p>
        </p:txBody>
      </p:sp>
      <p:sp>
        <p:nvSpPr>
          <p:cNvPr id="137" name="Rectangle 28">
            <a:extLst>
              <a:ext uri="{FF2B5EF4-FFF2-40B4-BE49-F238E27FC236}">
                <a16:creationId xmlns:a16="http://schemas.microsoft.com/office/drawing/2014/main" id="{E463C3B2-C558-4047-B514-103F7AAF38FC}"/>
              </a:ext>
            </a:extLst>
          </p:cNvPr>
          <p:cNvSpPr/>
          <p:nvPr/>
        </p:nvSpPr>
        <p:spPr>
          <a:xfrm>
            <a:off x="7266424" y="4624950"/>
            <a:ext cx="961178" cy="276999"/>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a:t>
            </a:r>
            <a:r>
              <a:rPr lang="ja-JP" altLang="en-GB" sz="1200" kern="100">
                <a:latin typeface="Times New Roman" panose="02020603050405020304" pitchFamily="18" charset="0"/>
                <a:ea typeface="Microsoft YaHei" panose="020B0503020204020204" pitchFamily="34" charset="-122"/>
              </a:rPr>
              <a:t>舒适</a:t>
            </a:r>
            <a:r>
              <a:rPr lang="zh-CN" altLang="en-US" sz="1200" kern="100" dirty="0">
                <a:latin typeface="Times New Roman" panose="02020603050405020304" pitchFamily="18" charset="0"/>
                <a:ea typeface="Microsoft YaHei" panose="020B0503020204020204" pitchFamily="34" charset="-122"/>
              </a:rPr>
              <a:t>” </a:t>
            </a:r>
          </a:p>
        </p:txBody>
      </p:sp>
      <p:sp>
        <p:nvSpPr>
          <p:cNvPr id="138" name="Rectangle 28">
            <a:extLst>
              <a:ext uri="{FF2B5EF4-FFF2-40B4-BE49-F238E27FC236}">
                <a16:creationId xmlns:a16="http://schemas.microsoft.com/office/drawing/2014/main" id="{6F006495-8283-A248-A1B1-4133A80690AE}"/>
              </a:ext>
            </a:extLst>
          </p:cNvPr>
          <p:cNvSpPr/>
          <p:nvPr/>
        </p:nvSpPr>
        <p:spPr>
          <a:xfrm>
            <a:off x="7321587" y="5142259"/>
            <a:ext cx="961178" cy="276999"/>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a:t>
            </a:r>
            <a:r>
              <a:rPr lang="ja-JP" altLang="en-US" sz="1200" kern="100">
                <a:latin typeface="Times New Roman" panose="02020603050405020304" pitchFamily="18" charset="0"/>
                <a:ea typeface="Microsoft YaHei" panose="020B0503020204020204" pitchFamily="34" charset="-122"/>
              </a:rPr>
              <a:t>香甜</a:t>
            </a:r>
            <a:r>
              <a:rPr lang="zh-CN" altLang="en-US" sz="1200" kern="100" dirty="0">
                <a:latin typeface="Times New Roman" panose="02020603050405020304" pitchFamily="18" charset="0"/>
                <a:ea typeface="Microsoft YaHei" panose="020B0503020204020204" pitchFamily="34" charset="-122"/>
              </a:rPr>
              <a:t>” </a:t>
            </a:r>
          </a:p>
        </p:txBody>
      </p:sp>
      <p:sp>
        <p:nvSpPr>
          <p:cNvPr id="139" name="Rectangle 28">
            <a:extLst>
              <a:ext uri="{FF2B5EF4-FFF2-40B4-BE49-F238E27FC236}">
                <a16:creationId xmlns:a16="http://schemas.microsoft.com/office/drawing/2014/main" id="{4E92D7F1-E65F-8D43-BB28-E29D066D9975}"/>
              </a:ext>
            </a:extLst>
          </p:cNvPr>
          <p:cNvSpPr/>
          <p:nvPr/>
        </p:nvSpPr>
        <p:spPr>
          <a:xfrm>
            <a:off x="8147404" y="5138362"/>
            <a:ext cx="961178" cy="276999"/>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a:t>
            </a:r>
            <a:r>
              <a:rPr lang="ja-JP" altLang="en-US" sz="1200" kern="100">
                <a:latin typeface="Times New Roman" panose="02020603050405020304" pitchFamily="18" charset="0"/>
                <a:ea typeface="Microsoft YaHei" panose="020B0503020204020204" pitchFamily="34" charset="-122"/>
              </a:rPr>
              <a:t>美好</a:t>
            </a:r>
            <a:r>
              <a:rPr lang="zh-CN" altLang="en-US" sz="1200" kern="100" dirty="0">
                <a:latin typeface="Times New Roman" panose="02020603050405020304" pitchFamily="18" charset="0"/>
                <a:ea typeface="Microsoft YaHei" panose="020B0503020204020204" pitchFamily="34" charset="-122"/>
              </a:rPr>
              <a:t>” </a:t>
            </a:r>
          </a:p>
        </p:txBody>
      </p:sp>
      <p:sp>
        <p:nvSpPr>
          <p:cNvPr id="140" name="Rectangle 28">
            <a:extLst>
              <a:ext uri="{FF2B5EF4-FFF2-40B4-BE49-F238E27FC236}">
                <a16:creationId xmlns:a16="http://schemas.microsoft.com/office/drawing/2014/main" id="{1A3F5E01-296C-6D49-91F1-9D6821B09EEA}"/>
              </a:ext>
            </a:extLst>
          </p:cNvPr>
          <p:cNvSpPr/>
          <p:nvPr/>
        </p:nvSpPr>
        <p:spPr>
          <a:xfrm>
            <a:off x="8079974" y="4624949"/>
            <a:ext cx="961178" cy="276999"/>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a:t>
            </a:r>
            <a:r>
              <a:rPr lang="ja-JP" altLang="en-US" sz="1200" kern="100">
                <a:latin typeface="Times New Roman" panose="02020603050405020304" pitchFamily="18" charset="0"/>
                <a:ea typeface="Microsoft YaHei" panose="020B0503020204020204" pitchFamily="34" charset="-122"/>
              </a:rPr>
              <a:t>二十度</a:t>
            </a:r>
            <a:r>
              <a:rPr lang="zh-CN" altLang="en-US" sz="1200" kern="100" dirty="0">
                <a:latin typeface="Times New Roman" panose="02020603050405020304" pitchFamily="18" charset="0"/>
                <a:ea typeface="Microsoft YaHei" panose="020B0503020204020204" pitchFamily="34" charset="-122"/>
              </a:rPr>
              <a:t>” </a:t>
            </a:r>
          </a:p>
        </p:txBody>
      </p:sp>
      <p:pic>
        <p:nvPicPr>
          <p:cNvPr id="142" name="Graphic 141" descr="Bullseye">
            <a:extLst>
              <a:ext uri="{FF2B5EF4-FFF2-40B4-BE49-F238E27FC236}">
                <a16:creationId xmlns:a16="http://schemas.microsoft.com/office/drawing/2014/main" id="{C08C3B9C-0B70-8D49-8EE0-D72058ADEFF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229029" y="1990493"/>
            <a:ext cx="426224" cy="426224"/>
          </a:xfrm>
          <a:prstGeom prst="rect">
            <a:avLst/>
          </a:prstGeom>
        </p:spPr>
      </p:pic>
      <p:pic>
        <p:nvPicPr>
          <p:cNvPr id="144" name="Graphic 143" descr="Heart with pulse">
            <a:extLst>
              <a:ext uri="{FF2B5EF4-FFF2-40B4-BE49-F238E27FC236}">
                <a16:creationId xmlns:a16="http://schemas.microsoft.com/office/drawing/2014/main" id="{3E0AC765-8758-A94D-8BFD-E185791CF62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5836735" y="2021348"/>
            <a:ext cx="428903" cy="428903"/>
          </a:xfrm>
          <a:prstGeom prst="rect">
            <a:avLst/>
          </a:prstGeom>
        </p:spPr>
      </p:pic>
      <p:pic>
        <p:nvPicPr>
          <p:cNvPr id="146" name="Graphic 145" descr="Brain in head">
            <a:extLst>
              <a:ext uri="{FF2B5EF4-FFF2-40B4-BE49-F238E27FC236}">
                <a16:creationId xmlns:a16="http://schemas.microsoft.com/office/drawing/2014/main" id="{B772DFAE-A9F0-CA4C-B829-3784D03ADA5C}"/>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8105204" y="1968032"/>
            <a:ext cx="479017" cy="479017"/>
          </a:xfrm>
          <a:prstGeom prst="rect">
            <a:avLst/>
          </a:prstGeom>
        </p:spPr>
      </p:pic>
      <p:pic>
        <p:nvPicPr>
          <p:cNvPr id="150" name="Graphic 149" descr="Open hand with plant">
            <a:extLst>
              <a:ext uri="{FF2B5EF4-FFF2-40B4-BE49-F238E27FC236}">
                <a16:creationId xmlns:a16="http://schemas.microsoft.com/office/drawing/2014/main" id="{7342DE58-E424-8947-BC44-BA79BBEF55F0}"/>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0358240" y="1985715"/>
            <a:ext cx="464724" cy="464724"/>
          </a:xfrm>
          <a:prstGeom prst="rect">
            <a:avLst/>
          </a:prstGeom>
        </p:spPr>
      </p:pic>
    </p:spTree>
    <p:extLst>
      <p:ext uri="{BB962C8B-B14F-4D97-AF65-F5344CB8AC3E}">
        <p14:creationId xmlns:p14="http://schemas.microsoft.com/office/powerpoint/2010/main" val="322624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B1C75F3-B6E3-4A6E-B493-9993991631C0}"/>
              </a:ext>
            </a:extLst>
          </p:cNvPr>
          <p:cNvPicPr>
            <a:picLocks noChangeAspect="1"/>
          </p:cNvPicPr>
          <p:nvPr/>
        </p:nvPicPr>
        <p:blipFill rotWithShape="1">
          <a:blip r:embed="rId2"/>
          <a:srcRect r="2222"/>
          <a:stretch/>
        </p:blipFill>
        <p:spPr>
          <a:xfrm>
            <a:off x="-1" y="0"/>
            <a:ext cx="12192001" cy="6858000"/>
          </a:xfrm>
          <a:prstGeom prst="rect">
            <a:avLst/>
          </a:prstGeom>
        </p:spPr>
      </p:pic>
      <p:sp>
        <p:nvSpPr>
          <p:cNvPr id="7" name="Rectangle 8">
            <a:extLst>
              <a:ext uri="{FF2B5EF4-FFF2-40B4-BE49-F238E27FC236}">
                <a16:creationId xmlns:a16="http://schemas.microsoft.com/office/drawing/2014/main" id="{3F5C604A-9322-4409-AC8F-964900E8CA68}"/>
              </a:ext>
            </a:extLst>
          </p:cNvPr>
          <p:cNvSpPr/>
          <p:nvPr/>
        </p:nvSpPr>
        <p:spPr>
          <a:xfrm>
            <a:off x="6170806" y="416152"/>
            <a:ext cx="5824030" cy="830997"/>
          </a:xfrm>
          <a:prstGeom prst="rect">
            <a:avLst/>
          </a:prstGeom>
        </p:spPr>
        <p:txBody>
          <a:bodyPr wrap="none">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在关于水的 </a:t>
            </a:r>
            <a:r>
              <a:rPr lang="zh-CN" altLang="en-US" sz="4800" b="1" dirty="0">
                <a:solidFill>
                  <a:schemeClr val="bg1"/>
                </a:solidFill>
                <a:latin typeface="Microsoft YaHei" panose="020B0503020204020204" pitchFamily="34" charset="-122"/>
                <a:ea typeface="Microsoft YaHei" panose="020B0503020204020204" pitchFamily="34" charset="-122"/>
              </a:rPr>
              <a:t>美好愿景 </a:t>
            </a:r>
            <a:r>
              <a:rPr lang="zh-CN" altLang="en-US" sz="3200" dirty="0">
                <a:solidFill>
                  <a:schemeClr val="bg1"/>
                </a:solidFill>
                <a:latin typeface="Microsoft YaHei" panose="020B0503020204020204" pitchFamily="34" charset="-122"/>
                <a:ea typeface="Microsoft YaHei" panose="020B0503020204020204" pitchFamily="34" charset="-122"/>
              </a:rPr>
              <a:t>里，</a:t>
            </a:r>
            <a:endParaRPr lang="en-GB" sz="3200" dirty="0">
              <a:solidFill>
                <a:schemeClr val="bg1"/>
              </a:solidFill>
            </a:endParaRPr>
          </a:p>
        </p:txBody>
      </p:sp>
    </p:spTree>
    <p:extLst>
      <p:ext uri="{BB962C8B-B14F-4D97-AF65-F5344CB8AC3E}">
        <p14:creationId xmlns:p14="http://schemas.microsoft.com/office/powerpoint/2010/main" val="67124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flying, table, water, food&#10;&#10;Description automatically generated">
            <a:extLst>
              <a:ext uri="{FF2B5EF4-FFF2-40B4-BE49-F238E27FC236}">
                <a16:creationId xmlns:a16="http://schemas.microsoft.com/office/drawing/2014/main" id="{3DB9947F-E01E-1041-8F7C-4D9E7EC157FB}"/>
              </a:ext>
            </a:extLst>
          </p:cNvPr>
          <p:cNvPicPr>
            <a:picLocks noChangeAspect="1"/>
          </p:cNvPicPr>
          <p:nvPr/>
        </p:nvPicPr>
        <p:blipFill rotWithShape="1">
          <a:blip r:embed="rId2"/>
          <a:srcRect b="7727"/>
          <a:stretch/>
        </p:blipFill>
        <p:spPr>
          <a:xfrm>
            <a:off x="0" y="-626707"/>
            <a:ext cx="12192000" cy="7484707"/>
          </a:xfrm>
          <a:prstGeom prst="rect">
            <a:avLst/>
          </a:prstGeom>
        </p:spPr>
      </p:pic>
      <p:sp>
        <p:nvSpPr>
          <p:cNvPr id="6" name="Slide Number Placeholder 5">
            <a:extLst>
              <a:ext uri="{FF2B5EF4-FFF2-40B4-BE49-F238E27FC236}">
                <a16:creationId xmlns:a16="http://schemas.microsoft.com/office/drawing/2014/main" id="{878F96F6-1707-5C41-AA49-9DD9D5C2E12F}"/>
              </a:ext>
            </a:extLst>
          </p:cNvPr>
          <p:cNvSpPr>
            <a:spLocks noGrp="1"/>
          </p:cNvSpPr>
          <p:nvPr>
            <p:ph type="sldNum" sz="quarter" idx="14"/>
          </p:nvPr>
        </p:nvSpPr>
        <p:spPr/>
        <p:txBody>
          <a:bodyPr/>
          <a:lstStyle/>
          <a:p>
            <a:fld id="{E6049C3D-CCF1-41B9-A681-D61E0CAE4A17}" type="slidenum">
              <a:rPr lang="en-US" altLang="zh-CN" smtClean="0"/>
              <a:pPr/>
              <a:t>17</a:t>
            </a:fld>
            <a:endParaRPr lang="en-US" dirty="0"/>
          </a:p>
        </p:txBody>
      </p:sp>
      <p:sp>
        <p:nvSpPr>
          <p:cNvPr id="8" name="Rectangle 7">
            <a:extLst>
              <a:ext uri="{FF2B5EF4-FFF2-40B4-BE49-F238E27FC236}">
                <a16:creationId xmlns:a16="http://schemas.microsoft.com/office/drawing/2014/main" id="{C1DE878D-B17E-CF48-939D-9D08F8DB9BE6}"/>
              </a:ext>
            </a:extLst>
          </p:cNvPr>
          <p:cNvSpPr/>
          <p:nvPr/>
        </p:nvSpPr>
        <p:spPr>
          <a:xfrm>
            <a:off x="7171946" y="2259601"/>
            <a:ext cx="4188967" cy="646331"/>
          </a:xfrm>
          <a:prstGeom prst="rect">
            <a:avLst/>
          </a:prstGeom>
        </p:spPr>
        <p:txBody>
          <a:bodyPr wrap="none">
            <a:spAutoFit/>
          </a:bodyPr>
          <a:lstStyle/>
          <a:p>
            <a:r>
              <a:rPr lang="ja-JP" altLang="en-US" sz="3600">
                <a:solidFill>
                  <a:schemeClr val="bg1"/>
                </a:solidFill>
                <a:latin typeface="Microsoft YaHei" panose="020B0503020204020204" pitchFamily="34" charset="-122"/>
                <a:ea typeface="Microsoft YaHei" panose="020B0503020204020204" pitchFamily="34" charset="-122"/>
              </a:rPr>
              <a:t>溯流而上</a:t>
            </a:r>
            <a:r>
              <a:rPr lang="zh-CN" altLang="en-US" sz="3600" dirty="0">
                <a:solidFill>
                  <a:schemeClr val="bg1"/>
                </a:solidFill>
                <a:latin typeface="Microsoft YaHei" panose="020B0503020204020204" pitchFamily="34" charset="-122"/>
                <a:ea typeface="Microsoft YaHei" panose="020B0503020204020204" pitchFamily="34" charset="-122"/>
              </a:rPr>
              <a:t>  </a:t>
            </a:r>
            <a:r>
              <a:rPr lang="ja-JP" altLang="en-US" sz="3200">
                <a:solidFill>
                  <a:schemeClr val="bg1"/>
                </a:solidFill>
                <a:latin typeface="Microsoft YaHei" panose="020B0503020204020204" pitchFamily="34" charset="-122"/>
                <a:ea typeface="Microsoft YaHei" panose="020B0503020204020204" pitchFamily="34" charset="-122"/>
              </a:rPr>
              <a:t>的</a:t>
            </a:r>
            <a:r>
              <a:rPr lang="zh-CN" altLang="en-US" sz="3200" dirty="0">
                <a:solidFill>
                  <a:schemeClr val="bg1"/>
                </a:solidFill>
                <a:latin typeface="Microsoft YaHei" panose="020B0503020204020204" pitchFamily="34" charset="-122"/>
                <a:ea typeface="Microsoft YaHei" panose="020B0503020204020204" pitchFamily="34" charset="-122"/>
              </a:rPr>
              <a:t>  </a:t>
            </a:r>
            <a:r>
              <a:rPr lang="ja-JP" altLang="en-US" sz="3200">
                <a:solidFill>
                  <a:schemeClr val="bg1"/>
                </a:solidFill>
                <a:latin typeface="Microsoft YaHei" panose="020B0503020204020204" pitchFamily="34" charset="-122"/>
                <a:ea typeface="Microsoft YaHei" panose="020B0503020204020204" pitchFamily="34" charset="-122"/>
              </a:rPr>
              <a:t>鱼儿，</a:t>
            </a:r>
            <a:endParaRPr lang="en-GB" sz="3200" dirty="0">
              <a:solidFill>
                <a:schemeClr val="bg1"/>
              </a:solidFill>
              <a:latin typeface="Microsoft YaHei" panose="020B0503020204020204" pitchFamily="34" charset="-122"/>
              <a:ea typeface="Microsoft YaHei" panose="020B0503020204020204" pitchFamily="34" charset="-122"/>
            </a:endParaRPr>
          </a:p>
        </p:txBody>
      </p:sp>
      <p:sp>
        <p:nvSpPr>
          <p:cNvPr id="11" name="Rectangle 10">
            <a:extLst>
              <a:ext uri="{FF2B5EF4-FFF2-40B4-BE49-F238E27FC236}">
                <a16:creationId xmlns:a16="http://schemas.microsoft.com/office/drawing/2014/main" id="{ED9E2580-48AF-BB4F-8B64-87A549B2EF42}"/>
              </a:ext>
            </a:extLst>
          </p:cNvPr>
          <p:cNvSpPr/>
          <p:nvPr/>
        </p:nvSpPr>
        <p:spPr>
          <a:xfrm>
            <a:off x="6923247" y="4245928"/>
            <a:ext cx="4076757" cy="830997"/>
          </a:xfrm>
          <a:prstGeom prst="rect">
            <a:avLst/>
          </a:prstGeom>
        </p:spPr>
        <p:txBody>
          <a:bodyPr wrap="none">
            <a:spAutoFit/>
          </a:bodyPr>
          <a:lstStyle/>
          <a:p>
            <a:r>
              <a:rPr lang="ja-JP" altLang="en-US" sz="3200">
                <a:solidFill>
                  <a:schemeClr val="bg1"/>
                </a:solidFill>
                <a:latin typeface="Microsoft YaHei" panose="020B0503020204020204" pitchFamily="34" charset="-122"/>
                <a:ea typeface="Microsoft YaHei" panose="020B0503020204020204" pitchFamily="34" charset="-122"/>
              </a:rPr>
              <a:t>那是</a:t>
            </a:r>
            <a:r>
              <a:rPr lang="zh-CN" altLang="en-US" sz="3200" dirty="0">
                <a:solidFill>
                  <a:schemeClr val="bg1"/>
                </a:solidFill>
                <a:latin typeface="Microsoft YaHei" panose="020B0503020204020204" pitchFamily="34" charset="-122"/>
                <a:ea typeface="Microsoft YaHei" panose="020B0503020204020204" pitchFamily="34" charset="-122"/>
              </a:rPr>
              <a:t>  </a:t>
            </a:r>
            <a:r>
              <a:rPr lang="ja-JP" altLang="en-US" sz="4800" b="1">
                <a:solidFill>
                  <a:schemeClr val="bg1"/>
                </a:solidFill>
                <a:latin typeface="Microsoft YaHei" panose="020B0503020204020204" pitchFamily="34" charset="-122"/>
                <a:ea typeface="Microsoft YaHei" panose="020B0503020204020204" pitchFamily="34" charset="-122"/>
              </a:rPr>
              <a:t>生命</a:t>
            </a:r>
            <a:r>
              <a:rPr lang="zh-CN" altLang="en-US" sz="4800" dirty="0">
                <a:solidFill>
                  <a:schemeClr val="bg1"/>
                </a:solidFill>
                <a:latin typeface="Microsoft YaHei" panose="020B0503020204020204" pitchFamily="34" charset="-122"/>
                <a:ea typeface="Microsoft YaHei" panose="020B0503020204020204" pitchFamily="34" charset="-122"/>
              </a:rPr>
              <a:t>  </a:t>
            </a:r>
            <a:r>
              <a:rPr lang="ja-JP" altLang="en-US" sz="3200">
                <a:solidFill>
                  <a:schemeClr val="bg1"/>
                </a:solidFill>
                <a:latin typeface="Microsoft YaHei" panose="020B0503020204020204" pitchFamily="34" charset="-122"/>
                <a:ea typeface="Microsoft YaHei" panose="020B0503020204020204" pitchFamily="34" charset="-122"/>
              </a:rPr>
              <a:t>的痕迹</a:t>
            </a:r>
            <a:endParaRPr lang="en-GB" sz="3600" dirty="0"/>
          </a:p>
        </p:txBody>
      </p:sp>
      <p:sp>
        <p:nvSpPr>
          <p:cNvPr id="14" name="Rectangle 13">
            <a:extLst>
              <a:ext uri="{FF2B5EF4-FFF2-40B4-BE49-F238E27FC236}">
                <a16:creationId xmlns:a16="http://schemas.microsoft.com/office/drawing/2014/main" id="{351F92CA-1D2B-E54E-97C1-598BF61A8BB5}"/>
              </a:ext>
            </a:extLst>
          </p:cNvPr>
          <p:cNvSpPr/>
          <p:nvPr/>
        </p:nvSpPr>
        <p:spPr>
          <a:xfrm>
            <a:off x="6592066" y="1517223"/>
            <a:ext cx="1826141" cy="584775"/>
          </a:xfrm>
          <a:prstGeom prst="rect">
            <a:avLst/>
          </a:prstGeom>
        </p:spPr>
        <p:txBody>
          <a:bodyPr wrap="none">
            <a:spAutoFit/>
          </a:bodyPr>
          <a:lstStyle/>
          <a:p>
            <a:r>
              <a:rPr lang="ja-JP" altLang="en-US" sz="3200">
                <a:solidFill>
                  <a:schemeClr val="bg1"/>
                </a:solidFill>
                <a:latin typeface="Microsoft YaHei" panose="020B0503020204020204" pitchFamily="34" charset="-122"/>
                <a:ea typeface="Microsoft YaHei" panose="020B0503020204020204" pitchFamily="34" charset="-122"/>
              </a:rPr>
              <a:t>可以看到</a:t>
            </a:r>
            <a:endParaRPr lang="en-GB" altLang="ja-JP" sz="32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8510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509D-3FC3-514E-8E6E-C55D1F1FEE8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3D387FB-1271-FB4E-81A5-1B3FDC042984}"/>
              </a:ext>
            </a:extLst>
          </p:cNvPr>
          <p:cNvSpPr>
            <a:spLocks noGrp="1"/>
          </p:cNvSpPr>
          <p:nvPr>
            <p:ph type="body" sz="quarter" idx="10"/>
          </p:nvPr>
        </p:nvSpPr>
        <p:spPr/>
        <p:txBody>
          <a:bodyPr/>
          <a:lstStyle/>
          <a:p>
            <a:endParaRPr lang="en-GB"/>
          </a:p>
        </p:txBody>
      </p:sp>
      <p:sp>
        <p:nvSpPr>
          <p:cNvPr id="4" name="Content Placeholder 3">
            <a:extLst>
              <a:ext uri="{FF2B5EF4-FFF2-40B4-BE49-F238E27FC236}">
                <a16:creationId xmlns:a16="http://schemas.microsoft.com/office/drawing/2014/main" id="{0812C2D6-8852-404E-9E50-EFD73E187587}"/>
              </a:ext>
            </a:extLst>
          </p:cNvPr>
          <p:cNvSpPr>
            <a:spLocks noGrp="1"/>
          </p:cNvSpPr>
          <p:nvPr>
            <p:ph sz="quarter" idx="11"/>
          </p:nvPr>
        </p:nvSpPr>
        <p:spPr/>
        <p:txBody>
          <a:bodyPr/>
          <a:lstStyle/>
          <a:p>
            <a:endParaRPr lang="en-GB"/>
          </a:p>
        </p:txBody>
      </p:sp>
      <p:sp>
        <p:nvSpPr>
          <p:cNvPr id="5" name="Text Placeholder 4">
            <a:extLst>
              <a:ext uri="{FF2B5EF4-FFF2-40B4-BE49-F238E27FC236}">
                <a16:creationId xmlns:a16="http://schemas.microsoft.com/office/drawing/2014/main" id="{F0230F8E-295D-9140-A35A-259F2E853522}"/>
              </a:ext>
            </a:extLst>
          </p:cNvPr>
          <p:cNvSpPr>
            <a:spLocks noGrp="1"/>
          </p:cNvSpPr>
          <p:nvPr>
            <p:ph type="body" sz="quarter" idx="12"/>
          </p:nvPr>
        </p:nvSpPr>
        <p:spPr/>
        <p:txBody>
          <a:bodyPr/>
          <a:lstStyle/>
          <a:p>
            <a:endParaRPr lang="en-GB"/>
          </a:p>
        </p:txBody>
      </p:sp>
      <p:sp>
        <p:nvSpPr>
          <p:cNvPr id="6" name="Slide Number Placeholder 5">
            <a:extLst>
              <a:ext uri="{FF2B5EF4-FFF2-40B4-BE49-F238E27FC236}">
                <a16:creationId xmlns:a16="http://schemas.microsoft.com/office/drawing/2014/main" id="{26EEC2C3-A49F-0343-80A1-864A9E783849}"/>
              </a:ext>
            </a:extLst>
          </p:cNvPr>
          <p:cNvSpPr>
            <a:spLocks noGrp="1"/>
          </p:cNvSpPr>
          <p:nvPr>
            <p:ph type="sldNum" sz="quarter" idx="14"/>
          </p:nvPr>
        </p:nvSpPr>
        <p:spPr/>
        <p:txBody>
          <a:bodyPr/>
          <a:lstStyle/>
          <a:p>
            <a:fld id="{E6049C3D-CCF1-41B9-A681-D61E0CAE4A17}" type="slidenum">
              <a:rPr lang="en-US" altLang="zh-CN" smtClean="0"/>
              <a:pPr/>
              <a:t>18</a:t>
            </a:fld>
            <a:endParaRPr lang="en-US" dirty="0"/>
          </a:p>
        </p:txBody>
      </p:sp>
      <p:sp>
        <p:nvSpPr>
          <p:cNvPr id="7" name="Text Placeholder 6">
            <a:extLst>
              <a:ext uri="{FF2B5EF4-FFF2-40B4-BE49-F238E27FC236}">
                <a16:creationId xmlns:a16="http://schemas.microsoft.com/office/drawing/2014/main" id="{C6368638-1794-1449-A52E-5447CE4C31CA}"/>
              </a:ext>
            </a:extLst>
          </p:cNvPr>
          <p:cNvSpPr>
            <a:spLocks noGrp="1"/>
          </p:cNvSpPr>
          <p:nvPr>
            <p:ph type="body" sz="quarter" idx="15"/>
          </p:nvPr>
        </p:nvSpPr>
        <p:spPr/>
        <p:txBody>
          <a:bodyPr/>
          <a:lstStyle/>
          <a:p>
            <a:endParaRPr lang="en-GB"/>
          </a:p>
        </p:txBody>
      </p:sp>
      <p:pic>
        <p:nvPicPr>
          <p:cNvPr id="8" name="Content Placeholder 4">
            <a:extLst>
              <a:ext uri="{FF2B5EF4-FFF2-40B4-BE49-F238E27FC236}">
                <a16:creationId xmlns:a16="http://schemas.microsoft.com/office/drawing/2014/main" id="{750BA63B-2050-1642-AE76-C283414C5878}"/>
              </a:ext>
            </a:extLst>
          </p:cNvPr>
          <p:cNvPicPr>
            <a:picLocks noChangeAspect="1"/>
          </p:cNvPicPr>
          <p:nvPr/>
        </p:nvPicPr>
        <p:blipFill rotWithShape="1">
          <a:blip r:embed="rId2"/>
          <a:srcRect l="4629" t="7865" b="7865"/>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90A31992-916F-494A-A173-857707A35202}"/>
              </a:ext>
            </a:extLst>
          </p:cNvPr>
          <p:cNvSpPr/>
          <p:nvPr/>
        </p:nvSpPr>
        <p:spPr>
          <a:xfrm>
            <a:off x="5837835" y="4104124"/>
            <a:ext cx="1826141" cy="584775"/>
          </a:xfrm>
          <a:prstGeom prst="rect">
            <a:avLst/>
          </a:prstGeom>
        </p:spPr>
        <p:txBody>
          <a:bodyPr wrap="none">
            <a:spAutoFit/>
          </a:bodyPr>
          <a:lstStyle/>
          <a:p>
            <a:r>
              <a:rPr lang="ja-JP" altLang="en-US" sz="3200">
                <a:solidFill>
                  <a:schemeClr val="bg1"/>
                </a:solidFill>
                <a:latin typeface="Microsoft YaHei" panose="020B0503020204020204" pitchFamily="34" charset="-122"/>
                <a:ea typeface="Microsoft YaHei" panose="020B0503020204020204" pitchFamily="34" charset="-122"/>
              </a:rPr>
              <a:t>可以触到</a:t>
            </a:r>
            <a:endParaRPr lang="en-GB" altLang="ja-JP" sz="3200" dirty="0">
              <a:solidFill>
                <a:schemeClr val="bg1"/>
              </a:solidFill>
              <a:latin typeface="Microsoft YaHei" panose="020B0503020204020204" pitchFamily="34" charset="-122"/>
              <a:ea typeface="Microsoft YaHei" panose="020B0503020204020204" pitchFamily="34" charset="-122"/>
            </a:endParaRPr>
          </a:p>
        </p:txBody>
      </p:sp>
      <p:sp>
        <p:nvSpPr>
          <p:cNvPr id="10" name="Rectangle 9">
            <a:extLst>
              <a:ext uri="{FF2B5EF4-FFF2-40B4-BE49-F238E27FC236}">
                <a16:creationId xmlns:a16="http://schemas.microsoft.com/office/drawing/2014/main" id="{54EF3DCC-8DC9-3B4A-9C3D-FC4DBCBE45D5}"/>
              </a:ext>
            </a:extLst>
          </p:cNvPr>
          <p:cNvSpPr/>
          <p:nvPr/>
        </p:nvSpPr>
        <p:spPr>
          <a:xfrm>
            <a:off x="6907532" y="5385602"/>
            <a:ext cx="5080237" cy="830997"/>
          </a:xfrm>
          <a:prstGeom prst="rect">
            <a:avLst/>
          </a:prstGeom>
        </p:spPr>
        <p:txBody>
          <a:bodyPr wrap="none">
            <a:spAutoFit/>
          </a:bodyPr>
          <a:lstStyle/>
          <a:p>
            <a:r>
              <a:rPr lang="ja-JP" altLang="en-US" sz="3200">
                <a:solidFill>
                  <a:schemeClr val="bg1"/>
                </a:solidFill>
                <a:latin typeface="Microsoft YaHei" panose="020B0503020204020204" pitchFamily="34" charset="-122"/>
                <a:ea typeface="Microsoft YaHei" panose="020B0503020204020204" pitchFamily="34" charset="-122"/>
              </a:rPr>
              <a:t>那是最</a:t>
            </a:r>
            <a:r>
              <a:rPr lang="zh-CN" altLang="en-US" sz="3600" dirty="0">
                <a:solidFill>
                  <a:schemeClr val="bg1"/>
                </a:solidFill>
                <a:latin typeface="Microsoft YaHei" panose="020B0503020204020204" pitchFamily="34" charset="-122"/>
                <a:ea typeface="Microsoft YaHei" panose="020B0503020204020204" pitchFamily="34" charset="-122"/>
              </a:rPr>
              <a:t>  </a:t>
            </a:r>
            <a:r>
              <a:rPr lang="ja-JP" altLang="en-US" sz="4800" b="1">
                <a:solidFill>
                  <a:schemeClr val="bg1"/>
                </a:solidFill>
                <a:latin typeface="Microsoft YaHei" panose="020B0503020204020204" pitchFamily="34" charset="-122"/>
                <a:ea typeface="Microsoft YaHei" panose="020B0503020204020204" pitchFamily="34" charset="-122"/>
              </a:rPr>
              <a:t>舒适</a:t>
            </a:r>
            <a:r>
              <a:rPr lang="zh-CN" altLang="en-US" sz="4800" dirty="0">
                <a:solidFill>
                  <a:schemeClr val="bg1"/>
                </a:solidFill>
                <a:latin typeface="Microsoft YaHei" panose="020B0503020204020204" pitchFamily="34" charset="-122"/>
                <a:ea typeface="Microsoft YaHei" panose="020B0503020204020204" pitchFamily="34" charset="-122"/>
              </a:rPr>
              <a:t>  </a:t>
            </a:r>
            <a:r>
              <a:rPr lang="ja-JP" altLang="en-US" sz="3200">
                <a:solidFill>
                  <a:schemeClr val="bg1"/>
                </a:solidFill>
                <a:latin typeface="Microsoft YaHei" panose="020B0503020204020204" pitchFamily="34" charset="-122"/>
                <a:ea typeface="Microsoft YaHei" panose="020B0503020204020204" pitchFamily="34" charset="-122"/>
              </a:rPr>
              <a:t>的二十度</a:t>
            </a:r>
            <a:endParaRPr lang="en-GB" sz="3600" dirty="0"/>
          </a:p>
        </p:txBody>
      </p:sp>
      <p:sp>
        <p:nvSpPr>
          <p:cNvPr id="11" name="Rectangle 10">
            <a:extLst>
              <a:ext uri="{FF2B5EF4-FFF2-40B4-BE49-F238E27FC236}">
                <a16:creationId xmlns:a16="http://schemas.microsoft.com/office/drawing/2014/main" id="{D8E7AADF-49C1-FB42-A9E1-955B72890325}"/>
              </a:ext>
            </a:extLst>
          </p:cNvPr>
          <p:cNvSpPr/>
          <p:nvPr/>
        </p:nvSpPr>
        <p:spPr>
          <a:xfrm>
            <a:off x="6450223" y="4714085"/>
            <a:ext cx="3930884" cy="646331"/>
          </a:xfrm>
          <a:prstGeom prst="rect">
            <a:avLst/>
          </a:prstGeom>
        </p:spPr>
        <p:txBody>
          <a:bodyPr wrap="none">
            <a:spAutoFit/>
          </a:bodyPr>
          <a:lstStyle/>
          <a:p>
            <a:r>
              <a:rPr lang="ja-JP" altLang="en-US" sz="3600">
                <a:solidFill>
                  <a:schemeClr val="bg1"/>
                </a:solidFill>
                <a:latin typeface="Microsoft YaHei" panose="020B0503020204020204" pitchFamily="34" charset="-122"/>
                <a:ea typeface="Microsoft YaHei" panose="020B0503020204020204" pitchFamily="34" charset="-122"/>
              </a:rPr>
              <a:t>穿过指缝</a:t>
            </a:r>
            <a:r>
              <a:rPr lang="zh-CN" altLang="en-US" sz="3600" dirty="0">
                <a:solidFill>
                  <a:schemeClr val="bg1"/>
                </a:solidFill>
                <a:latin typeface="Microsoft YaHei" panose="020B0503020204020204" pitchFamily="34" charset="-122"/>
                <a:ea typeface="Microsoft YaHei" panose="020B0503020204020204" pitchFamily="34" charset="-122"/>
              </a:rPr>
              <a:t> </a:t>
            </a:r>
            <a:r>
              <a:rPr lang="ja-JP" altLang="en-US" sz="3200">
                <a:solidFill>
                  <a:schemeClr val="bg1"/>
                </a:solidFill>
                <a:latin typeface="Microsoft YaHei" panose="020B0503020204020204" pitchFamily="34" charset="-122"/>
                <a:ea typeface="Microsoft YaHei" panose="020B0503020204020204" pitchFamily="34" charset="-122"/>
              </a:rPr>
              <a:t>的</a:t>
            </a:r>
            <a:r>
              <a:rPr lang="zh-CN" altLang="en-US" sz="3200" dirty="0">
                <a:solidFill>
                  <a:schemeClr val="bg1"/>
                </a:solidFill>
                <a:latin typeface="Microsoft YaHei" panose="020B0503020204020204" pitchFamily="34" charset="-122"/>
                <a:ea typeface="Microsoft YaHei" panose="020B0503020204020204" pitchFamily="34" charset="-122"/>
              </a:rPr>
              <a:t> </a:t>
            </a:r>
            <a:r>
              <a:rPr lang="ja-JP" altLang="en-US" sz="3200">
                <a:solidFill>
                  <a:schemeClr val="bg1"/>
                </a:solidFill>
                <a:latin typeface="Microsoft YaHei" panose="020B0503020204020204" pitchFamily="34" charset="-122"/>
                <a:ea typeface="Microsoft YaHei" panose="020B0503020204020204" pitchFamily="34" charset="-122"/>
              </a:rPr>
              <a:t>流水，</a:t>
            </a:r>
            <a:endParaRPr lang="en-GB" sz="3200" dirty="0"/>
          </a:p>
        </p:txBody>
      </p:sp>
    </p:spTree>
    <p:extLst>
      <p:ext uri="{BB962C8B-B14F-4D97-AF65-F5344CB8AC3E}">
        <p14:creationId xmlns:p14="http://schemas.microsoft.com/office/powerpoint/2010/main" val="30586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young girl in a body of water&#10;&#10;Description automatically generated">
            <a:extLst>
              <a:ext uri="{FF2B5EF4-FFF2-40B4-BE49-F238E27FC236}">
                <a16:creationId xmlns:a16="http://schemas.microsoft.com/office/drawing/2014/main" id="{E938DBD7-3466-6D4B-82C0-E13C29A42D09}"/>
              </a:ext>
            </a:extLst>
          </p:cNvPr>
          <p:cNvPicPr>
            <a:picLocks noChangeAspect="1"/>
          </p:cNvPicPr>
          <p:nvPr/>
        </p:nvPicPr>
        <p:blipFill rotWithShape="1">
          <a:blip r:embed="rId2"/>
          <a:srcRect b="15730"/>
          <a:stretch/>
        </p:blipFill>
        <p:spPr>
          <a:xfrm>
            <a:off x="-82066" y="10"/>
            <a:ext cx="12274066" cy="6857990"/>
          </a:xfrm>
          <a:prstGeom prst="rect">
            <a:avLst/>
          </a:prstGeom>
          <a:noFill/>
        </p:spPr>
      </p:pic>
      <p:sp>
        <p:nvSpPr>
          <p:cNvPr id="11" name="Rectangle 10">
            <a:extLst>
              <a:ext uri="{FF2B5EF4-FFF2-40B4-BE49-F238E27FC236}">
                <a16:creationId xmlns:a16="http://schemas.microsoft.com/office/drawing/2014/main" id="{75577B2C-44D6-F64B-95D9-10CEA2FF3BD7}"/>
              </a:ext>
            </a:extLst>
          </p:cNvPr>
          <p:cNvSpPr/>
          <p:nvPr/>
        </p:nvSpPr>
        <p:spPr>
          <a:xfrm>
            <a:off x="6670750" y="4349879"/>
            <a:ext cx="1826141" cy="584775"/>
          </a:xfrm>
          <a:prstGeom prst="rect">
            <a:avLst/>
          </a:prstGeom>
        </p:spPr>
        <p:txBody>
          <a:bodyPr wrap="none">
            <a:spAutoFit/>
          </a:bodyPr>
          <a:lstStyle/>
          <a:p>
            <a:r>
              <a:rPr lang="ja-JP" altLang="en-US" sz="3200">
                <a:solidFill>
                  <a:schemeClr val="bg1"/>
                </a:solidFill>
                <a:latin typeface="Microsoft YaHei" panose="020B0503020204020204" pitchFamily="34" charset="-122"/>
                <a:ea typeface="Microsoft YaHei" panose="020B0503020204020204" pitchFamily="34" charset="-122"/>
              </a:rPr>
              <a:t>可以尝到</a:t>
            </a:r>
            <a:endParaRPr lang="en-GB" altLang="ja-JP" sz="3200" dirty="0">
              <a:solidFill>
                <a:schemeClr val="bg1"/>
              </a:solidFill>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a16="http://schemas.microsoft.com/office/drawing/2014/main" id="{7AA126FC-3046-9645-84B9-B0AEEC16A973}"/>
              </a:ext>
            </a:extLst>
          </p:cNvPr>
          <p:cNvSpPr/>
          <p:nvPr/>
        </p:nvSpPr>
        <p:spPr>
          <a:xfrm>
            <a:off x="7869796" y="4699488"/>
            <a:ext cx="4121641" cy="830997"/>
          </a:xfrm>
          <a:prstGeom prst="rect">
            <a:avLst/>
          </a:prstGeom>
        </p:spPr>
        <p:txBody>
          <a:bodyPr wrap="none">
            <a:spAutoFit/>
          </a:bodyPr>
          <a:lstStyle/>
          <a:p>
            <a:r>
              <a:rPr lang="ja-JP" altLang="en-US" sz="3200">
                <a:solidFill>
                  <a:schemeClr val="bg1"/>
                </a:solidFill>
                <a:latin typeface="Microsoft YaHei" panose="020B0503020204020204" pitchFamily="34" charset="-122"/>
                <a:ea typeface="Microsoft YaHei" panose="020B0503020204020204" pitchFamily="34" charset="-122"/>
              </a:rPr>
              <a:t>捧起的一口</a:t>
            </a:r>
            <a:r>
              <a:rPr lang="zh-CN" altLang="en-US" sz="3200" dirty="0">
                <a:solidFill>
                  <a:schemeClr val="bg1"/>
                </a:solidFill>
                <a:latin typeface="Microsoft YaHei" panose="020B0503020204020204" pitchFamily="34" charset="-122"/>
                <a:ea typeface="Microsoft YaHei" panose="020B0503020204020204" pitchFamily="34" charset="-122"/>
              </a:rPr>
              <a:t>  </a:t>
            </a:r>
            <a:r>
              <a:rPr lang="ja-JP" altLang="en-US" sz="4800" b="1">
                <a:solidFill>
                  <a:schemeClr val="bg1"/>
                </a:solidFill>
                <a:latin typeface="Microsoft YaHei" panose="020B0503020204020204" pitchFamily="34" charset="-122"/>
                <a:ea typeface="Microsoft YaHei" panose="020B0503020204020204" pitchFamily="34" charset="-122"/>
              </a:rPr>
              <a:t>香甜</a:t>
            </a:r>
            <a:r>
              <a:rPr lang="ja-JP" altLang="en-US" sz="3200">
                <a:solidFill>
                  <a:schemeClr val="bg1"/>
                </a:solidFill>
                <a:latin typeface="Microsoft YaHei" panose="020B0503020204020204" pitchFamily="34" charset="-122"/>
                <a:ea typeface="Microsoft YaHei" panose="020B0503020204020204" pitchFamily="34" charset="-122"/>
              </a:rPr>
              <a:t>，</a:t>
            </a:r>
            <a:endParaRPr lang="en-GB" altLang="ja-JP" sz="32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a16="http://schemas.microsoft.com/office/drawing/2014/main" id="{4CC1A0ED-CB3D-5948-8F09-2A58ECECA159}"/>
              </a:ext>
            </a:extLst>
          </p:cNvPr>
          <p:cNvSpPr/>
          <p:nvPr/>
        </p:nvSpPr>
        <p:spPr>
          <a:xfrm>
            <a:off x="6670750" y="5573161"/>
            <a:ext cx="5320687" cy="646331"/>
          </a:xfrm>
          <a:prstGeom prst="rect">
            <a:avLst/>
          </a:prstGeom>
        </p:spPr>
        <p:txBody>
          <a:bodyPr wrap="none">
            <a:spAutoFit/>
          </a:bodyPr>
          <a:lstStyle/>
          <a:p>
            <a:r>
              <a:rPr lang="ja-JP" altLang="en-US" sz="3200">
                <a:solidFill>
                  <a:schemeClr val="bg1"/>
                </a:solidFill>
                <a:latin typeface="Microsoft YaHei" panose="020B0503020204020204" pitchFamily="34" charset="-122"/>
                <a:ea typeface="Microsoft YaHei" panose="020B0503020204020204" pitchFamily="34" charset="-122"/>
              </a:rPr>
              <a:t>那是</a:t>
            </a:r>
            <a:r>
              <a:rPr lang="zh-CN" altLang="en-US" sz="3200" dirty="0">
                <a:solidFill>
                  <a:schemeClr val="bg1"/>
                </a:solidFill>
                <a:latin typeface="Microsoft YaHei" panose="020B0503020204020204" pitchFamily="34" charset="-122"/>
                <a:ea typeface="Microsoft YaHei" panose="020B0503020204020204" pitchFamily="34" charset="-122"/>
              </a:rPr>
              <a:t> </a:t>
            </a:r>
            <a:r>
              <a:rPr lang="ja-JP" altLang="en-US" sz="3600">
                <a:solidFill>
                  <a:schemeClr val="bg1"/>
                </a:solidFill>
                <a:latin typeface="Microsoft YaHei" panose="020B0503020204020204" pitchFamily="34" charset="-122"/>
                <a:ea typeface="Microsoft YaHei" panose="020B0503020204020204" pitchFamily="34" charset="-122"/>
              </a:rPr>
              <a:t>大自然</a:t>
            </a:r>
            <a:r>
              <a:rPr lang="zh-CN" altLang="en-US" sz="3200" dirty="0">
                <a:solidFill>
                  <a:schemeClr val="bg1"/>
                </a:solidFill>
                <a:latin typeface="Microsoft YaHei" panose="020B0503020204020204" pitchFamily="34" charset="-122"/>
                <a:ea typeface="Microsoft YaHei" panose="020B0503020204020204" pitchFamily="34" charset="-122"/>
              </a:rPr>
              <a:t> </a:t>
            </a:r>
            <a:r>
              <a:rPr lang="ja-JP" altLang="en-US" sz="3200">
                <a:solidFill>
                  <a:schemeClr val="bg1"/>
                </a:solidFill>
                <a:latin typeface="Microsoft YaHei" panose="020B0503020204020204" pitchFamily="34" charset="-122"/>
                <a:ea typeface="Microsoft YaHei" panose="020B0503020204020204" pitchFamily="34" charset="-122"/>
              </a:rPr>
              <a:t>最美好的</a:t>
            </a:r>
            <a:r>
              <a:rPr lang="zh-CN" altLang="en-US" sz="3200" dirty="0">
                <a:solidFill>
                  <a:schemeClr val="bg1"/>
                </a:solidFill>
                <a:latin typeface="Microsoft YaHei" panose="020B0503020204020204" pitchFamily="34" charset="-122"/>
                <a:ea typeface="Microsoft YaHei" panose="020B0503020204020204" pitchFamily="34" charset="-122"/>
              </a:rPr>
              <a:t> </a:t>
            </a:r>
            <a:r>
              <a:rPr lang="ja-JP" altLang="en-US" sz="3600">
                <a:solidFill>
                  <a:schemeClr val="bg1"/>
                </a:solidFill>
                <a:latin typeface="Microsoft YaHei" panose="020B0503020204020204" pitchFamily="34" charset="-122"/>
                <a:ea typeface="Microsoft YaHei" panose="020B0503020204020204" pitchFamily="34" charset="-122"/>
              </a:rPr>
              <a:t>馈赠</a:t>
            </a:r>
            <a:endParaRPr lang="en-GB" sz="3200" dirty="0"/>
          </a:p>
        </p:txBody>
      </p:sp>
    </p:spTree>
    <p:extLst>
      <p:ext uri="{BB962C8B-B14F-4D97-AF65-F5344CB8AC3E}">
        <p14:creationId xmlns:p14="http://schemas.microsoft.com/office/powerpoint/2010/main" val="28350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a:t>1</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p:txBody>
          <a:bodyPr>
            <a:normAutofit/>
          </a:bodyPr>
          <a:lstStyle/>
          <a:p>
            <a:pPr lvl="0">
              <a:spcAft>
                <a:spcPts val="1200"/>
              </a:spcAft>
            </a:pPr>
            <a:r>
              <a:rPr lang="zh-CN" altLang="en-US" sz="3000" dirty="0"/>
              <a:t>工作坊回顾及品牌定位总结</a:t>
            </a:r>
            <a:endParaRPr lang="en-US" altLang="zh-CN" sz="3000" dirty="0"/>
          </a:p>
          <a:p>
            <a:pPr lvl="0">
              <a:spcAft>
                <a:spcPts val="1200"/>
              </a:spcAft>
            </a:pPr>
            <a:r>
              <a:rPr lang="zh-CN" altLang="en-US" sz="2600" dirty="0">
                <a:solidFill>
                  <a:schemeClr val="accent3">
                    <a:lumMod val="40000"/>
                    <a:lumOff val="60000"/>
                  </a:schemeClr>
                </a:solidFill>
              </a:rPr>
              <a:t>品牌故事分享</a:t>
            </a:r>
            <a:endParaRPr lang="en-US" altLang="zh-CN" sz="2600" dirty="0">
              <a:solidFill>
                <a:schemeClr val="accent3">
                  <a:lumMod val="40000"/>
                  <a:lumOff val="60000"/>
                </a:schemeClr>
              </a:solidFill>
            </a:endParaRPr>
          </a:p>
          <a:p>
            <a:pPr lvl="0">
              <a:spcAft>
                <a:spcPts val="1200"/>
              </a:spcAft>
            </a:pPr>
            <a:r>
              <a:rPr lang="zh-CN" altLang="en-US" sz="2600" dirty="0">
                <a:solidFill>
                  <a:schemeClr val="accent3">
                    <a:lumMod val="40000"/>
                    <a:lumOff val="60000"/>
                  </a:schemeClr>
                </a:solidFill>
              </a:rPr>
              <a:t>传播策略</a:t>
            </a:r>
            <a:endParaRPr lang="en-US" altLang="zh-CN" sz="2600" dirty="0">
              <a:solidFill>
                <a:schemeClr val="accent3">
                  <a:lumMod val="40000"/>
                  <a:lumOff val="60000"/>
                </a:schemeClr>
              </a:solidFill>
            </a:endParaRPr>
          </a:p>
          <a:p>
            <a:pPr lvl="0">
              <a:spcAft>
                <a:spcPts val="1200"/>
              </a:spcAft>
            </a:pPr>
            <a:r>
              <a:rPr lang="zh-CN" altLang="en-US" sz="2600" dirty="0">
                <a:solidFill>
                  <a:schemeClr val="accent3">
                    <a:lumMod val="40000"/>
                    <a:lumOff val="60000"/>
                  </a:schemeClr>
                </a:solidFill>
              </a:rPr>
              <a:t>下一步计划</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81998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A person sitting at a table&#10;&#10;Description automatically generated">
            <a:extLst>
              <a:ext uri="{FF2B5EF4-FFF2-40B4-BE49-F238E27FC236}">
                <a16:creationId xmlns:a16="http://schemas.microsoft.com/office/drawing/2014/main" id="{F1E9DD39-5EA8-4B60-938E-38160BBAC32B}"/>
              </a:ext>
            </a:extLst>
          </p:cNvPr>
          <p:cNvPicPr>
            <a:picLocks noChangeAspect="1"/>
          </p:cNvPicPr>
          <p:nvPr/>
        </p:nvPicPr>
        <p:blipFill rotWithShape="1">
          <a:blip r:embed="rId2"/>
          <a:srcRect b="15452"/>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8DDE78D-F397-7344-B34F-0E720294C832}"/>
              </a:ext>
            </a:extLst>
          </p:cNvPr>
          <p:cNvSpPr/>
          <p:nvPr/>
        </p:nvSpPr>
        <p:spPr>
          <a:xfrm>
            <a:off x="5567715" y="688298"/>
            <a:ext cx="5109091" cy="584775"/>
          </a:xfrm>
          <a:prstGeom prst="rect">
            <a:avLst/>
          </a:prstGeom>
        </p:spPr>
        <p:txBody>
          <a:bodyPr wrap="none">
            <a:spAutoFit/>
          </a:bodyPr>
          <a:lstStyle/>
          <a:p>
            <a:r>
              <a:rPr lang="zh-CN" altLang="en-US" sz="3200" dirty="0">
                <a:latin typeface="Microsoft YaHei" panose="020B0503020204020204" pitchFamily="34" charset="-122"/>
                <a:ea typeface="Microsoft YaHei" panose="020B0503020204020204" pitchFamily="34" charset="-122"/>
              </a:rPr>
              <a:t>人类已经尝试了太多方法，</a:t>
            </a:r>
            <a:endParaRPr lang="en-GB" altLang="ja-JP" sz="3200" dirty="0">
              <a:latin typeface="Microsoft YaHei" panose="020B0503020204020204" pitchFamily="34" charset="-122"/>
              <a:ea typeface="Microsoft YaHei" panose="020B0503020204020204" pitchFamily="34" charset="-122"/>
            </a:endParaRPr>
          </a:p>
        </p:txBody>
      </p:sp>
      <p:sp>
        <p:nvSpPr>
          <p:cNvPr id="6" name="Rectangle 9">
            <a:extLst>
              <a:ext uri="{FF2B5EF4-FFF2-40B4-BE49-F238E27FC236}">
                <a16:creationId xmlns:a16="http://schemas.microsoft.com/office/drawing/2014/main" id="{9477B0C5-57BF-4B3F-AB62-B448ADE6E518}"/>
              </a:ext>
            </a:extLst>
          </p:cNvPr>
          <p:cNvSpPr/>
          <p:nvPr/>
        </p:nvSpPr>
        <p:spPr>
          <a:xfrm>
            <a:off x="7194443" y="1145785"/>
            <a:ext cx="4410182" cy="830997"/>
          </a:xfrm>
          <a:prstGeom prst="rect">
            <a:avLst/>
          </a:prstGeom>
        </p:spPr>
        <p:txBody>
          <a:bodyPr wrap="none">
            <a:spAutoFit/>
          </a:bodyPr>
          <a:lstStyle/>
          <a:p>
            <a:r>
              <a:rPr lang="zh-CN" altLang="en-US" sz="3200" dirty="0">
                <a:latin typeface="Microsoft YaHei" panose="020B0503020204020204" pitchFamily="34" charset="-122"/>
                <a:ea typeface="Microsoft YaHei" panose="020B0503020204020204" pitchFamily="34" charset="-122"/>
              </a:rPr>
              <a:t>想要守护 </a:t>
            </a:r>
            <a:r>
              <a:rPr lang="zh-CN" altLang="en-US" sz="4800" b="1" dirty="0">
                <a:latin typeface="Microsoft YaHei" panose="020B0503020204020204" pitchFamily="34" charset="-122"/>
                <a:ea typeface="Microsoft YaHei" panose="020B0503020204020204" pitchFamily="34" charset="-122"/>
              </a:rPr>
              <a:t>水的美好</a:t>
            </a:r>
            <a:endParaRPr lang="en-GB" altLang="ja-JP"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8812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person, indoor, boy, young&#10;&#10;Description automatically generated">
            <a:extLst>
              <a:ext uri="{FF2B5EF4-FFF2-40B4-BE49-F238E27FC236}">
                <a16:creationId xmlns:a16="http://schemas.microsoft.com/office/drawing/2014/main" id="{904CC941-1D1F-A844-9158-A0E68C32EB88}"/>
              </a:ext>
            </a:extLst>
          </p:cNvPr>
          <p:cNvPicPr>
            <a:picLocks noChangeAspect="1"/>
          </p:cNvPicPr>
          <p:nvPr/>
        </p:nvPicPr>
        <p:blipFill rotWithShape="1">
          <a:blip r:embed="rId2"/>
          <a:srcRect l="15119" b="15452"/>
          <a:stretch/>
        </p:blipFill>
        <p:spPr>
          <a:xfrm>
            <a:off x="0" y="0"/>
            <a:ext cx="10348676" cy="6858000"/>
          </a:xfrm>
          <a:prstGeom prst="rect">
            <a:avLst/>
          </a:prstGeom>
        </p:spPr>
      </p:pic>
      <p:grpSp>
        <p:nvGrpSpPr>
          <p:cNvPr id="13" name="Group 12">
            <a:extLst>
              <a:ext uri="{FF2B5EF4-FFF2-40B4-BE49-F238E27FC236}">
                <a16:creationId xmlns:a16="http://schemas.microsoft.com/office/drawing/2014/main" id="{D45F19D0-2A6A-744C-80E4-D3CF0FCE0DBE}"/>
              </a:ext>
            </a:extLst>
          </p:cNvPr>
          <p:cNvGrpSpPr/>
          <p:nvPr/>
        </p:nvGrpSpPr>
        <p:grpSpPr>
          <a:xfrm>
            <a:off x="4882363" y="2464321"/>
            <a:ext cx="3261364" cy="964679"/>
            <a:chOff x="4937760" y="1448785"/>
            <a:chExt cx="3261364" cy="964679"/>
          </a:xfrm>
        </p:grpSpPr>
        <p:sp>
          <p:nvSpPr>
            <p:cNvPr id="6" name="Rectangle 5">
              <a:extLst>
                <a:ext uri="{FF2B5EF4-FFF2-40B4-BE49-F238E27FC236}">
                  <a16:creationId xmlns:a16="http://schemas.microsoft.com/office/drawing/2014/main" id="{EFCCD1CC-1DC1-D04F-B03F-56E10867BF39}"/>
                </a:ext>
              </a:extLst>
            </p:cNvPr>
            <p:cNvSpPr/>
            <p:nvPr/>
          </p:nvSpPr>
          <p:spPr>
            <a:xfrm>
              <a:off x="5243434" y="1448785"/>
              <a:ext cx="2646878" cy="830997"/>
            </a:xfrm>
            <a:prstGeom prst="rect">
              <a:avLst/>
            </a:prstGeom>
          </p:spPr>
          <p:txBody>
            <a:bodyPr wrap="none">
              <a:spAutoFit/>
            </a:bodyPr>
            <a:lstStyle/>
            <a:p>
              <a:r>
                <a:rPr lang="ja-JP" altLang="en-US" sz="4800" b="1" dirty="0">
                  <a:solidFill>
                    <a:schemeClr val="bg1"/>
                  </a:solidFill>
                  <a:latin typeface="Microsoft YaHei" panose="020B0503020204020204" pitchFamily="34" charset="-122"/>
                  <a:ea typeface="Microsoft YaHei" panose="020B0503020204020204" pitchFamily="34" charset="-122"/>
                </a:rPr>
                <a:t>我们认为</a:t>
              </a:r>
              <a:endParaRPr lang="en-GB" sz="4800" dirty="0"/>
            </a:p>
          </p:txBody>
        </p:sp>
        <p:cxnSp>
          <p:nvCxnSpPr>
            <p:cNvPr id="8" name="Straight Connector 7">
              <a:extLst>
                <a:ext uri="{FF2B5EF4-FFF2-40B4-BE49-F238E27FC236}">
                  <a16:creationId xmlns:a16="http://schemas.microsoft.com/office/drawing/2014/main" id="{71CC1156-2210-144B-9278-AF08B003BDCC}"/>
                </a:ext>
              </a:extLst>
            </p:cNvPr>
            <p:cNvCxnSpPr/>
            <p:nvPr/>
          </p:nvCxnSpPr>
          <p:spPr>
            <a:xfrm>
              <a:off x="4937760" y="2327564"/>
              <a:ext cx="32585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8DECA1-8FE9-FE43-A714-09BC3749C3F6}"/>
                </a:ext>
              </a:extLst>
            </p:cNvPr>
            <p:cNvCxnSpPr/>
            <p:nvPr/>
          </p:nvCxnSpPr>
          <p:spPr>
            <a:xfrm>
              <a:off x="4940535" y="2413464"/>
              <a:ext cx="32585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1CA9A6A1-6596-4F41-AA2B-649C316E9AFF}"/>
              </a:ext>
            </a:extLst>
          </p:cNvPr>
          <p:cNvSpPr/>
          <p:nvPr/>
        </p:nvSpPr>
        <p:spPr>
          <a:xfrm>
            <a:off x="9576262" y="0"/>
            <a:ext cx="261573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70926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 outdoor, food, man&#10;&#10;Description automatically generated">
            <a:extLst>
              <a:ext uri="{FF2B5EF4-FFF2-40B4-BE49-F238E27FC236}">
                <a16:creationId xmlns:a16="http://schemas.microsoft.com/office/drawing/2014/main" id="{71723C28-9762-844C-B2E5-AD0590E9D836}"/>
              </a:ext>
            </a:extLst>
          </p:cNvPr>
          <p:cNvPicPr>
            <a:picLocks noChangeAspect="1"/>
          </p:cNvPicPr>
          <p:nvPr/>
        </p:nvPicPr>
        <p:blipFill rotWithShape="1">
          <a:blip r:embed="rId2"/>
          <a:srcRect l="3" r="-2" b="15455"/>
          <a:stretch/>
        </p:blipFill>
        <p:spPr>
          <a:xfrm>
            <a:off x="0" y="0"/>
            <a:ext cx="12191999" cy="6858000"/>
          </a:xfrm>
          <a:prstGeom prst="rect">
            <a:avLst/>
          </a:prstGeom>
        </p:spPr>
      </p:pic>
      <p:sp>
        <p:nvSpPr>
          <p:cNvPr id="8" name="Rectangle 7">
            <a:extLst>
              <a:ext uri="{FF2B5EF4-FFF2-40B4-BE49-F238E27FC236}">
                <a16:creationId xmlns:a16="http://schemas.microsoft.com/office/drawing/2014/main" id="{28114623-ED00-E34F-85D3-D4072ADF42F6}"/>
              </a:ext>
            </a:extLst>
          </p:cNvPr>
          <p:cNvSpPr/>
          <p:nvPr/>
        </p:nvSpPr>
        <p:spPr>
          <a:xfrm>
            <a:off x="495100" y="787059"/>
            <a:ext cx="5535490" cy="830997"/>
          </a:xfrm>
          <a:prstGeom prst="rect">
            <a:avLst/>
          </a:prstGeom>
        </p:spPr>
        <p:txBody>
          <a:bodyPr wrap="none">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水源是人类 </a:t>
            </a:r>
            <a:r>
              <a:rPr lang="zh-CN" altLang="en-US" sz="4800" b="1" dirty="0">
                <a:solidFill>
                  <a:schemeClr val="bg1"/>
                </a:solidFill>
                <a:latin typeface="Microsoft YaHei" panose="020B0503020204020204" pitchFamily="34" charset="-122"/>
                <a:ea typeface="Microsoft YaHei" panose="020B0503020204020204" pitchFamily="34" charset="-122"/>
              </a:rPr>
              <a:t>最初的开始</a:t>
            </a:r>
            <a:r>
              <a:rPr lang="en-US" altLang="zh-CN" sz="3200" dirty="0">
                <a:solidFill>
                  <a:schemeClr val="bg1"/>
                </a:solidFill>
                <a:latin typeface="Microsoft YaHei" panose="020B0503020204020204" pitchFamily="34" charset="-122"/>
                <a:ea typeface="Microsoft YaHei" panose="020B0503020204020204" pitchFamily="34" charset="-122"/>
              </a:rPr>
              <a:t>,</a:t>
            </a:r>
            <a:endParaRPr lang="en-GB" altLang="ja-JP" sz="3200" dirty="0">
              <a:solidFill>
                <a:schemeClr val="bg1"/>
              </a:solidFill>
              <a:latin typeface="Microsoft YaHei" panose="020B0503020204020204" pitchFamily="34" charset="-122"/>
              <a:ea typeface="Microsoft YaHei" panose="020B0503020204020204" pitchFamily="34" charset="-122"/>
            </a:endParaRPr>
          </a:p>
        </p:txBody>
      </p:sp>
      <p:sp>
        <p:nvSpPr>
          <p:cNvPr id="5" name="Rectangle 8">
            <a:extLst>
              <a:ext uri="{FF2B5EF4-FFF2-40B4-BE49-F238E27FC236}">
                <a16:creationId xmlns:a16="http://schemas.microsoft.com/office/drawing/2014/main" id="{A8BD86F8-9CD3-4BBF-8F98-91756ADE4FFD}"/>
              </a:ext>
            </a:extLst>
          </p:cNvPr>
          <p:cNvSpPr/>
          <p:nvPr/>
        </p:nvSpPr>
        <p:spPr>
          <a:xfrm>
            <a:off x="1202986" y="1394454"/>
            <a:ext cx="8696611" cy="830997"/>
          </a:xfrm>
          <a:prstGeom prst="rect">
            <a:avLst/>
          </a:prstGeom>
        </p:spPr>
        <p:txBody>
          <a:bodyPr wrap="none">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最长久、最有效的保护，是从 </a:t>
            </a:r>
            <a:r>
              <a:rPr lang="zh-CN" altLang="en-US" sz="4800" b="1" dirty="0">
                <a:solidFill>
                  <a:schemeClr val="bg1"/>
                </a:solidFill>
                <a:latin typeface="Microsoft YaHei" panose="020B0503020204020204" pitchFamily="34" charset="-122"/>
                <a:ea typeface="Microsoft YaHei" panose="020B0503020204020204" pitchFamily="34" charset="-122"/>
              </a:rPr>
              <a:t>源头 </a:t>
            </a:r>
            <a:r>
              <a:rPr lang="zh-CN" altLang="en-US" sz="3200" dirty="0">
                <a:solidFill>
                  <a:schemeClr val="bg1"/>
                </a:solidFill>
                <a:latin typeface="Microsoft YaHei" panose="020B0503020204020204" pitchFamily="34" charset="-122"/>
                <a:ea typeface="Microsoft YaHei" panose="020B0503020204020204" pitchFamily="34" charset="-122"/>
              </a:rPr>
              <a:t>的守护，</a:t>
            </a:r>
            <a:endParaRPr lang="en-GB" altLang="ja-JP" sz="32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9362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person, indoor, boy, young&#10;&#10;Description automatically generated">
            <a:extLst>
              <a:ext uri="{FF2B5EF4-FFF2-40B4-BE49-F238E27FC236}">
                <a16:creationId xmlns:a16="http://schemas.microsoft.com/office/drawing/2014/main" id="{904CC941-1D1F-A844-9158-A0E68C32EB88}"/>
              </a:ext>
            </a:extLst>
          </p:cNvPr>
          <p:cNvPicPr>
            <a:picLocks noChangeAspect="1"/>
          </p:cNvPicPr>
          <p:nvPr/>
        </p:nvPicPr>
        <p:blipFill rotWithShape="1">
          <a:blip r:embed="rId2"/>
          <a:srcRect l="15119" b="15452"/>
          <a:stretch/>
        </p:blipFill>
        <p:spPr>
          <a:xfrm flipH="1">
            <a:off x="1843324" y="0"/>
            <a:ext cx="10348676" cy="6858000"/>
          </a:xfrm>
          <a:prstGeom prst="rect">
            <a:avLst/>
          </a:prstGeom>
        </p:spPr>
      </p:pic>
      <p:grpSp>
        <p:nvGrpSpPr>
          <p:cNvPr id="13" name="Group 12">
            <a:extLst>
              <a:ext uri="{FF2B5EF4-FFF2-40B4-BE49-F238E27FC236}">
                <a16:creationId xmlns:a16="http://schemas.microsoft.com/office/drawing/2014/main" id="{D45F19D0-2A6A-744C-80E4-D3CF0FCE0DBE}"/>
              </a:ext>
            </a:extLst>
          </p:cNvPr>
          <p:cNvGrpSpPr/>
          <p:nvPr/>
        </p:nvGrpSpPr>
        <p:grpSpPr>
          <a:xfrm>
            <a:off x="3756298" y="2512103"/>
            <a:ext cx="3261364" cy="916897"/>
            <a:chOff x="4937760" y="1496567"/>
            <a:chExt cx="3261364" cy="916897"/>
          </a:xfrm>
        </p:grpSpPr>
        <p:sp>
          <p:nvSpPr>
            <p:cNvPr id="6" name="Rectangle 5">
              <a:extLst>
                <a:ext uri="{FF2B5EF4-FFF2-40B4-BE49-F238E27FC236}">
                  <a16:creationId xmlns:a16="http://schemas.microsoft.com/office/drawing/2014/main" id="{EFCCD1CC-1DC1-D04F-B03F-56E10867BF39}"/>
                </a:ext>
              </a:extLst>
            </p:cNvPr>
            <p:cNvSpPr/>
            <p:nvPr/>
          </p:nvSpPr>
          <p:spPr>
            <a:xfrm>
              <a:off x="5238590" y="1496567"/>
              <a:ext cx="2672526" cy="830997"/>
            </a:xfrm>
            <a:prstGeom prst="rect">
              <a:avLst/>
            </a:prstGeom>
          </p:spPr>
          <p:txBody>
            <a:bodyPr wrap="none">
              <a:spAutoFit/>
            </a:bodyPr>
            <a:lstStyle/>
            <a:p>
              <a:r>
                <a:rPr lang="ja-JP" altLang="en-US" sz="4800" b="1">
                  <a:solidFill>
                    <a:schemeClr val="bg1"/>
                  </a:solidFill>
                  <a:latin typeface="Microsoft YaHei" panose="020B0503020204020204" pitchFamily="34" charset="-122"/>
                  <a:ea typeface="Microsoft YaHei" panose="020B0503020204020204" pitchFamily="34" charset="-122"/>
                </a:rPr>
                <a:t>我们希望</a:t>
              </a:r>
              <a:endParaRPr lang="en-GB" sz="4800" dirty="0"/>
            </a:p>
          </p:txBody>
        </p:sp>
        <p:cxnSp>
          <p:nvCxnSpPr>
            <p:cNvPr id="8" name="Straight Connector 7">
              <a:extLst>
                <a:ext uri="{FF2B5EF4-FFF2-40B4-BE49-F238E27FC236}">
                  <a16:creationId xmlns:a16="http://schemas.microsoft.com/office/drawing/2014/main" id="{71CC1156-2210-144B-9278-AF08B003BDCC}"/>
                </a:ext>
              </a:extLst>
            </p:cNvPr>
            <p:cNvCxnSpPr/>
            <p:nvPr/>
          </p:nvCxnSpPr>
          <p:spPr>
            <a:xfrm>
              <a:off x="4937760" y="2327564"/>
              <a:ext cx="32585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8DECA1-8FE9-FE43-A714-09BC3749C3F6}"/>
                </a:ext>
              </a:extLst>
            </p:cNvPr>
            <p:cNvCxnSpPr/>
            <p:nvPr/>
          </p:nvCxnSpPr>
          <p:spPr>
            <a:xfrm>
              <a:off x="4940535" y="2413464"/>
              <a:ext cx="32585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1CA9A6A1-6596-4F41-AA2B-649C316E9AFF}"/>
              </a:ext>
            </a:extLst>
          </p:cNvPr>
          <p:cNvSpPr/>
          <p:nvPr/>
        </p:nvSpPr>
        <p:spPr>
          <a:xfrm>
            <a:off x="0" y="0"/>
            <a:ext cx="184332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114562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over a body of water&#10;&#10;Description automatically generated">
            <a:extLst>
              <a:ext uri="{FF2B5EF4-FFF2-40B4-BE49-F238E27FC236}">
                <a16:creationId xmlns:a16="http://schemas.microsoft.com/office/drawing/2014/main" id="{7792113E-6C4B-5D4A-AF71-DB834943D787}"/>
              </a:ext>
            </a:extLst>
          </p:cNvPr>
          <p:cNvPicPr>
            <a:picLocks noChangeAspect="1"/>
          </p:cNvPicPr>
          <p:nvPr/>
        </p:nvPicPr>
        <p:blipFill rotWithShape="1">
          <a:blip r:embed="rId2"/>
          <a:srcRect t="7727" b="772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2F88DFD-FF4A-1145-916F-83F7E72185B1}"/>
              </a:ext>
            </a:extLst>
          </p:cNvPr>
          <p:cNvSpPr/>
          <p:nvPr/>
        </p:nvSpPr>
        <p:spPr>
          <a:xfrm>
            <a:off x="3849231" y="781672"/>
            <a:ext cx="4493538" cy="830997"/>
          </a:xfrm>
          <a:prstGeom prst="rect">
            <a:avLst/>
          </a:prstGeom>
        </p:spPr>
        <p:txBody>
          <a:bodyPr wrap="none">
            <a:spAutoFit/>
          </a:bodyPr>
          <a:lstStyle/>
          <a:p>
            <a:r>
              <a:rPr lang="ja-JP" altLang="en-GB" sz="4800" b="1">
                <a:solidFill>
                  <a:schemeClr val="bg1"/>
                </a:solidFill>
                <a:latin typeface="Microsoft YaHei" panose="020B0503020204020204" pitchFamily="34" charset="-122"/>
                <a:ea typeface="Microsoft YaHei" panose="020B0503020204020204" pitchFamily="34" charset="-122"/>
              </a:rPr>
              <a:t>保护好水</a:t>
            </a:r>
            <a:r>
              <a:rPr lang="ja-JP" altLang="en-US" sz="4800" b="1">
                <a:solidFill>
                  <a:schemeClr val="bg1"/>
                </a:solidFill>
                <a:latin typeface="Microsoft YaHei" panose="020B0503020204020204" pitchFamily="34" charset="-122"/>
                <a:ea typeface="Microsoft YaHei" panose="020B0503020204020204" pitchFamily="34" charset="-122"/>
              </a:rPr>
              <a:t>为未来</a:t>
            </a:r>
            <a:endParaRPr lang="en-GB" sz="4800" b="1" dirty="0">
              <a:solidFill>
                <a:schemeClr val="bg1"/>
              </a:solidFill>
              <a:latin typeface="Microsoft YaHei" panose="020B0503020204020204" pitchFamily="34" charset="-122"/>
              <a:ea typeface="Microsoft YaHei" panose="020B0503020204020204" pitchFamily="34" charset="-122"/>
            </a:endParaRPr>
          </a:p>
        </p:txBody>
      </p:sp>
      <p:cxnSp>
        <p:nvCxnSpPr>
          <p:cNvPr id="8" name="Straight Connector 7">
            <a:extLst>
              <a:ext uri="{FF2B5EF4-FFF2-40B4-BE49-F238E27FC236}">
                <a16:creationId xmlns:a16="http://schemas.microsoft.com/office/drawing/2014/main" id="{C6EE2D46-54F7-7C43-8163-47F3BB812FBB}"/>
              </a:ext>
            </a:extLst>
          </p:cNvPr>
          <p:cNvCxnSpPr>
            <a:cxnSpLocks/>
          </p:cNvCxnSpPr>
          <p:nvPr/>
        </p:nvCxnSpPr>
        <p:spPr>
          <a:xfrm>
            <a:off x="3849231" y="1612669"/>
            <a:ext cx="43011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39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27C8AAA-74A6-4610-99A6-985132BDA17B}"/>
              </a:ext>
            </a:extLst>
          </p:cNvPr>
          <p:cNvPicPr>
            <a:picLocks noChangeAspect="1"/>
          </p:cNvPicPr>
          <p:nvPr/>
        </p:nvPicPr>
        <p:blipFill rotWithShape="1">
          <a:blip r:embed="rId2"/>
          <a:srcRect t="7814" b="7812"/>
          <a:stretch/>
        </p:blipFill>
        <p:spPr>
          <a:xfrm>
            <a:off x="0" y="-1"/>
            <a:ext cx="12191999" cy="6858001"/>
          </a:xfrm>
          <a:prstGeom prst="rect">
            <a:avLst/>
          </a:prstGeom>
        </p:spPr>
      </p:pic>
      <p:sp>
        <p:nvSpPr>
          <p:cNvPr id="6" name="Rectangle 5">
            <a:extLst>
              <a:ext uri="{FF2B5EF4-FFF2-40B4-BE49-F238E27FC236}">
                <a16:creationId xmlns:a16="http://schemas.microsoft.com/office/drawing/2014/main" id="{14BC5F3B-354D-C94A-9D02-A11F6DF238E8}"/>
              </a:ext>
            </a:extLst>
          </p:cNvPr>
          <p:cNvSpPr/>
          <p:nvPr/>
        </p:nvSpPr>
        <p:spPr>
          <a:xfrm>
            <a:off x="1565874" y="2336604"/>
            <a:ext cx="7259781" cy="584775"/>
          </a:xfrm>
          <a:prstGeom prst="rect">
            <a:avLst/>
          </a:prstGeom>
        </p:spPr>
        <p:txBody>
          <a:bodyPr wrap="square">
            <a:spAutoFit/>
          </a:bodyPr>
          <a:lstStyle/>
          <a:p>
            <a:pPr algn="r"/>
            <a:r>
              <a:rPr lang="ja-JP" altLang="en-US" sz="3200" dirty="0">
                <a:solidFill>
                  <a:schemeClr val="bg1"/>
                </a:solidFill>
                <a:latin typeface="Microsoft YaHei" panose="020B0503020204020204" pitchFamily="34" charset="-122"/>
                <a:ea typeface="Microsoft YaHei" panose="020B0503020204020204" pitchFamily="34" charset="-122"/>
              </a:rPr>
              <a:t>人的发展与水的存续都能得到守护</a:t>
            </a:r>
            <a:r>
              <a:rPr lang="en-US" altLang="ja-JP" sz="3200" dirty="0">
                <a:solidFill>
                  <a:schemeClr val="bg1"/>
                </a:solidFill>
                <a:latin typeface="Microsoft YaHei" panose="020B0503020204020204" pitchFamily="34" charset="-122"/>
                <a:ea typeface="Microsoft YaHei" panose="020B0503020204020204" pitchFamily="34" charset="-122"/>
              </a:rPr>
              <a:t>——</a:t>
            </a:r>
          </a:p>
        </p:txBody>
      </p:sp>
      <p:sp>
        <p:nvSpPr>
          <p:cNvPr id="7" name="Rectangle 6">
            <a:extLst>
              <a:ext uri="{FF2B5EF4-FFF2-40B4-BE49-F238E27FC236}">
                <a16:creationId xmlns:a16="http://schemas.microsoft.com/office/drawing/2014/main" id="{724BDE41-94F1-0944-9CF6-A41D27D112E8}"/>
              </a:ext>
            </a:extLst>
          </p:cNvPr>
          <p:cNvSpPr/>
          <p:nvPr/>
        </p:nvSpPr>
        <p:spPr>
          <a:xfrm>
            <a:off x="5838829" y="3069405"/>
            <a:ext cx="4767651" cy="707886"/>
          </a:xfrm>
          <a:prstGeom prst="rect">
            <a:avLst/>
          </a:prstGeom>
        </p:spPr>
        <p:txBody>
          <a:bodyPr wrap="none">
            <a:spAutoFit/>
          </a:bodyPr>
          <a:lstStyle/>
          <a:p>
            <a:pPr algn="r"/>
            <a:r>
              <a:rPr lang="ja-JP" altLang="en-US" sz="3200" dirty="0">
                <a:solidFill>
                  <a:schemeClr val="bg1"/>
                </a:solidFill>
                <a:latin typeface="Microsoft YaHei" panose="020B0503020204020204" pitchFamily="34" charset="-122"/>
                <a:ea typeface="Microsoft YaHei" panose="020B0503020204020204" pitchFamily="34" charset="-122"/>
              </a:rPr>
              <a:t>在你我的</a:t>
            </a:r>
            <a:r>
              <a:rPr lang="zh-CN" altLang="en-US" sz="3200" dirty="0">
                <a:solidFill>
                  <a:schemeClr val="bg1"/>
                </a:solidFill>
                <a:latin typeface="Microsoft YaHei" panose="020B0503020204020204" pitchFamily="34" charset="-122"/>
                <a:ea typeface="Microsoft YaHei" panose="020B0503020204020204" pitchFamily="34" charset="-122"/>
              </a:rPr>
              <a:t> </a:t>
            </a:r>
            <a:r>
              <a:rPr lang="ja-JP" altLang="en-US" sz="4000" b="1" dirty="0">
                <a:solidFill>
                  <a:schemeClr val="bg1"/>
                </a:solidFill>
                <a:latin typeface="Microsoft YaHei" panose="020B0503020204020204" pitchFamily="34" charset="-122"/>
                <a:ea typeface="Microsoft YaHei" panose="020B0503020204020204" pitchFamily="34" charset="-122"/>
              </a:rPr>
              <a:t>共同</a:t>
            </a:r>
            <a:r>
              <a:rPr lang="zh-CN" altLang="en-US" sz="4000" b="1" dirty="0">
                <a:solidFill>
                  <a:schemeClr val="bg1"/>
                </a:solidFill>
                <a:latin typeface="Microsoft YaHei" panose="020B0503020204020204" pitchFamily="34" charset="-122"/>
                <a:ea typeface="Microsoft YaHei" panose="020B0503020204020204" pitchFamily="34" charset="-122"/>
              </a:rPr>
              <a:t> </a:t>
            </a:r>
            <a:r>
              <a:rPr lang="ja-JP" altLang="en-US" sz="3200" dirty="0">
                <a:solidFill>
                  <a:schemeClr val="bg1"/>
                </a:solidFill>
                <a:latin typeface="Microsoft YaHei" panose="020B0503020204020204" pitchFamily="34" charset="-122"/>
                <a:ea typeface="Microsoft YaHei" panose="020B0503020204020204" pitchFamily="34" charset="-122"/>
              </a:rPr>
              <a:t>努力之下</a:t>
            </a:r>
          </a:p>
        </p:txBody>
      </p:sp>
    </p:spTree>
    <p:extLst>
      <p:ext uri="{BB962C8B-B14F-4D97-AF65-F5344CB8AC3E}">
        <p14:creationId xmlns:p14="http://schemas.microsoft.com/office/powerpoint/2010/main" val="309115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1AAB43C-1268-436A-9635-7AC4E164170F}"/>
              </a:ext>
            </a:extLst>
          </p:cNvPr>
          <p:cNvPicPr>
            <a:picLocks noChangeAspect="1"/>
          </p:cNvPicPr>
          <p:nvPr/>
        </p:nvPicPr>
        <p:blipFill>
          <a:blip r:embed="rId2"/>
          <a:stretch>
            <a:fillRect/>
          </a:stretch>
        </p:blipFill>
        <p:spPr>
          <a:xfrm>
            <a:off x="0" y="0"/>
            <a:ext cx="12192000" cy="6858000"/>
          </a:xfrm>
          <a:prstGeom prst="rect">
            <a:avLst/>
          </a:prstGeom>
        </p:spPr>
      </p:pic>
      <p:sp>
        <p:nvSpPr>
          <p:cNvPr id="2" name="灯片编号占位符 1">
            <a:extLst>
              <a:ext uri="{FF2B5EF4-FFF2-40B4-BE49-F238E27FC236}">
                <a16:creationId xmlns:a16="http://schemas.microsoft.com/office/drawing/2014/main" id="{9380AD68-FD0F-4E6A-A23B-AC7FC9B2D15E}"/>
              </a:ext>
            </a:extLst>
          </p:cNvPr>
          <p:cNvSpPr>
            <a:spLocks noGrp="1"/>
          </p:cNvSpPr>
          <p:nvPr>
            <p:ph type="sldNum" sz="quarter" idx="14"/>
          </p:nvPr>
        </p:nvSpPr>
        <p:spPr/>
        <p:txBody>
          <a:bodyPr/>
          <a:lstStyle/>
          <a:p>
            <a:fld id="{E6049C3D-CCF1-41B9-A681-D61E0CAE4A17}" type="slidenum">
              <a:rPr lang="en-US" altLang="zh-CN" smtClean="0"/>
              <a:pPr/>
              <a:t>26</a:t>
            </a:fld>
            <a:endParaRPr lang="en-US" dirty="0"/>
          </a:p>
        </p:txBody>
      </p:sp>
      <p:sp>
        <p:nvSpPr>
          <p:cNvPr id="3" name="文本占位符 2">
            <a:extLst>
              <a:ext uri="{FF2B5EF4-FFF2-40B4-BE49-F238E27FC236}">
                <a16:creationId xmlns:a16="http://schemas.microsoft.com/office/drawing/2014/main" id="{980838C1-720A-40F7-B7D7-B50E2E7FB195}"/>
              </a:ext>
            </a:extLst>
          </p:cNvPr>
          <p:cNvSpPr>
            <a:spLocks noGrp="1"/>
          </p:cNvSpPr>
          <p:nvPr>
            <p:ph type="body" sz="quarter" idx="15"/>
          </p:nvPr>
        </p:nvSpPr>
        <p:spPr/>
        <p:txBody>
          <a:bodyPr/>
          <a:lstStyle/>
          <a:p>
            <a:endParaRPr lang="ca-ES"/>
          </a:p>
        </p:txBody>
      </p:sp>
      <p:sp>
        <p:nvSpPr>
          <p:cNvPr id="5" name="Rectangle 5">
            <a:extLst>
              <a:ext uri="{FF2B5EF4-FFF2-40B4-BE49-F238E27FC236}">
                <a16:creationId xmlns:a16="http://schemas.microsoft.com/office/drawing/2014/main" id="{72D63499-24A4-4033-BFAD-FCBB90B94629}"/>
              </a:ext>
            </a:extLst>
          </p:cNvPr>
          <p:cNvSpPr/>
          <p:nvPr/>
        </p:nvSpPr>
        <p:spPr>
          <a:xfrm>
            <a:off x="3157599" y="1499200"/>
            <a:ext cx="3219796" cy="584775"/>
          </a:xfrm>
          <a:prstGeom prst="rect">
            <a:avLst/>
          </a:prstGeom>
        </p:spPr>
        <p:txBody>
          <a:bodyPr wrap="square">
            <a:spAutoFit/>
          </a:bodyPr>
          <a:lstStyle/>
          <a:p>
            <a:r>
              <a:rPr lang="ja-JP" altLang="en-US" sz="3200" dirty="0">
                <a:solidFill>
                  <a:schemeClr val="bg1"/>
                </a:solidFill>
                <a:latin typeface="Microsoft YaHei" panose="020B0503020204020204" pitchFamily="34" charset="-122"/>
                <a:ea typeface="Microsoft YaHei" panose="020B0503020204020204" pitchFamily="34" charset="-122"/>
              </a:rPr>
              <a:t>正因如此</a:t>
            </a:r>
            <a:r>
              <a:rPr lang="en-GB" altLang="ja-JP" sz="3200" dirty="0">
                <a:solidFill>
                  <a:schemeClr val="bg1"/>
                </a:solidFill>
                <a:latin typeface="Microsoft YaHei" panose="020B0503020204020204" pitchFamily="34" charset="-122"/>
                <a:ea typeface="Microsoft YaHei" panose="020B0503020204020204" pitchFamily="34" charset="-122"/>
              </a:rPr>
              <a:t>…</a:t>
            </a:r>
            <a:r>
              <a:rPr lang="en-US" altLang="ja-JP" sz="3200" dirty="0">
                <a:solidFill>
                  <a:schemeClr val="bg1"/>
                </a:solidFill>
                <a:latin typeface="Microsoft YaHei" panose="020B0503020204020204" pitchFamily="34" charset="-122"/>
                <a:ea typeface="Microsoft YaHei" panose="020B0503020204020204" pitchFamily="34" charset="-122"/>
              </a:rPr>
              <a:t> </a:t>
            </a:r>
            <a:r>
              <a:rPr lang="en-GB" altLang="ja-JP" sz="3200" dirty="0">
                <a:solidFill>
                  <a:schemeClr val="bg1"/>
                </a:solidFill>
                <a:latin typeface="Microsoft YaHei" panose="020B0503020204020204" pitchFamily="34" charset="-122"/>
                <a:ea typeface="Microsoft YaHei" panose="020B0503020204020204" pitchFamily="34" charset="-122"/>
              </a:rPr>
              <a:t>…</a:t>
            </a:r>
            <a:endParaRPr lang="ja-JP" altLang="en-US" sz="3200" dirty="0">
              <a:solidFill>
                <a:schemeClr val="bg1"/>
              </a:solidFill>
              <a:latin typeface="Microsoft YaHei" panose="020B0503020204020204" pitchFamily="34" charset="-122"/>
              <a:ea typeface="Microsoft YaHei" panose="020B0503020204020204" pitchFamily="34" charset="-122"/>
            </a:endParaRPr>
          </a:p>
        </p:txBody>
      </p:sp>
      <p:sp>
        <p:nvSpPr>
          <p:cNvPr id="7" name="Rectangle 6">
            <a:extLst>
              <a:ext uri="{FF2B5EF4-FFF2-40B4-BE49-F238E27FC236}">
                <a16:creationId xmlns:a16="http://schemas.microsoft.com/office/drawing/2014/main" id="{2A571FE5-6B31-4CCD-8638-978B0BF8677D}"/>
              </a:ext>
            </a:extLst>
          </p:cNvPr>
          <p:cNvSpPr/>
          <p:nvPr/>
        </p:nvSpPr>
        <p:spPr>
          <a:xfrm>
            <a:off x="5161503" y="2212336"/>
            <a:ext cx="5690982" cy="1323439"/>
          </a:xfrm>
          <a:prstGeom prst="rect">
            <a:avLst/>
          </a:prstGeom>
        </p:spPr>
        <p:txBody>
          <a:bodyPr wrap="none">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我们在 </a:t>
            </a:r>
            <a:r>
              <a:rPr lang="zh-CN" altLang="en-US" sz="4000" b="1" dirty="0">
                <a:solidFill>
                  <a:schemeClr val="bg1"/>
                </a:solidFill>
                <a:latin typeface="Microsoft YaHei" panose="020B0503020204020204" pitchFamily="34" charset="-122"/>
                <a:ea typeface="Microsoft YaHei" panose="020B0503020204020204" pitchFamily="34" charset="-122"/>
              </a:rPr>
              <a:t>千岛湖</a:t>
            </a:r>
            <a:r>
              <a:rPr lang="zh-CN" altLang="en-US" sz="3200" dirty="0">
                <a:solidFill>
                  <a:schemeClr val="bg1"/>
                </a:solidFill>
                <a:latin typeface="Microsoft YaHei" panose="020B0503020204020204" pitchFamily="34" charset="-122"/>
                <a:ea typeface="Microsoft YaHei" panose="020B0503020204020204" pitchFamily="34" charset="-122"/>
              </a:rPr>
              <a:t>，</a:t>
            </a:r>
            <a:endParaRPr lang="en-US" altLang="zh-CN" sz="3200" dirty="0">
              <a:solidFill>
                <a:schemeClr val="bg1"/>
              </a:solidFill>
              <a:latin typeface="Microsoft YaHei" panose="020B0503020204020204" pitchFamily="34" charset="-122"/>
              <a:ea typeface="Microsoft YaHei" panose="020B0503020204020204" pitchFamily="34" charset="-122"/>
            </a:endParaRPr>
          </a:p>
          <a:p>
            <a:r>
              <a:rPr lang="zh-CN" altLang="en-US" sz="3200" dirty="0">
                <a:solidFill>
                  <a:schemeClr val="bg1"/>
                </a:solidFill>
                <a:latin typeface="Microsoft YaHei" panose="020B0503020204020204" pitchFamily="34" charset="-122"/>
                <a:ea typeface="Microsoft YaHei" panose="020B0503020204020204" pitchFamily="34" charset="-122"/>
              </a:rPr>
              <a:t>长三角最重要的 </a:t>
            </a:r>
            <a:r>
              <a:rPr lang="zh-CN" altLang="en-US" sz="4000" b="1" dirty="0">
                <a:solidFill>
                  <a:schemeClr val="bg1"/>
                </a:solidFill>
                <a:latin typeface="Microsoft YaHei" panose="020B0503020204020204" pitchFamily="34" charset="-122"/>
                <a:ea typeface="Microsoft YaHei" panose="020B0503020204020204" pitchFamily="34" charset="-122"/>
              </a:rPr>
              <a:t>水源地 </a:t>
            </a:r>
            <a:r>
              <a:rPr lang="zh-CN" altLang="en-US" sz="3200" dirty="0">
                <a:solidFill>
                  <a:schemeClr val="bg1"/>
                </a:solidFill>
                <a:latin typeface="Microsoft YaHei" panose="020B0503020204020204" pitchFamily="34" charset="-122"/>
                <a:ea typeface="Microsoft YaHei" panose="020B0503020204020204" pitchFamily="34" charset="-122"/>
              </a:rPr>
              <a:t>之一</a:t>
            </a:r>
            <a:endParaRPr lang="ja-JP" altLang="en-US" sz="32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20541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 picture containing person, cake, table, food&#10;&#10;Description automatically generated">
            <a:extLst>
              <a:ext uri="{FF2B5EF4-FFF2-40B4-BE49-F238E27FC236}">
                <a16:creationId xmlns:a16="http://schemas.microsoft.com/office/drawing/2014/main" id="{6CEA2C87-F98B-41A0-9E2A-43FEE4FDBB41}"/>
              </a:ext>
            </a:extLst>
          </p:cNvPr>
          <p:cNvPicPr>
            <a:picLocks noChangeAspect="1"/>
          </p:cNvPicPr>
          <p:nvPr/>
        </p:nvPicPr>
        <p:blipFill rotWithShape="1">
          <a:blip r:embed="rId2"/>
          <a:srcRect t="7865" b="7865"/>
          <a:stretch/>
        </p:blipFill>
        <p:spPr>
          <a:xfrm>
            <a:off x="20" y="10"/>
            <a:ext cx="12191980" cy="6857990"/>
          </a:xfrm>
          <a:prstGeom prst="rect">
            <a:avLst/>
          </a:prstGeom>
          <a:noFill/>
        </p:spPr>
      </p:pic>
      <p:sp>
        <p:nvSpPr>
          <p:cNvPr id="2" name="灯片编号占位符 1">
            <a:extLst>
              <a:ext uri="{FF2B5EF4-FFF2-40B4-BE49-F238E27FC236}">
                <a16:creationId xmlns:a16="http://schemas.microsoft.com/office/drawing/2014/main" id="{A1ECCA28-CC56-48A2-9D48-966CFEA0ECA2}"/>
              </a:ext>
            </a:extLst>
          </p:cNvPr>
          <p:cNvSpPr>
            <a:spLocks noGrp="1"/>
          </p:cNvSpPr>
          <p:nvPr>
            <p:ph type="sldNum" sz="quarter" idx="14"/>
          </p:nvPr>
        </p:nvSpPr>
        <p:spPr/>
        <p:txBody>
          <a:bodyPr/>
          <a:lstStyle/>
          <a:p>
            <a:fld id="{E6049C3D-CCF1-41B9-A681-D61E0CAE4A17}" type="slidenum">
              <a:rPr lang="en-US" altLang="zh-CN" smtClean="0"/>
              <a:pPr/>
              <a:t>27</a:t>
            </a:fld>
            <a:endParaRPr lang="en-US" dirty="0"/>
          </a:p>
        </p:txBody>
      </p:sp>
      <p:sp>
        <p:nvSpPr>
          <p:cNvPr id="3" name="文本占位符 2">
            <a:extLst>
              <a:ext uri="{FF2B5EF4-FFF2-40B4-BE49-F238E27FC236}">
                <a16:creationId xmlns:a16="http://schemas.microsoft.com/office/drawing/2014/main" id="{5F9C4575-4CD2-453F-A9DC-4370CEE0D773}"/>
              </a:ext>
            </a:extLst>
          </p:cNvPr>
          <p:cNvSpPr>
            <a:spLocks noGrp="1"/>
          </p:cNvSpPr>
          <p:nvPr>
            <p:ph type="body" sz="quarter" idx="15"/>
          </p:nvPr>
        </p:nvSpPr>
        <p:spPr/>
        <p:txBody>
          <a:bodyPr/>
          <a:lstStyle/>
          <a:p>
            <a:endParaRPr lang="ca-ES"/>
          </a:p>
        </p:txBody>
      </p:sp>
      <p:sp>
        <p:nvSpPr>
          <p:cNvPr id="4" name="Rectangle 6">
            <a:extLst>
              <a:ext uri="{FF2B5EF4-FFF2-40B4-BE49-F238E27FC236}">
                <a16:creationId xmlns:a16="http://schemas.microsoft.com/office/drawing/2014/main" id="{40A8A679-436E-4B59-991B-A4C35A588F40}"/>
              </a:ext>
            </a:extLst>
          </p:cNvPr>
          <p:cNvSpPr/>
          <p:nvPr/>
        </p:nvSpPr>
        <p:spPr>
          <a:xfrm>
            <a:off x="1788908" y="980661"/>
            <a:ext cx="8050602" cy="707886"/>
          </a:xfrm>
          <a:prstGeom prst="rect">
            <a:avLst/>
          </a:prstGeom>
        </p:spPr>
        <p:txBody>
          <a:bodyPr wrap="none">
            <a:spAutoFit/>
          </a:bodyPr>
          <a:lstStyle/>
          <a:p>
            <a:r>
              <a:rPr lang="zh-CN" altLang="en-US" sz="3200" dirty="0">
                <a:latin typeface="Microsoft YaHei" panose="020B0503020204020204" pitchFamily="34" charset="-122"/>
                <a:ea typeface="Microsoft YaHei" panose="020B0503020204020204" pitchFamily="34" charset="-122"/>
              </a:rPr>
              <a:t>使用 </a:t>
            </a:r>
            <a:r>
              <a:rPr lang="zh-CN" altLang="en-US" sz="4000" b="1" dirty="0">
                <a:latin typeface="Microsoft YaHei" panose="020B0503020204020204" pitchFamily="34" charset="-122"/>
                <a:ea typeface="Microsoft YaHei" panose="020B0503020204020204" pitchFamily="34" charset="-122"/>
              </a:rPr>
              <a:t>可持续的方式 </a:t>
            </a:r>
            <a:r>
              <a:rPr lang="zh-CN" altLang="en-US" sz="3200" dirty="0">
                <a:latin typeface="Microsoft YaHei" panose="020B0503020204020204" pitchFamily="34" charset="-122"/>
                <a:ea typeface="Microsoft YaHei" panose="020B0503020204020204" pitchFamily="34" charset="-122"/>
              </a:rPr>
              <a:t>投资自然、保护水源</a:t>
            </a:r>
            <a:endParaRPr lang="ja-JP"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69317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uple of people on a beach with a sunset in the background&#10;&#10;Description automatically generated">
            <a:extLst>
              <a:ext uri="{FF2B5EF4-FFF2-40B4-BE49-F238E27FC236}">
                <a16:creationId xmlns:a16="http://schemas.microsoft.com/office/drawing/2014/main" id="{EDBA7B24-B10C-BA49-93E8-541CB98DBF6B}"/>
              </a:ext>
            </a:extLst>
          </p:cNvPr>
          <p:cNvPicPr>
            <a:picLocks noChangeAspect="1"/>
          </p:cNvPicPr>
          <p:nvPr/>
        </p:nvPicPr>
        <p:blipFill rotWithShape="1">
          <a:blip r:embed="rId2"/>
          <a:srcRect l="5541" t="59" r="13190" b="2050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BE7AF84-3014-F149-AD38-05C7BEE10FCC}"/>
              </a:ext>
            </a:extLst>
          </p:cNvPr>
          <p:cNvSpPr/>
          <p:nvPr/>
        </p:nvSpPr>
        <p:spPr>
          <a:xfrm>
            <a:off x="2208952" y="980661"/>
            <a:ext cx="6558206" cy="1323439"/>
          </a:xfrm>
          <a:prstGeom prst="rect">
            <a:avLst/>
          </a:prstGeom>
        </p:spPr>
        <p:txBody>
          <a:bodyPr wrap="none">
            <a:spAutoFit/>
          </a:bodyPr>
          <a:lstStyle/>
          <a:p>
            <a:r>
              <a:rPr lang="zh-CN" altLang="en-US" sz="3200" dirty="0">
                <a:latin typeface="Microsoft YaHei" panose="020B0503020204020204" pitchFamily="34" charset="-122"/>
                <a:ea typeface="Microsoft YaHei" panose="020B0503020204020204" pitchFamily="34" charset="-122"/>
              </a:rPr>
              <a:t>探索 </a:t>
            </a:r>
            <a:r>
              <a:rPr lang="ja-JP" altLang="en-US" sz="4000" b="1" dirty="0">
                <a:latin typeface="Microsoft YaHei" panose="020B0503020204020204" pitchFamily="34" charset="-122"/>
                <a:ea typeface="Microsoft YaHei" panose="020B0503020204020204" pitchFamily="34" charset="-122"/>
              </a:rPr>
              <a:t>创新</a:t>
            </a:r>
            <a:r>
              <a:rPr lang="en-US" altLang="ja-JP" sz="4000" b="1" dirty="0">
                <a:latin typeface="Microsoft YaHei" panose="020B0503020204020204" pitchFamily="34" charset="-122"/>
                <a:ea typeface="Microsoft YaHei" panose="020B0503020204020204" pitchFamily="34" charset="-122"/>
              </a:rPr>
              <a:t> </a:t>
            </a:r>
            <a:r>
              <a:rPr lang="ja-JP" altLang="en-US" sz="3200" dirty="0">
                <a:latin typeface="Microsoft YaHei" panose="020B0503020204020204" pitchFamily="34" charset="-122"/>
                <a:ea typeface="Microsoft YaHei" panose="020B0503020204020204" pitchFamily="34" charset="-122"/>
              </a:rPr>
              <a:t>的模式</a:t>
            </a:r>
            <a:endParaRPr lang="en-GB" altLang="ja-JP" sz="3200" dirty="0">
              <a:latin typeface="Microsoft YaHei" panose="020B0503020204020204" pitchFamily="34" charset="-122"/>
              <a:ea typeface="Microsoft YaHei" panose="020B0503020204020204" pitchFamily="34" charset="-122"/>
            </a:endParaRPr>
          </a:p>
          <a:p>
            <a:r>
              <a:rPr lang="en-GB" altLang="ja-JP" sz="3200" dirty="0">
                <a:latin typeface="Microsoft YaHei" panose="020B0503020204020204" pitchFamily="34" charset="-122"/>
                <a:ea typeface="Microsoft YaHei" panose="020B0503020204020204" pitchFamily="34" charset="-122"/>
              </a:rPr>
              <a:t>			</a:t>
            </a:r>
            <a:r>
              <a:rPr lang="zh-CN" altLang="en-US" sz="3200" dirty="0">
                <a:latin typeface="Microsoft YaHei" panose="020B0503020204020204" pitchFamily="34" charset="-122"/>
                <a:ea typeface="Microsoft YaHei" panose="020B0503020204020204" pitchFamily="34" charset="-122"/>
              </a:rPr>
              <a:t>     </a:t>
            </a:r>
            <a:r>
              <a:rPr lang="ja-JP" altLang="en-US" sz="3200" dirty="0">
                <a:latin typeface="Microsoft YaHei" panose="020B0503020204020204" pitchFamily="34" charset="-122"/>
                <a:ea typeface="Microsoft YaHei" panose="020B0503020204020204" pitchFamily="34" charset="-122"/>
              </a:rPr>
              <a:t>融合</a:t>
            </a:r>
            <a:r>
              <a:rPr lang="en-US" altLang="ja-JP" sz="3200" dirty="0">
                <a:latin typeface="Microsoft YaHei" panose="020B0503020204020204" pitchFamily="34" charset="-122"/>
                <a:ea typeface="Microsoft YaHei" panose="020B0503020204020204" pitchFamily="34" charset="-122"/>
              </a:rPr>
              <a:t> </a:t>
            </a:r>
            <a:r>
              <a:rPr lang="ja-JP" altLang="en-US" sz="4000" b="1" dirty="0">
                <a:latin typeface="Microsoft YaHei" panose="020B0503020204020204" pitchFamily="34" charset="-122"/>
                <a:ea typeface="Microsoft YaHei" panose="020B0503020204020204" pitchFamily="34" charset="-122"/>
              </a:rPr>
              <a:t>多方资源</a:t>
            </a:r>
            <a:endParaRPr lang="ja-JP"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1225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 indoor, person, food&#10;&#10;Description automatically generated">
            <a:extLst>
              <a:ext uri="{FF2B5EF4-FFF2-40B4-BE49-F238E27FC236}">
                <a16:creationId xmlns:a16="http://schemas.microsoft.com/office/drawing/2014/main" id="{C370A599-F2E0-A040-9A8C-42CD293B6357}"/>
              </a:ext>
            </a:extLst>
          </p:cNvPr>
          <p:cNvPicPr>
            <a:picLocks noChangeAspect="1"/>
          </p:cNvPicPr>
          <p:nvPr/>
        </p:nvPicPr>
        <p:blipFill rotWithShape="1">
          <a:blip r:embed="rId2"/>
          <a:srcRect t="2860" b="12870"/>
          <a:stretch/>
        </p:blipFill>
        <p:spPr>
          <a:xfrm>
            <a:off x="20" y="10"/>
            <a:ext cx="12191980" cy="6857990"/>
          </a:xfrm>
          <a:prstGeom prst="rect">
            <a:avLst/>
          </a:prstGeom>
          <a:noFill/>
        </p:spPr>
      </p:pic>
      <p:sp>
        <p:nvSpPr>
          <p:cNvPr id="7" name="Rectangle 6">
            <a:extLst>
              <a:ext uri="{FF2B5EF4-FFF2-40B4-BE49-F238E27FC236}">
                <a16:creationId xmlns:a16="http://schemas.microsoft.com/office/drawing/2014/main" id="{6BCEF114-7A95-6849-8AC5-B03AD838B33B}"/>
              </a:ext>
            </a:extLst>
          </p:cNvPr>
          <p:cNvSpPr/>
          <p:nvPr/>
        </p:nvSpPr>
        <p:spPr>
          <a:xfrm>
            <a:off x="1052027" y="299392"/>
            <a:ext cx="5743880" cy="707886"/>
          </a:xfrm>
          <a:prstGeom prst="rect">
            <a:avLst/>
          </a:prstGeom>
        </p:spPr>
        <p:txBody>
          <a:bodyPr wrap="none">
            <a:spAutoFit/>
          </a:bodyPr>
          <a:lstStyle/>
          <a:p>
            <a:r>
              <a:rPr lang="ja-JP" altLang="en-GB" sz="3200" dirty="0">
                <a:latin typeface="Microsoft YaHei" panose="020B0503020204020204" pitchFamily="34" charset="-122"/>
                <a:ea typeface="Microsoft YaHei" panose="020B0503020204020204" pitchFamily="34" charset="-122"/>
              </a:rPr>
              <a:t>打造</a:t>
            </a:r>
            <a:r>
              <a:rPr lang="en-US" altLang="ja-JP" sz="3200" dirty="0">
                <a:latin typeface="Microsoft YaHei" panose="020B0503020204020204" pitchFamily="34" charset="-122"/>
                <a:ea typeface="Microsoft YaHei" panose="020B0503020204020204" pitchFamily="34" charset="-122"/>
              </a:rPr>
              <a:t> </a:t>
            </a:r>
            <a:r>
              <a:rPr lang="ja-JP" altLang="en-US" sz="4000" b="1" dirty="0">
                <a:latin typeface="Microsoft YaHei" panose="020B0503020204020204" pitchFamily="34" charset="-122"/>
                <a:ea typeface="Microsoft YaHei" panose="020B0503020204020204" pitchFamily="34" charset="-122"/>
              </a:rPr>
              <a:t>严谨专业的保护方案</a:t>
            </a:r>
            <a:endParaRPr lang="ja-JP" altLang="en-US" sz="3200" dirty="0">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a16="http://schemas.microsoft.com/office/drawing/2014/main" id="{271A7C9A-ECC2-9C45-913B-D44464F61050}"/>
              </a:ext>
            </a:extLst>
          </p:cNvPr>
          <p:cNvSpPr/>
          <p:nvPr/>
        </p:nvSpPr>
        <p:spPr>
          <a:xfrm>
            <a:off x="2666986" y="1049380"/>
            <a:ext cx="4923143" cy="707886"/>
          </a:xfrm>
          <a:prstGeom prst="rect">
            <a:avLst/>
          </a:prstGeom>
        </p:spPr>
        <p:txBody>
          <a:bodyPr wrap="none">
            <a:spAutoFit/>
          </a:bodyPr>
          <a:lstStyle/>
          <a:p>
            <a:r>
              <a:rPr lang="zh-CN" altLang="en-US" sz="3200" dirty="0">
                <a:latin typeface="Microsoft YaHei" panose="020B0503020204020204" pitchFamily="34" charset="-122"/>
                <a:ea typeface="Microsoft YaHei" panose="020B0503020204020204" pitchFamily="34" charset="-122"/>
              </a:rPr>
              <a:t>搭建领先的 </a:t>
            </a:r>
            <a:r>
              <a:rPr lang="zh-CN" altLang="en-US" sz="4000" b="1" dirty="0">
                <a:latin typeface="Microsoft YaHei" panose="020B0503020204020204" pitchFamily="34" charset="-122"/>
                <a:ea typeface="Microsoft YaHei" panose="020B0503020204020204" pitchFamily="34" charset="-122"/>
              </a:rPr>
              <a:t>数字化平台</a:t>
            </a:r>
            <a:endParaRPr lang="ja-JP" altLang="en-US" sz="4000" b="1" dirty="0">
              <a:latin typeface="Microsoft YaHei" panose="020B0503020204020204" pitchFamily="34" charset="-122"/>
              <a:ea typeface="Microsoft YaHei" panose="020B0503020204020204" pitchFamily="34" charset="-122"/>
            </a:endParaRPr>
          </a:p>
        </p:txBody>
      </p:sp>
      <p:sp>
        <p:nvSpPr>
          <p:cNvPr id="10" name="Rectangle 8">
            <a:extLst>
              <a:ext uri="{FF2B5EF4-FFF2-40B4-BE49-F238E27FC236}">
                <a16:creationId xmlns:a16="http://schemas.microsoft.com/office/drawing/2014/main" id="{7FD15DD1-7735-4E2D-ABF1-7835F5801458}"/>
              </a:ext>
            </a:extLst>
          </p:cNvPr>
          <p:cNvSpPr/>
          <p:nvPr/>
        </p:nvSpPr>
        <p:spPr>
          <a:xfrm>
            <a:off x="5822775" y="1799368"/>
            <a:ext cx="5588389" cy="707886"/>
          </a:xfrm>
          <a:prstGeom prst="rect">
            <a:avLst/>
          </a:prstGeom>
        </p:spPr>
        <p:txBody>
          <a:bodyPr wrap="none">
            <a:spAutoFit/>
          </a:bodyPr>
          <a:lstStyle/>
          <a:p>
            <a:r>
              <a:rPr lang="zh-CN" altLang="en-US" sz="3200" dirty="0">
                <a:latin typeface="Microsoft YaHei" panose="020B0503020204020204" pitchFamily="34" charset="-122"/>
                <a:ea typeface="Microsoft YaHei" panose="020B0503020204020204" pitchFamily="34" charset="-122"/>
              </a:rPr>
              <a:t>探索 </a:t>
            </a:r>
            <a:r>
              <a:rPr lang="zh-CN" altLang="en-US" sz="4000" b="1" dirty="0">
                <a:latin typeface="Microsoft YaHei" panose="020B0503020204020204" pitchFamily="34" charset="-122"/>
                <a:ea typeface="Microsoft YaHei" panose="020B0503020204020204" pitchFamily="34" charset="-122"/>
              </a:rPr>
              <a:t>生态友好产业 </a:t>
            </a:r>
            <a:r>
              <a:rPr lang="zh-CN" altLang="en-US" sz="3200" dirty="0">
                <a:latin typeface="Microsoft YaHei" panose="020B0503020204020204" pitchFamily="34" charset="-122"/>
                <a:ea typeface="Microsoft YaHei" panose="020B0503020204020204" pitchFamily="34" charset="-122"/>
              </a:rPr>
              <a:t>的发展</a:t>
            </a:r>
            <a:endParaRPr lang="ja-JP" altLang="en-US" sz="4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0947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项目进度回顾</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3</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8" name="矩形 17">
            <a:extLst>
              <a:ext uri="{FF2B5EF4-FFF2-40B4-BE49-F238E27FC236}">
                <a16:creationId xmlns:a16="http://schemas.microsoft.com/office/drawing/2014/main" id="{AC6CBC1E-B229-452E-8B21-1024C44D1542}"/>
              </a:ext>
            </a:extLst>
          </p:cNvPr>
          <p:cNvSpPr/>
          <p:nvPr/>
        </p:nvSpPr>
        <p:spPr>
          <a:xfrm>
            <a:off x="2921595" y="4813683"/>
            <a:ext cx="8243710" cy="400095"/>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20" name="矩形 19">
            <a:extLst>
              <a:ext uri="{FF2B5EF4-FFF2-40B4-BE49-F238E27FC236}">
                <a16:creationId xmlns:a16="http://schemas.microsoft.com/office/drawing/2014/main" id="{D0E7C05E-389D-4E2B-BF7D-A884F7C242A3}"/>
              </a:ext>
            </a:extLst>
          </p:cNvPr>
          <p:cNvSpPr/>
          <p:nvPr/>
        </p:nvSpPr>
        <p:spPr>
          <a:xfrm>
            <a:off x="6391694" y="3331641"/>
            <a:ext cx="2991829" cy="41516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21" name="TextBox 81">
            <a:extLst>
              <a:ext uri="{FF2B5EF4-FFF2-40B4-BE49-F238E27FC236}">
                <a16:creationId xmlns:a16="http://schemas.microsoft.com/office/drawing/2014/main" id="{FCF1B5B4-50E0-4429-B4F5-7A1B6A665AA5}"/>
              </a:ext>
            </a:extLst>
          </p:cNvPr>
          <p:cNvSpPr txBox="1"/>
          <p:nvPr/>
        </p:nvSpPr>
        <p:spPr>
          <a:xfrm>
            <a:off x="2226574" y="1095130"/>
            <a:ext cx="824586" cy="307777"/>
          </a:xfrm>
          <a:prstGeom prst="rect">
            <a:avLst/>
          </a:prstGeom>
          <a:noFill/>
        </p:spPr>
        <p:txBody>
          <a:bodyPr wrap="square" rtlCol="0">
            <a:spAutoFit/>
          </a:bodyPr>
          <a:lstStyle/>
          <a:p>
            <a:r>
              <a:rPr lang="zh-CN" altLang="en-US" sz="1400" b="1" dirty="0">
                <a:solidFill>
                  <a:srgbClr val="717171">
                    <a:lumMod val="75000"/>
                  </a:srgbClr>
                </a:solidFill>
                <a:latin typeface="+mn-ea"/>
              </a:rPr>
              <a:t>周</a:t>
            </a:r>
            <a:endParaRPr lang="en-US" altLang="zh-CN" sz="1400" b="1" dirty="0">
              <a:solidFill>
                <a:srgbClr val="717171">
                  <a:lumMod val="75000"/>
                </a:srgbClr>
              </a:solidFill>
              <a:latin typeface="+mn-ea"/>
            </a:endParaRPr>
          </a:p>
        </p:txBody>
      </p:sp>
      <p:cxnSp>
        <p:nvCxnSpPr>
          <p:cNvPr id="22" name="Straight Connector 185">
            <a:extLst>
              <a:ext uri="{FF2B5EF4-FFF2-40B4-BE49-F238E27FC236}">
                <a16:creationId xmlns:a16="http://schemas.microsoft.com/office/drawing/2014/main" id="{D88F392E-1551-420E-857D-7D1C667A2485}"/>
              </a:ext>
            </a:extLst>
          </p:cNvPr>
          <p:cNvCxnSpPr/>
          <p:nvPr/>
        </p:nvCxnSpPr>
        <p:spPr>
          <a:xfrm>
            <a:off x="11165305" y="1226836"/>
            <a:ext cx="0" cy="4950400"/>
          </a:xfrm>
          <a:prstGeom prst="line">
            <a:avLst/>
          </a:prstGeom>
          <a:noFill/>
          <a:ln w="9525" cap="flat" cmpd="sng" algn="ctr">
            <a:solidFill>
              <a:sysClr val="window" lastClr="FFFFFF">
                <a:lumMod val="85000"/>
              </a:sysClr>
            </a:solidFill>
            <a:prstDash val="dash"/>
          </a:ln>
          <a:effectLst/>
        </p:spPr>
      </p:cxnSp>
      <p:sp>
        <p:nvSpPr>
          <p:cNvPr id="23" name="TextBox 95">
            <a:extLst>
              <a:ext uri="{FF2B5EF4-FFF2-40B4-BE49-F238E27FC236}">
                <a16:creationId xmlns:a16="http://schemas.microsoft.com/office/drawing/2014/main" id="{9EC4B23E-90E2-4D1D-B168-B1DC4560C5E5}"/>
              </a:ext>
            </a:extLst>
          </p:cNvPr>
          <p:cNvSpPr txBox="1"/>
          <p:nvPr/>
        </p:nvSpPr>
        <p:spPr>
          <a:xfrm>
            <a:off x="10621007"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13</a:t>
            </a:r>
          </a:p>
        </p:txBody>
      </p:sp>
      <p:cxnSp>
        <p:nvCxnSpPr>
          <p:cNvPr id="24" name="Straight Connector 57">
            <a:extLst>
              <a:ext uri="{FF2B5EF4-FFF2-40B4-BE49-F238E27FC236}">
                <a16:creationId xmlns:a16="http://schemas.microsoft.com/office/drawing/2014/main" id="{C11B6727-A43D-495F-B900-3FED6551486F}"/>
              </a:ext>
            </a:extLst>
          </p:cNvPr>
          <p:cNvCxnSpPr/>
          <p:nvPr/>
        </p:nvCxnSpPr>
        <p:spPr>
          <a:xfrm>
            <a:off x="9973083" y="1226836"/>
            <a:ext cx="0" cy="4950400"/>
          </a:xfrm>
          <a:prstGeom prst="line">
            <a:avLst/>
          </a:prstGeom>
          <a:noFill/>
          <a:ln w="9525" cap="flat" cmpd="sng" algn="ctr">
            <a:solidFill>
              <a:sysClr val="window" lastClr="FFFFFF">
                <a:lumMod val="85000"/>
              </a:sysClr>
            </a:solidFill>
            <a:prstDash val="dash"/>
          </a:ln>
          <a:effectLst/>
        </p:spPr>
      </p:cxnSp>
      <p:cxnSp>
        <p:nvCxnSpPr>
          <p:cNvPr id="25" name="Straight Connector 146">
            <a:extLst>
              <a:ext uri="{FF2B5EF4-FFF2-40B4-BE49-F238E27FC236}">
                <a16:creationId xmlns:a16="http://schemas.microsoft.com/office/drawing/2014/main" id="{7D7F54A7-241C-4A54-AA42-6B4D0688F6F5}"/>
              </a:ext>
            </a:extLst>
          </p:cNvPr>
          <p:cNvCxnSpPr/>
          <p:nvPr/>
        </p:nvCxnSpPr>
        <p:spPr>
          <a:xfrm>
            <a:off x="4011973" y="1249019"/>
            <a:ext cx="0" cy="4928217"/>
          </a:xfrm>
          <a:prstGeom prst="line">
            <a:avLst/>
          </a:prstGeom>
          <a:noFill/>
          <a:ln w="9525" cap="flat" cmpd="sng" algn="ctr">
            <a:solidFill>
              <a:sysClr val="window" lastClr="FFFFFF">
                <a:lumMod val="85000"/>
              </a:sysClr>
            </a:solidFill>
            <a:prstDash val="dash"/>
          </a:ln>
          <a:effectLst/>
        </p:spPr>
      </p:cxnSp>
      <p:cxnSp>
        <p:nvCxnSpPr>
          <p:cNvPr id="26" name="Straight Connector 186">
            <a:extLst>
              <a:ext uri="{FF2B5EF4-FFF2-40B4-BE49-F238E27FC236}">
                <a16:creationId xmlns:a16="http://schemas.microsoft.com/office/drawing/2014/main" id="{F2FE1D81-2FEC-4FB4-87A3-02EBB7E19082}"/>
              </a:ext>
            </a:extLst>
          </p:cNvPr>
          <p:cNvCxnSpPr/>
          <p:nvPr/>
        </p:nvCxnSpPr>
        <p:spPr>
          <a:xfrm>
            <a:off x="9376972" y="1226836"/>
            <a:ext cx="0" cy="4950400"/>
          </a:xfrm>
          <a:prstGeom prst="line">
            <a:avLst/>
          </a:prstGeom>
          <a:noFill/>
          <a:ln w="9525" cap="flat" cmpd="sng" algn="ctr">
            <a:solidFill>
              <a:sysClr val="window" lastClr="FFFFFF">
                <a:lumMod val="85000"/>
              </a:sysClr>
            </a:solidFill>
            <a:prstDash val="dash"/>
          </a:ln>
          <a:effectLst/>
        </p:spPr>
      </p:cxnSp>
      <p:cxnSp>
        <p:nvCxnSpPr>
          <p:cNvPr id="27" name="Straight Connector 187">
            <a:extLst>
              <a:ext uri="{FF2B5EF4-FFF2-40B4-BE49-F238E27FC236}">
                <a16:creationId xmlns:a16="http://schemas.microsoft.com/office/drawing/2014/main" id="{E843E98C-1F76-4268-9848-6D4D7D818DEF}"/>
              </a:ext>
            </a:extLst>
          </p:cNvPr>
          <p:cNvCxnSpPr/>
          <p:nvPr/>
        </p:nvCxnSpPr>
        <p:spPr>
          <a:xfrm>
            <a:off x="8780861" y="1226836"/>
            <a:ext cx="0" cy="4950400"/>
          </a:xfrm>
          <a:prstGeom prst="line">
            <a:avLst/>
          </a:prstGeom>
          <a:noFill/>
          <a:ln w="9525" cap="flat" cmpd="sng" algn="ctr">
            <a:solidFill>
              <a:sysClr val="window" lastClr="FFFFFF">
                <a:lumMod val="85000"/>
              </a:sysClr>
            </a:solidFill>
            <a:prstDash val="dash"/>
          </a:ln>
          <a:effectLst/>
        </p:spPr>
      </p:cxnSp>
      <p:cxnSp>
        <p:nvCxnSpPr>
          <p:cNvPr id="28" name="Straight Connector 188">
            <a:extLst>
              <a:ext uri="{FF2B5EF4-FFF2-40B4-BE49-F238E27FC236}">
                <a16:creationId xmlns:a16="http://schemas.microsoft.com/office/drawing/2014/main" id="{411975BE-AA37-40EC-B9B1-EEC8B78887E7}"/>
              </a:ext>
            </a:extLst>
          </p:cNvPr>
          <p:cNvCxnSpPr/>
          <p:nvPr/>
        </p:nvCxnSpPr>
        <p:spPr>
          <a:xfrm>
            <a:off x="7588639" y="1226836"/>
            <a:ext cx="0" cy="4874393"/>
          </a:xfrm>
          <a:prstGeom prst="line">
            <a:avLst/>
          </a:prstGeom>
          <a:noFill/>
          <a:ln w="9525" cap="flat" cmpd="sng" algn="ctr">
            <a:solidFill>
              <a:sysClr val="window" lastClr="FFFFFF">
                <a:lumMod val="85000"/>
              </a:sysClr>
            </a:solidFill>
            <a:prstDash val="dash"/>
          </a:ln>
          <a:effectLst/>
        </p:spPr>
      </p:cxnSp>
      <p:cxnSp>
        <p:nvCxnSpPr>
          <p:cNvPr id="29" name="Straight Connector 189">
            <a:extLst>
              <a:ext uri="{FF2B5EF4-FFF2-40B4-BE49-F238E27FC236}">
                <a16:creationId xmlns:a16="http://schemas.microsoft.com/office/drawing/2014/main" id="{8D15D8EE-E2E8-4165-8330-151009C4E2B9}"/>
              </a:ext>
            </a:extLst>
          </p:cNvPr>
          <p:cNvCxnSpPr/>
          <p:nvPr/>
        </p:nvCxnSpPr>
        <p:spPr>
          <a:xfrm>
            <a:off x="5204195" y="1226836"/>
            <a:ext cx="0" cy="4950400"/>
          </a:xfrm>
          <a:prstGeom prst="line">
            <a:avLst/>
          </a:prstGeom>
          <a:noFill/>
          <a:ln w="9525" cap="flat" cmpd="sng" algn="ctr">
            <a:solidFill>
              <a:sysClr val="window" lastClr="FFFFFF">
                <a:lumMod val="85000"/>
              </a:sysClr>
            </a:solidFill>
            <a:prstDash val="dash"/>
          </a:ln>
          <a:effectLst/>
        </p:spPr>
      </p:cxnSp>
      <p:cxnSp>
        <p:nvCxnSpPr>
          <p:cNvPr id="30" name="Straight Connector 39">
            <a:extLst>
              <a:ext uri="{FF2B5EF4-FFF2-40B4-BE49-F238E27FC236}">
                <a16:creationId xmlns:a16="http://schemas.microsoft.com/office/drawing/2014/main" id="{741C8F91-99CE-4197-9E70-120EA801C399}"/>
              </a:ext>
            </a:extLst>
          </p:cNvPr>
          <p:cNvCxnSpPr/>
          <p:nvPr/>
        </p:nvCxnSpPr>
        <p:spPr>
          <a:xfrm>
            <a:off x="3415862" y="1226836"/>
            <a:ext cx="0" cy="4950400"/>
          </a:xfrm>
          <a:prstGeom prst="line">
            <a:avLst/>
          </a:prstGeom>
          <a:noFill/>
          <a:ln w="9525" cap="flat" cmpd="sng" algn="ctr">
            <a:solidFill>
              <a:sysClr val="window" lastClr="FFFFFF">
                <a:lumMod val="85000"/>
              </a:sysClr>
            </a:solidFill>
            <a:prstDash val="dash"/>
          </a:ln>
          <a:effectLst/>
        </p:spPr>
      </p:cxnSp>
      <p:cxnSp>
        <p:nvCxnSpPr>
          <p:cNvPr id="31" name="Straight Connector 52">
            <a:extLst>
              <a:ext uri="{FF2B5EF4-FFF2-40B4-BE49-F238E27FC236}">
                <a16:creationId xmlns:a16="http://schemas.microsoft.com/office/drawing/2014/main" id="{4C54DBF4-5104-4244-AC6D-3BB06602B3FE}"/>
              </a:ext>
            </a:extLst>
          </p:cNvPr>
          <p:cNvCxnSpPr/>
          <p:nvPr/>
        </p:nvCxnSpPr>
        <p:spPr>
          <a:xfrm>
            <a:off x="8184751" y="1226836"/>
            <a:ext cx="0" cy="4950400"/>
          </a:xfrm>
          <a:prstGeom prst="line">
            <a:avLst/>
          </a:prstGeom>
          <a:noFill/>
          <a:ln w="9525" cap="flat" cmpd="sng" algn="ctr">
            <a:solidFill>
              <a:sysClr val="window" lastClr="FFFFFF">
                <a:lumMod val="85000"/>
              </a:sysClr>
            </a:solidFill>
            <a:prstDash val="dash"/>
          </a:ln>
          <a:effectLst/>
        </p:spPr>
      </p:cxnSp>
      <p:cxnSp>
        <p:nvCxnSpPr>
          <p:cNvPr id="32" name="Straight Connector 53">
            <a:extLst>
              <a:ext uri="{FF2B5EF4-FFF2-40B4-BE49-F238E27FC236}">
                <a16:creationId xmlns:a16="http://schemas.microsoft.com/office/drawing/2014/main" id="{F2355633-B80D-4177-B81C-63F6737BAF5B}"/>
              </a:ext>
            </a:extLst>
          </p:cNvPr>
          <p:cNvCxnSpPr/>
          <p:nvPr/>
        </p:nvCxnSpPr>
        <p:spPr>
          <a:xfrm>
            <a:off x="5800306" y="1226836"/>
            <a:ext cx="0" cy="4950400"/>
          </a:xfrm>
          <a:prstGeom prst="line">
            <a:avLst/>
          </a:prstGeom>
          <a:noFill/>
          <a:ln w="9525" cap="flat" cmpd="sng" algn="ctr">
            <a:solidFill>
              <a:sysClr val="window" lastClr="FFFFFF">
                <a:lumMod val="85000"/>
              </a:sysClr>
            </a:solidFill>
            <a:prstDash val="dash"/>
          </a:ln>
          <a:effectLst/>
        </p:spPr>
      </p:cxnSp>
      <p:cxnSp>
        <p:nvCxnSpPr>
          <p:cNvPr id="34" name="Straight Connector 56">
            <a:extLst>
              <a:ext uri="{FF2B5EF4-FFF2-40B4-BE49-F238E27FC236}">
                <a16:creationId xmlns:a16="http://schemas.microsoft.com/office/drawing/2014/main" id="{2A3F9E8D-7B9A-4546-815B-3440AEF32888}"/>
              </a:ext>
            </a:extLst>
          </p:cNvPr>
          <p:cNvCxnSpPr/>
          <p:nvPr/>
        </p:nvCxnSpPr>
        <p:spPr>
          <a:xfrm>
            <a:off x="6992528" y="1226836"/>
            <a:ext cx="0" cy="4950400"/>
          </a:xfrm>
          <a:prstGeom prst="line">
            <a:avLst/>
          </a:prstGeom>
          <a:noFill/>
          <a:ln w="9525" cap="flat" cmpd="sng" algn="ctr">
            <a:solidFill>
              <a:sysClr val="window" lastClr="FFFFFF">
                <a:lumMod val="85000"/>
              </a:sysClr>
            </a:solidFill>
            <a:prstDash val="dash"/>
          </a:ln>
          <a:effectLst/>
        </p:spPr>
      </p:cxnSp>
      <p:cxnSp>
        <p:nvCxnSpPr>
          <p:cNvPr id="35" name="Straight Connector 74">
            <a:extLst>
              <a:ext uri="{FF2B5EF4-FFF2-40B4-BE49-F238E27FC236}">
                <a16:creationId xmlns:a16="http://schemas.microsoft.com/office/drawing/2014/main" id="{45DE3B75-432B-4B0A-B721-CBFB1CF9F5FA}"/>
              </a:ext>
            </a:extLst>
          </p:cNvPr>
          <p:cNvCxnSpPr/>
          <p:nvPr/>
        </p:nvCxnSpPr>
        <p:spPr>
          <a:xfrm>
            <a:off x="4608084" y="1249019"/>
            <a:ext cx="0" cy="4928217"/>
          </a:xfrm>
          <a:prstGeom prst="line">
            <a:avLst/>
          </a:prstGeom>
          <a:noFill/>
          <a:ln w="9525" cap="flat" cmpd="sng" algn="ctr">
            <a:solidFill>
              <a:sysClr val="window" lastClr="FFFFFF">
                <a:lumMod val="85000"/>
              </a:sysClr>
            </a:solidFill>
            <a:prstDash val="dash"/>
          </a:ln>
          <a:effectLst/>
        </p:spPr>
      </p:cxnSp>
      <p:sp>
        <p:nvSpPr>
          <p:cNvPr id="36" name="TextBox 82">
            <a:extLst>
              <a:ext uri="{FF2B5EF4-FFF2-40B4-BE49-F238E27FC236}">
                <a16:creationId xmlns:a16="http://schemas.microsoft.com/office/drawing/2014/main" id="{794E4A54-2EE3-402B-9679-E548C780C893}"/>
              </a:ext>
            </a:extLst>
          </p:cNvPr>
          <p:cNvSpPr txBox="1"/>
          <p:nvPr/>
        </p:nvSpPr>
        <p:spPr>
          <a:xfrm>
            <a:off x="3468372"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a:t>
            </a:r>
          </a:p>
        </p:txBody>
      </p:sp>
      <p:sp>
        <p:nvSpPr>
          <p:cNvPr id="37" name="TextBox 83">
            <a:extLst>
              <a:ext uri="{FF2B5EF4-FFF2-40B4-BE49-F238E27FC236}">
                <a16:creationId xmlns:a16="http://schemas.microsoft.com/office/drawing/2014/main" id="{07C3AD38-3FDE-4917-AD09-919D8E0ECA79}"/>
              </a:ext>
            </a:extLst>
          </p:cNvPr>
          <p:cNvSpPr txBox="1"/>
          <p:nvPr/>
        </p:nvSpPr>
        <p:spPr>
          <a:xfrm>
            <a:off x="4064425"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2</a:t>
            </a:r>
          </a:p>
        </p:txBody>
      </p:sp>
      <p:sp>
        <p:nvSpPr>
          <p:cNvPr id="38" name="TextBox 84">
            <a:extLst>
              <a:ext uri="{FF2B5EF4-FFF2-40B4-BE49-F238E27FC236}">
                <a16:creationId xmlns:a16="http://schemas.microsoft.com/office/drawing/2014/main" id="{C008874B-FE0E-431E-BC10-0C23CCBE5C7B}"/>
              </a:ext>
            </a:extLst>
          </p:cNvPr>
          <p:cNvSpPr txBox="1"/>
          <p:nvPr/>
        </p:nvSpPr>
        <p:spPr>
          <a:xfrm>
            <a:off x="4660478"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3</a:t>
            </a:r>
          </a:p>
        </p:txBody>
      </p:sp>
      <p:sp>
        <p:nvSpPr>
          <p:cNvPr id="39" name="TextBox 85">
            <a:extLst>
              <a:ext uri="{FF2B5EF4-FFF2-40B4-BE49-F238E27FC236}">
                <a16:creationId xmlns:a16="http://schemas.microsoft.com/office/drawing/2014/main" id="{DF510C24-A974-4072-8090-E5CB4BFF57D4}"/>
              </a:ext>
            </a:extLst>
          </p:cNvPr>
          <p:cNvSpPr txBox="1"/>
          <p:nvPr/>
        </p:nvSpPr>
        <p:spPr>
          <a:xfrm>
            <a:off x="5256531"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4</a:t>
            </a:r>
          </a:p>
        </p:txBody>
      </p:sp>
      <p:sp>
        <p:nvSpPr>
          <p:cNvPr id="40" name="TextBox 86">
            <a:extLst>
              <a:ext uri="{FF2B5EF4-FFF2-40B4-BE49-F238E27FC236}">
                <a16:creationId xmlns:a16="http://schemas.microsoft.com/office/drawing/2014/main" id="{D2774771-F5FC-411D-B0EC-C02A205F8D29}"/>
              </a:ext>
            </a:extLst>
          </p:cNvPr>
          <p:cNvSpPr txBox="1"/>
          <p:nvPr/>
        </p:nvSpPr>
        <p:spPr>
          <a:xfrm>
            <a:off x="5852584"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5</a:t>
            </a:r>
          </a:p>
        </p:txBody>
      </p:sp>
      <p:sp>
        <p:nvSpPr>
          <p:cNvPr id="41" name="TextBox 87">
            <a:extLst>
              <a:ext uri="{FF2B5EF4-FFF2-40B4-BE49-F238E27FC236}">
                <a16:creationId xmlns:a16="http://schemas.microsoft.com/office/drawing/2014/main" id="{DC55B836-67C6-49D4-914A-9A18F5F64C1A}"/>
              </a:ext>
            </a:extLst>
          </p:cNvPr>
          <p:cNvSpPr txBox="1"/>
          <p:nvPr/>
        </p:nvSpPr>
        <p:spPr>
          <a:xfrm>
            <a:off x="6448636"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6</a:t>
            </a:r>
          </a:p>
        </p:txBody>
      </p:sp>
      <p:sp>
        <p:nvSpPr>
          <p:cNvPr id="42" name="TextBox 88">
            <a:extLst>
              <a:ext uri="{FF2B5EF4-FFF2-40B4-BE49-F238E27FC236}">
                <a16:creationId xmlns:a16="http://schemas.microsoft.com/office/drawing/2014/main" id="{BBCD5947-E4BD-45C0-B77E-E06F3BC88272}"/>
              </a:ext>
            </a:extLst>
          </p:cNvPr>
          <p:cNvSpPr txBox="1"/>
          <p:nvPr/>
        </p:nvSpPr>
        <p:spPr>
          <a:xfrm>
            <a:off x="7044689"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7</a:t>
            </a:r>
          </a:p>
        </p:txBody>
      </p:sp>
      <p:sp>
        <p:nvSpPr>
          <p:cNvPr id="43" name="TextBox 89">
            <a:extLst>
              <a:ext uri="{FF2B5EF4-FFF2-40B4-BE49-F238E27FC236}">
                <a16:creationId xmlns:a16="http://schemas.microsoft.com/office/drawing/2014/main" id="{E0252851-5AD0-4EEF-8B38-A99D786DEF28}"/>
              </a:ext>
            </a:extLst>
          </p:cNvPr>
          <p:cNvSpPr txBox="1"/>
          <p:nvPr/>
        </p:nvSpPr>
        <p:spPr>
          <a:xfrm>
            <a:off x="7640743"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8</a:t>
            </a:r>
          </a:p>
        </p:txBody>
      </p:sp>
      <p:sp>
        <p:nvSpPr>
          <p:cNvPr id="44" name="TextBox 90">
            <a:extLst>
              <a:ext uri="{FF2B5EF4-FFF2-40B4-BE49-F238E27FC236}">
                <a16:creationId xmlns:a16="http://schemas.microsoft.com/office/drawing/2014/main" id="{AB1E4E9B-8FD1-43D2-8B00-595705687D3E}"/>
              </a:ext>
            </a:extLst>
          </p:cNvPr>
          <p:cNvSpPr txBox="1"/>
          <p:nvPr/>
        </p:nvSpPr>
        <p:spPr>
          <a:xfrm>
            <a:off x="8236795"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9</a:t>
            </a:r>
          </a:p>
        </p:txBody>
      </p:sp>
      <p:sp>
        <p:nvSpPr>
          <p:cNvPr id="45" name="TextBox 91">
            <a:extLst>
              <a:ext uri="{FF2B5EF4-FFF2-40B4-BE49-F238E27FC236}">
                <a16:creationId xmlns:a16="http://schemas.microsoft.com/office/drawing/2014/main" id="{2731E762-6540-453A-9BE7-7AEF9F7AD46C}"/>
              </a:ext>
            </a:extLst>
          </p:cNvPr>
          <p:cNvSpPr txBox="1"/>
          <p:nvPr/>
        </p:nvSpPr>
        <p:spPr>
          <a:xfrm>
            <a:off x="8832848"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10</a:t>
            </a:r>
          </a:p>
        </p:txBody>
      </p:sp>
      <p:sp>
        <p:nvSpPr>
          <p:cNvPr id="46" name="TextBox 93">
            <a:extLst>
              <a:ext uri="{FF2B5EF4-FFF2-40B4-BE49-F238E27FC236}">
                <a16:creationId xmlns:a16="http://schemas.microsoft.com/office/drawing/2014/main" id="{407F1ACB-73F7-4113-95FA-BE30730D541C}"/>
              </a:ext>
            </a:extLst>
          </p:cNvPr>
          <p:cNvSpPr txBox="1"/>
          <p:nvPr/>
        </p:nvSpPr>
        <p:spPr>
          <a:xfrm>
            <a:off x="9428900"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11</a:t>
            </a:r>
          </a:p>
        </p:txBody>
      </p:sp>
      <p:sp>
        <p:nvSpPr>
          <p:cNvPr id="47" name="TextBox 94">
            <a:extLst>
              <a:ext uri="{FF2B5EF4-FFF2-40B4-BE49-F238E27FC236}">
                <a16:creationId xmlns:a16="http://schemas.microsoft.com/office/drawing/2014/main" id="{035BD5D5-EA41-47CF-98C3-5031D4D9D131}"/>
              </a:ext>
            </a:extLst>
          </p:cNvPr>
          <p:cNvSpPr txBox="1"/>
          <p:nvPr/>
        </p:nvSpPr>
        <p:spPr>
          <a:xfrm>
            <a:off x="10024953"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12</a:t>
            </a:r>
          </a:p>
        </p:txBody>
      </p:sp>
      <p:sp>
        <p:nvSpPr>
          <p:cNvPr id="48" name="TextBox 97">
            <a:extLst>
              <a:ext uri="{FF2B5EF4-FFF2-40B4-BE49-F238E27FC236}">
                <a16:creationId xmlns:a16="http://schemas.microsoft.com/office/drawing/2014/main" id="{6FD42892-4783-44E1-B496-9340CBB0B042}"/>
              </a:ext>
            </a:extLst>
          </p:cNvPr>
          <p:cNvSpPr txBox="1"/>
          <p:nvPr/>
        </p:nvSpPr>
        <p:spPr>
          <a:xfrm>
            <a:off x="2921185"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0</a:t>
            </a:r>
          </a:p>
        </p:txBody>
      </p:sp>
      <p:cxnSp>
        <p:nvCxnSpPr>
          <p:cNvPr id="49" name="Straight Connector 117">
            <a:extLst>
              <a:ext uri="{FF2B5EF4-FFF2-40B4-BE49-F238E27FC236}">
                <a16:creationId xmlns:a16="http://schemas.microsoft.com/office/drawing/2014/main" id="{A9E33539-95CE-4B21-BC73-791DC4CFCA29}"/>
              </a:ext>
            </a:extLst>
          </p:cNvPr>
          <p:cNvCxnSpPr>
            <a:cxnSpLocks/>
          </p:cNvCxnSpPr>
          <p:nvPr/>
        </p:nvCxnSpPr>
        <p:spPr>
          <a:xfrm>
            <a:off x="10569194" y="1018290"/>
            <a:ext cx="0" cy="5162588"/>
          </a:xfrm>
          <a:prstGeom prst="line">
            <a:avLst/>
          </a:prstGeom>
          <a:noFill/>
          <a:ln w="9525" cap="flat" cmpd="sng" algn="ctr">
            <a:solidFill>
              <a:sysClr val="window" lastClr="FFFFFF">
                <a:lumMod val="85000"/>
              </a:sysClr>
            </a:solidFill>
            <a:prstDash val="dash"/>
          </a:ln>
          <a:effectLst/>
        </p:spPr>
      </p:cxnSp>
      <p:sp>
        <p:nvSpPr>
          <p:cNvPr id="50" name="TextBox 103">
            <a:extLst>
              <a:ext uri="{FF2B5EF4-FFF2-40B4-BE49-F238E27FC236}">
                <a16:creationId xmlns:a16="http://schemas.microsoft.com/office/drawing/2014/main" id="{53760E90-46CD-4DDD-B60A-4BE550048F9D}"/>
              </a:ext>
            </a:extLst>
          </p:cNvPr>
          <p:cNvSpPr txBox="1"/>
          <p:nvPr/>
        </p:nvSpPr>
        <p:spPr>
          <a:xfrm>
            <a:off x="8574685" y="2929940"/>
            <a:ext cx="1851380" cy="338532"/>
          </a:xfrm>
          <a:prstGeom prst="rect">
            <a:avLst/>
          </a:prstGeom>
          <a:noFill/>
        </p:spPr>
        <p:txBody>
          <a:bodyPr wrap="square" lIns="121899" tIns="60949" rIns="121899" bIns="60949" rtlCol="0">
            <a:spAutoFit/>
          </a:bodyPr>
          <a:lstStyle/>
          <a:p>
            <a:pPr algn="ct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传播策略制定</a:t>
            </a:r>
            <a:endParaRPr 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72">
            <a:extLst>
              <a:ext uri="{FF2B5EF4-FFF2-40B4-BE49-F238E27FC236}">
                <a16:creationId xmlns:a16="http://schemas.microsoft.com/office/drawing/2014/main" id="{6EBC21C8-FB72-497E-96A4-7BC8CA03852A}"/>
              </a:ext>
            </a:extLst>
          </p:cNvPr>
          <p:cNvSpPr/>
          <p:nvPr/>
        </p:nvSpPr>
        <p:spPr>
          <a:xfrm>
            <a:off x="643829" y="1828761"/>
            <a:ext cx="2277356" cy="420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内外分析与品牌定位</a:t>
            </a:r>
            <a:endParaRPr lang="en-GB" altLang="zh-CN" sz="1400" b="1" dirty="0">
              <a:solidFill>
                <a:prstClr val="white"/>
              </a:solidFill>
              <a:latin typeface="+mn-ea"/>
              <a:cs typeface="Arial" panose="020B0604020202020204" pitchFamily="34" charset="0"/>
            </a:endParaRPr>
          </a:p>
        </p:txBody>
      </p:sp>
      <p:sp>
        <p:nvSpPr>
          <p:cNvPr id="52" name="Rectangle 73">
            <a:extLst>
              <a:ext uri="{FF2B5EF4-FFF2-40B4-BE49-F238E27FC236}">
                <a16:creationId xmlns:a16="http://schemas.microsoft.com/office/drawing/2014/main" id="{4441F402-F322-4163-8176-EC8A843F2FEE}"/>
              </a:ext>
            </a:extLst>
          </p:cNvPr>
          <p:cNvSpPr/>
          <p:nvPr/>
        </p:nvSpPr>
        <p:spPr>
          <a:xfrm>
            <a:off x="338704" y="1828761"/>
            <a:ext cx="305125" cy="4206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1</a:t>
            </a:r>
            <a:endParaRPr lang="zh-CN" altLang="en-US" sz="1400" b="1" dirty="0">
              <a:solidFill>
                <a:prstClr val="white"/>
              </a:solidFill>
              <a:latin typeface="+mn-ea"/>
              <a:cs typeface="Arial" panose="020B0604020202020204" pitchFamily="34" charset="0"/>
            </a:endParaRPr>
          </a:p>
        </p:txBody>
      </p:sp>
      <p:sp useBgFill="1">
        <p:nvSpPr>
          <p:cNvPr id="53" name="Text Placeholder 21">
            <a:extLst>
              <a:ext uri="{FF2B5EF4-FFF2-40B4-BE49-F238E27FC236}">
                <a16:creationId xmlns:a16="http://schemas.microsoft.com/office/drawing/2014/main" id="{BAA561D7-6A62-4AD5-9B23-5E6909D34663}"/>
              </a:ext>
            </a:extLst>
          </p:cNvPr>
          <p:cNvSpPr>
            <a:spLocks noGrp="1"/>
          </p:cNvSpPr>
          <p:nvPr>
            <p:custDataLst>
              <p:tags r:id="rId1"/>
            </p:custDataLst>
          </p:nvPr>
        </p:nvSpPr>
        <p:spPr bwMode="auto">
          <a:xfrm>
            <a:off x="9090876" y="2763756"/>
            <a:ext cx="762000" cy="132360"/>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nSpc>
                <a:spcPct val="100000"/>
              </a:lnSpc>
              <a:spcBef>
                <a:spcPct val="0"/>
              </a:spcBef>
              <a:buFont typeface="Wingdings" pitchFamily="2" charset="2"/>
              <a:buNone/>
            </a:pPr>
            <a:r>
              <a:rPr lang="en-US" altLang="zh-CN" sz="1200" i="1" dirty="0">
                <a:solidFill>
                  <a:srgbClr val="000000"/>
                </a:solidFill>
                <a:sym typeface="+mn-lt"/>
              </a:rPr>
              <a:t>30 May 2020</a:t>
            </a:r>
            <a:endParaRPr lang="en-US" sz="1200" i="1" dirty="0">
              <a:solidFill>
                <a:srgbClr val="000000"/>
              </a:solidFill>
              <a:sym typeface="+mn-lt"/>
            </a:endParaRPr>
          </a:p>
        </p:txBody>
      </p:sp>
      <p:sp>
        <p:nvSpPr>
          <p:cNvPr id="54" name="矩形 53">
            <a:extLst>
              <a:ext uri="{FF2B5EF4-FFF2-40B4-BE49-F238E27FC236}">
                <a16:creationId xmlns:a16="http://schemas.microsoft.com/office/drawing/2014/main" id="{D0093378-6A21-4F30-8C0E-FDF063D96B04}"/>
              </a:ext>
            </a:extLst>
          </p:cNvPr>
          <p:cNvSpPr/>
          <p:nvPr/>
        </p:nvSpPr>
        <p:spPr>
          <a:xfrm>
            <a:off x="338704" y="2265165"/>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机构内部梳理</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受众分析</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对标分析</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品牌定位整合与工作坊</a:t>
            </a:r>
          </a:p>
        </p:txBody>
      </p:sp>
      <p:sp>
        <p:nvSpPr>
          <p:cNvPr id="55" name="矩形 54">
            <a:extLst>
              <a:ext uri="{FF2B5EF4-FFF2-40B4-BE49-F238E27FC236}">
                <a16:creationId xmlns:a16="http://schemas.microsoft.com/office/drawing/2014/main" id="{34D1B676-7B34-4CCE-B165-EDCB8583D4B0}"/>
              </a:ext>
            </a:extLst>
          </p:cNvPr>
          <p:cNvSpPr/>
          <p:nvPr/>
        </p:nvSpPr>
        <p:spPr>
          <a:xfrm>
            <a:off x="338704" y="3761211"/>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品牌故事完善</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品牌传播策略制定</a:t>
            </a:r>
          </a:p>
        </p:txBody>
      </p:sp>
      <p:sp>
        <p:nvSpPr>
          <p:cNvPr id="56" name="矩形 55">
            <a:extLst>
              <a:ext uri="{FF2B5EF4-FFF2-40B4-BE49-F238E27FC236}">
                <a16:creationId xmlns:a16="http://schemas.microsoft.com/office/drawing/2014/main" id="{A7362717-B763-4328-9123-412CA5F5C0A2}"/>
              </a:ext>
            </a:extLst>
          </p:cNvPr>
          <p:cNvSpPr/>
          <p:nvPr/>
        </p:nvSpPr>
        <p:spPr>
          <a:xfrm>
            <a:off x="338704" y="5228879"/>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短期传播策略细化及重点活动建议</a:t>
            </a:r>
          </a:p>
        </p:txBody>
      </p:sp>
      <p:sp>
        <p:nvSpPr>
          <p:cNvPr id="57" name="矩形 56">
            <a:extLst>
              <a:ext uri="{FF2B5EF4-FFF2-40B4-BE49-F238E27FC236}">
                <a16:creationId xmlns:a16="http://schemas.microsoft.com/office/drawing/2014/main" id="{236E83F9-DA9D-4B66-A8CA-326F327F9973}"/>
              </a:ext>
            </a:extLst>
          </p:cNvPr>
          <p:cNvSpPr/>
          <p:nvPr/>
        </p:nvSpPr>
        <p:spPr>
          <a:xfrm>
            <a:off x="2921185" y="1850604"/>
            <a:ext cx="4666872" cy="3996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58" name="TextBox 76">
            <a:extLst>
              <a:ext uri="{FF2B5EF4-FFF2-40B4-BE49-F238E27FC236}">
                <a16:creationId xmlns:a16="http://schemas.microsoft.com/office/drawing/2014/main" id="{50B1287B-6206-4AF9-9D03-2840B18EBD9D}"/>
              </a:ext>
            </a:extLst>
          </p:cNvPr>
          <p:cNvSpPr txBox="1"/>
          <p:nvPr/>
        </p:nvSpPr>
        <p:spPr>
          <a:xfrm>
            <a:off x="2899173" y="1542633"/>
            <a:ext cx="2696577" cy="338532"/>
          </a:xfrm>
          <a:prstGeom prst="rect">
            <a:avLst/>
          </a:prstGeom>
          <a:noFill/>
        </p:spPr>
        <p:txBody>
          <a:bodyPr wrap="square" lIns="121899" tIns="60949" rIns="121899" bIns="60949" rtlCol="0">
            <a:spAutoFit/>
          </a:bodyPr>
          <a:lstStyle/>
          <a:p>
            <a:pP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项目启动会</a:t>
            </a:r>
            <a:endParaRPr 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9" name="Straight Connector 78">
            <a:extLst>
              <a:ext uri="{FF2B5EF4-FFF2-40B4-BE49-F238E27FC236}">
                <a16:creationId xmlns:a16="http://schemas.microsoft.com/office/drawing/2014/main" id="{62F3B71E-1655-4567-B962-52D7D709587F}"/>
              </a:ext>
            </a:extLst>
          </p:cNvPr>
          <p:cNvCxnSpPr>
            <a:cxnSpLocks/>
          </p:cNvCxnSpPr>
          <p:nvPr/>
        </p:nvCxnSpPr>
        <p:spPr>
          <a:xfrm>
            <a:off x="3310623" y="2042913"/>
            <a:ext cx="4090655" cy="0"/>
          </a:xfrm>
          <a:prstGeom prst="line">
            <a:avLst/>
          </a:prstGeom>
          <a:noFill/>
          <a:ln w="76200" cap="rnd" cmpd="sng" algn="ctr">
            <a:solidFill>
              <a:schemeClr val="accent1"/>
            </a:solidFill>
            <a:prstDash val="solid"/>
          </a:ln>
          <a:effectLst/>
        </p:spPr>
      </p:cxnSp>
      <p:sp>
        <p:nvSpPr>
          <p:cNvPr id="60" name="Oval 161">
            <a:extLst>
              <a:ext uri="{FF2B5EF4-FFF2-40B4-BE49-F238E27FC236}">
                <a16:creationId xmlns:a16="http://schemas.microsoft.com/office/drawing/2014/main" id="{80E7DDDD-A6B9-44C1-8994-7AB88ACEF69F}"/>
              </a:ext>
            </a:extLst>
          </p:cNvPr>
          <p:cNvSpPr/>
          <p:nvPr/>
        </p:nvSpPr>
        <p:spPr>
          <a:xfrm>
            <a:off x="2938508" y="1862912"/>
            <a:ext cx="360000" cy="360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00" dirty="0">
              <a:solidFill>
                <a:srgbClr val="FFFFFF"/>
              </a:solidFill>
              <a:latin typeface="Arial" panose="020B0604020202020204" pitchFamily="34" charset="0"/>
              <a:ea typeface="微软雅黑" panose="020B0503020204020204" pitchFamily="34" charset="-122"/>
            </a:endParaRPr>
          </a:p>
        </p:txBody>
      </p:sp>
      <p:sp>
        <p:nvSpPr>
          <p:cNvPr id="61" name="Oval 161">
            <a:extLst>
              <a:ext uri="{FF2B5EF4-FFF2-40B4-BE49-F238E27FC236}">
                <a16:creationId xmlns:a16="http://schemas.microsoft.com/office/drawing/2014/main" id="{50A2DECD-3D40-4390-BAE9-F53F5557D6B5}"/>
              </a:ext>
            </a:extLst>
          </p:cNvPr>
          <p:cNvSpPr/>
          <p:nvPr/>
        </p:nvSpPr>
        <p:spPr>
          <a:xfrm>
            <a:off x="7401278" y="1859297"/>
            <a:ext cx="360000" cy="360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00" dirty="0">
              <a:solidFill>
                <a:srgbClr val="FFFFFF"/>
              </a:solidFill>
              <a:latin typeface="Arial" panose="020B0604020202020204" pitchFamily="34" charset="0"/>
              <a:ea typeface="微软雅黑" panose="020B0503020204020204" pitchFamily="34" charset="-122"/>
            </a:endParaRPr>
          </a:p>
        </p:txBody>
      </p:sp>
      <p:sp useBgFill="1">
        <p:nvSpPr>
          <p:cNvPr id="62" name="Text Placeholder 21">
            <a:extLst>
              <a:ext uri="{FF2B5EF4-FFF2-40B4-BE49-F238E27FC236}">
                <a16:creationId xmlns:a16="http://schemas.microsoft.com/office/drawing/2014/main" id="{7FE0F22B-3F51-46A7-A3EE-DCA28823F52D}"/>
              </a:ext>
            </a:extLst>
          </p:cNvPr>
          <p:cNvSpPr>
            <a:spLocks noGrp="1"/>
          </p:cNvSpPr>
          <p:nvPr>
            <p:custDataLst>
              <p:tags r:id="rId2"/>
            </p:custDataLst>
          </p:nvPr>
        </p:nvSpPr>
        <p:spPr bwMode="auto">
          <a:xfrm>
            <a:off x="3039519" y="1376074"/>
            <a:ext cx="762000" cy="182563"/>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gn="ctr">
              <a:lnSpc>
                <a:spcPct val="100000"/>
              </a:lnSpc>
              <a:spcBef>
                <a:spcPct val="0"/>
              </a:spcBef>
              <a:buNone/>
            </a:pPr>
            <a:r>
              <a:rPr lang="en-US" altLang="zh-CN" sz="1200" i="1" dirty="0">
                <a:solidFill>
                  <a:srgbClr val="000000"/>
                </a:solidFill>
                <a:sym typeface="+mn-lt"/>
              </a:rPr>
              <a:t>22 Mar 2020</a:t>
            </a:r>
          </a:p>
        </p:txBody>
      </p:sp>
      <p:sp>
        <p:nvSpPr>
          <p:cNvPr id="63" name="矩形 62">
            <a:extLst>
              <a:ext uri="{FF2B5EF4-FFF2-40B4-BE49-F238E27FC236}">
                <a16:creationId xmlns:a16="http://schemas.microsoft.com/office/drawing/2014/main" id="{E3095DAE-3DEE-4EF9-A738-9592E29C056D}"/>
              </a:ext>
            </a:extLst>
          </p:cNvPr>
          <p:cNvSpPr/>
          <p:nvPr/>
        </p:nvSpPr>
        <p:spPr>
          <a:xfrm>
            <a:off x="3414240" y="2332499"/>
            <a:ext cx="2986939"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4" name="矩形 63">
            <a:extLst>
              <a:ext uri="{FF2B5EF4-FFF2-40B4-BE49-F238E27FC236}">
                <a16:creationId xmlns:a16="http://schemas.microsoft.com/office/drawing/2014/main" id="{48CE79A2-7FE2-4E3B-89AF-B405C31B4EEF}"/>
              </a:ext>
            </a:extLst>
          </p:cNvPr>
          <p:cNvSpPr/>
          <p:nvPr/>
        </p:nvSpPr>
        <p:spPr>
          <a:xfrm>
            <a:off x="3414240" y="2568775"/>
            <a:ext cx="298872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5" name="矩形 64">
            <a:extLst>
              <a:ext uri="{FF2B5EF4-FFF2-40B4-BE49-F238E27FC236}">
                <a16:creationId xmlns:a16="http://schemas.microsoft.com/office/drawing/2014/main" id="{4729B3D2-60BA-44A0-91C0-AE0B81ADECFC}"/>
              </a:ext>
            </a:extLst>
          </p:cNvPr>
          <p:cNvSpPr/>
          <p:nvPr/>
        </p:nvSpPr>
        <p:spPr>
          <a:xfrm>
            <a:off x="3414240" y="2805051"/>
            <a:ext cx="298872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6" name="矩形 65">
            <a:extLst>
              <a:ext uri="{FF2B5EF4-FFF2-40B4-BE49-F238E27FC236}">
                <a16:creationId xmlns:a16="http://schemas.microsoft.com/office/drawing/2014/main" id="{775D9DC0-5C39-4624-AC5C-5E39ACA524DA}"/>
              </a:ext>
            </a:extLst>
          </p:cNvPr>
          <p:cNvSpPr/>
          <p:nvPr/>
        </p:nvSpPr>
        <p:spPr>
          <a:xfrm>
            <a:off x="5800305" y="3041328"/>
            <a:ext cx="1794302" cy="1814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7" name="Rectangle 28">
            <a:extLst>
              <a:ext uri="{FF2B5EF4-FFF2-40B4-BE49-F238E27FC236}">
                <a16:creationId xmlns:a16="http://schemas.microsoft.com/office/drawing/2014/main" id="{F530BBF1-6885-44CB-B62A-287F47275D3E}"/>
              </a:ext>
            </a:extLst>
          </p:cNvPr>
          <p:cNvSpPr/>
          <p:nvPr/>
        </p:nvSpPr>
        <p:spPr>
          <a:xfrm>
            <a:off x="643829" y="3321032"/>
            <a:ext cx="2277356" cy="422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品牌传播策略梳理</a:t>
            </a:r>
            <a:endParaRPr lang="en-GB" altLang="zh-CN" sz="1400" b="1" dirty="0">
              <a:solidFill>
                <a:prstClr val="white"/>
              </a:solidFill>
              <a:latin typeface="+mn-ea"/>
              <a:cs typeface="Arial" panose="020B0604020202020204" pitchFamily="34" charset="0"/>
            </a:endParaRPr>
          </a:p>
        </p:txBody>
      </p:sp>
      <p:sp>
        <p:nvSpPr>
          <p:cNvPr id="68" name="Rectangle 29">
            <a:extLst>
              <a:ext uri="{FF2B5EF4-FFF2-40B4-BE49-F238E27FC236}">
                <a16:creationId xmlns:a16="http://schemas.microsoft.com/office/drawing/2014/main" id="{F4BDD95A-EFD4-4471-856E-D8CCB3FE5578}"/>
              </a:ext>
            </a:extLst>
          </p:cNvPr>
          <p:cNvSpPr/>
          <p:nvPr/>
        </p:nvSpPr>
        <p:spPr>
          <a:xfrm>
            <a:off x="338704" y="3321032"/>
            <a:ext cx="305125" cy="4222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2</a:t>
            </a:r>
            <a:endParaRPr lang="zh-CN" altLang="en-US" sz="1400" b="1" dirty="0">
              <a:solidFill>
                <a:prstClr val="white"/>
              </a:solidFill>
              <a:latin typeface="+mn-ea"/>
              <a:cs typeface="Arial" panose="020B0604020202020204" pitchFamily="34" charset="0"/>
            </a:endParaRPr>
          </a:p>
        </p:txBody>
      </p:sp>
      <p:sp>
        <p:nvSpPr>
          <p:cNvPr id="69" name="矩形 68">
            <a:extLst>
              <a:ext uri="{FF2B5EF4-FFF2-40B4-BE49-F238E27FC236}">
                <a16:creationId xmlns:a16="http://schemas.microsoft.com/office/drawing/2014/main" id="{1E5B60A6-2BDE-4AB7-8825-7A9D3E1E967C}"/>
              </a:ext>
            </a:extLst>
          </p:cNvPr>
          <p:cNvSpPr/>
          <p:nvPr/>
        </p:nvSpPr>
        <p:spPr>
          <a:xfrm>
            <a:off x="8780861" y="4797963"/>
            <a:ext cx="2384444" cy="41516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0" name="Rectangle 40">
            <a:extLst>
              <a:ext uri="{FF2B5EF4-FFF2-40B4-BE49-F238E27FC236}">
                <a16:creationId xmlns:a16="http://schemas.microsoft.com/office/drawing/2014/main" id="{43837CAB-8D99-4342-BD0F-C0E3C981D715}"/>
              </a:ext>
            </a:extLst>
          </p:cNvPr>
          <p:cNvSpPr/>
          <p:nvPr/>
        </p:nvSpPr>
        <p:spPr>
          <a:xfrm>
            <a:off x="643829" y="4797963"/>
            <a:ext cx="2277356" cy="417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短期传播建议</a:t>
            </a:r>
            <a:endParaRPr lang="en-US" altLang="zh-CN" sz="1400" b="1" dirty="0">
              <a:solidFill>
                <a:prstClr val="white"/>
              </a:solidFill>
              <a:latin typeface="+mn-ea"/>
              <a:cs typeface="Arial" panose="020B0604020202020204" pitchFamily="34" charset="0"/>
            </a:endParaRPr>
          </a:p>
        </p:txBody>
      </p:sp>
      <p:sp>
        <p:nvSpPr>
          <p:cNvPr id="71" name="Rectangle 41">
            <a:extLst>
              <a:ext uri="{FF2B5EF4-FFF2-40B4-BE49-F238E27FC236}">
                <a16:creationId xmlns:a16="http://schemas.microsoft.com/office/drawing/2014/main" id="{3CCBF556-1D52-4F28-AD61-7E38215C16FE}"/>
              </a:ext>
            </a:extLst>
          </p:cNvPr>
          <p:cNvSpPr/>
          <p:nvPr/>
        </p:nvSpPr>
        <p:spPr>
          <a:xfrm>
            <a:off x="338704" y="4797963"/>
            <a:ext cx="305125" cy="4178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3</a:t>
            </a:r>
            <a:endParaRPr lang="zh-CN" altLang="en-US" sz="1400" b="1" dirty="0">
              <a:solidFill>
                <a:prstClr val="white"/>
              </a:solidFill>
              <a:latin typeface="+mn-ea"/>
              <a:cs typeface="Arial" panose="020B0604020202020204" pitchFamily="34" charset="0"/>
            </a:endParaRPr>
          </a:p>
        </p:txBody>
      </p:sp>
      <p:sp>
        <p:nvSpPr>
          <p:cNvPr id="72" name="矩形 71">
            <a:extLst>
              <a:ext uri="{FF2B5EF4-FFF2-40B4-BE49-F238E27FC236}">
                <a16:creationId xmlns:a16="http://schemas.microsoft.com/office/drawing/2014/main" id="{F36FC44B-D570-4548-8215-5654E4C82712}"/>
              </a:ext>
            </a:extLst>
          </p:cNvPr>
          <p:cNvSpPr/>
          <p:nvPr/>
        </p:nvSpPr>
        <p:spPr>
          <a:xfrm>
            <a:off x="6396415" y="4065669"/>
            <a:ext cx="239099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3" name="矩形 72">
            <a:extLst>
              <a:ext uri="{FF2B5EF4-FFF2-40B4-BE49-F238E27FC236}">
                <a16:creationId xmlns:a16="http://schemas.microsoft.com/office/drawing/2014/main" id="{DE5F3B34-5060-4B99-B836-E709867B71BE}"/>
              </a:ext>
            </a:extLst>
          </p:cNvPr>
          <p:cNvSpPr/>
          <p:nvPr/>
        </p:nvSpPr>
        <p:spPr>
          <a:xfrm>
            <a:off x="6396416" y="4302744"/>
            <a:ext cx="2974004" cy="2102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cxnSp>
        <p:nvCxnSpPr>
          <p:cNvPr id="74" name="Straight Connector 162">
            <a:extLst>
              <a:ext uri="{FF2B5EF4-FFF2-40B4-BE49-F238E27FC236}">
                <a16:creationId xmlns:a16="http://schemas.microsoft.com/office/drawing/2014/main" id="{926130C8-48DB-407E-8181-82819CC94CE1}"/>
              </a:ext>
            </a:extLst>
          </p:cNvPr>
          <p:cNvCxnSpPr>
            <a:cxnSpLocks/>
            <a:stCxn id="69" idx="1"/>
          </p:cNvCxnSpPr>
          <p:nvPr/>
        </p:nvCxnSpPr>
        <p:spPr>
          <a:xfrm>
            <a:off x="8780861" y="5005548"/>
            <a:ext cx="2239828" cy="4166"/>
          </a:xfrm>
          <a:prstGeom prst="line">
            <a:avLst/>
          </a:prstGeom>
          <a:noFill/>
          <a:ln w="76200" cap="rnd" cmpd="sng" algn="ctr">
            <a:solidFill>
              <a:srgbClr val="3E89D8"/>
            </a:solidFill>
            <a:prstDash val="solid"/>
          </a:ln>
          <a:effectLst/>
        </p:spPr>
      </p:cxnSp>
      <p:sp>
        <p:nvSpPr>
          <p:cNvPr id="75" name="TextBox 105">
            <a:extLst>
              <a:ext uri="{FF2B5EF4-FFF2-40B4-BE49-F238E27FC236}">
                <a16:creationId xmlns:a16="http://schemas.microsoft.com/office/drawing/2014/main" id="{9416E05E-B309-48AB-A044-F56ED126E3A8}"/>
              </a:ext>
            </a:extLst>
          </p:cNvPr>
          <p:cNvSpPr txBox="1"/>
          <p:nvPr/>
        </p:nvSpPr>
        <p:spPr>
          <a:xfrm>
            <a:off x="10301809" y="4332327"/>
            <a:ext cx="1624507" cy="338532"/>
          </a:xfrm>
          <a:prstGeom prst="rect">
            <a:avLst/>
          </a:prstGeom>
          <a:noFill/>
        </p:spPr>
        <p:txBody>
          <a:bodyPr wrap="square" lIns="121899" tIns="60949" rIns="121899" bIns="60949" rtlCol="0">
            <a:spAutoFit/>
          </a:bodyPr>
          <a:lstStyle/>
          <a:p>
            <a:pPr algn="ctr" defTabSz="1218620">
              <a:spcAft>
                <a:spcPts val="600"/>
              </a:spcAft>
            </a:pPr>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最终交付</a:t>
            </a:r>
            <a:endParaRPr lang="en-US" altLang="zh-CN"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sp useBgFill="1">
        <p:nvSpPr>
          <p:cNvPr id="76" name="Text Placeholder 21">
            <a:extLst>
              <a:ext uri="{FF2B5EF4-FFF2-40B4-BE49-F238E27FC236}">
                <a16:creationId xmlns:a16="http://schemas.microsoft.com/office/drawing/2014/main" id="{50AB32DC-41F1-487B-94C0-4EB797E0AB31}"/>
              </a:ext>
            </a:extLst>
          </p:cNvPr>
          <p:cNvSpPr>
            <a:spLocks noGrp="1"/>
          </p:cNvSpPr>
          <p:nvPr>
            <p:custDataLst>
              <p:tags r:id="rId3"/>
            </p:custDataLst>
          </p:nvPr>
        </p:nvSpPr>
        <p:spPr bwMode="auto">
          <a:xfrm>
            <a:off x="10761216" y="4168149"/>
            <a:ext cx="762000" cy="182563"/>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nSpc>
                <a:spcPct val="100000"/>
              </a:lnSpc>
              <a:spcBef>
                <a:spcPct val="0"/>
              </a:spcBef>
              <a:buFont typeface="Wingdings" pitchFamily="2" charset="2"/>
              <a:buNone/>
            </a:pPr>
            <a:r>
              <a:rPr lang="en-US" altLang="zh-CN" sz="1200" i="1" dirty="0">
                <a:solidFill>
                  <a:srgbClr val="000000"/>
                </a:solidFill>
                <a:sym typeface="+mn-lt"/>
              </a:rPr>
              <a:t>21 JUN 2020</a:t>
            </a:r>
            <a:endParaRPr lang="en-US" sz="1200" i="1" dirty="0">
              <a:solidFill>
                <a:srgbClr val="000000"/>
              </a:solidFill>
              <a:sym typeface="+mn-lt"/>
            </a:endParaRPr>
          </a:p>
        </p:txBody>
      </p:sp>
      <p:sp>
        <p:nvSpPr>
          <p:cNvPr id="77" name="矩形 76">
            <a:extLst>
              <a:ext uri="{FF2B5EF4-FFF2-40B4-BE49-F238E27FC236}">
                <a16:creationId xmlns:a16="http://schemas.microsoft.com/office/drawing/2014/main" id="{BA96061D-11D1-47B2-9970-6A5FED803C29}"/>
              </a:ext>
            </a:extLst>
          </p:cNvPr>
          <p:cNvSpPr/>
          <p:nvPr/>
        </p:nvSpPr>
        <p:spPr>
          <a:xfrm>
            <a:off x="8780860" y="5463641"/>
            <a:ext cx="1458515"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8" name="矩形 77">
            <a:extLst>
              <a:ext uri="{FF2B5EF4-FFF2-40B4-BE49-F238E27FC236}">
                <a16:creationId xmlns:a16="http://schemas.microsoft.com/office/drawing/2014/main" id="{ED69AB30-8F60-45BB-9ECA-D81A99ABC576}"/>
              </a:ext>
            </a:extLst>
          </p:cNvPr>
          <p:cNvSpPr/>
          <p:nvPr/>
        </p:nvSpPr>
        <p:spPr>
          <a:xfrm>
            <a:off x="8780861" y="5695221"/>
            <a:ext cx="2384444"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9" name="矩形 78">
            <a:extLst>
              <a:ext uri="{FF2B5EF4-FFF2-40B4-BE49-F238E27FC236}">
                <a16:creationId xmlns:a16="http://schemas.microsoft.com/office/drawing/2014/main" id="{DE995A97-CB14-41F9-9DA7-73740932F068}"/>
              </a:ext>
            </a:extLst>
          </p:cNvPr>
          <p:cNvSpPr/>
          <p:nvPr/>
        </p:nvSpPr>
        <p:spPr>
          <a:xfrm>
            <a:off x="2912071" y="3326865"/>
            <a:ext cx="8243710" cy="406298"/>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cxnSp>
        <p:nvCxnSpPr>
          <p:cNvPr id="80" name="Straight Connector 75">
            <a:extLst>
              <a:ext uri="{FF2B5EF4-FFF2-40B4-BE49-F238E27FC236}">
                <a16:creationId xmlns:a16="http://schemas.microsoft.com/office/drawing/2014/main" id="{E19F93B0-2F47-4B70-9791-437E90C9522E}"/>
              </a:ext>
            </a:extLst>
          </p:cNvPr>
          <p:cNvCxnSpPr>
            <a:cxnSpLocks/>
            <a:stCxn id="20" idx="1"/>
          </p:cNvCxnSpPr>
          <p:nvPr/>
        </p:nvCxnSpPr>
        <p:spPr>
          <a:xfrm flipV="1">
            <a:off x="6391694" y="3536302"/>
            <a:ext cx="2982306" cy="2924"/>
          </a:xfrm>
          <a:prstGeom prst="line">
            <a:avLst/>
          </a:prstGeom>
          <a:noFill/>
          <a:ln w="76200" cap="rnd" cmpd="sng" algn="ctr">
            <a:solidFill>
              <a:schemeClr val="accent2"/>
            </a:solidFill>
            <a:prstDash val="solid"/>
          </a:ln>
          <a:effectLst/>
        </p:spPr>
      </p:cxnSp>
      <p:sp>
        <p:nvSpPr>
          <p:cNvPr id="81" name="矩形 80">
            <a:extLst>
              <a:ext uri="{FF2B5EF4-FFF2-40B4-BE49-F238E27FC236}">
                <a16:creationId xmlns:a16="http://schemas.microsoft.com/office/drawing/2014/main" id="{A92FFB6F-D0B4-4EFD-A502-9C79AAC757B6}"/>
              </a:ext>
            </a:extLst>
          </p:cNvPr>
          <p:cNvSpPr/>
          <p:nvPr/>
        </p:nvSpPr>
        <p:spPr>
          <a:xfrm>
            <a:off x="2921596" y="1836530"/>
            <a:ext cx="8243710" cy="406298"/>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82" name="Oval 122">
            <a:extLst>
              <a:ext uri="{FF2B5EF4-FFF2-40B4-BE49-F238E27FC236}">
                <a16:creationId xmlns:a16="http://schemas.microsoft.com/office/drawing/2014/main" id="{F199DB23-7FE7-49C7-B516-7E0721ADB214}"/>
              </a:ext>
            </a:extLst>
          </p:cNvPr>
          <p:cNvSpPr/>
          <p:nvPr/>
        </p:nvSpPr>
        <p:spPr>
          <a:xfrm>
            <a:off x="9205023" y="3342585"/>
            <a:ext cx="360000" cy="3600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dirty="0">
              <a:solidFill>
                <a:srgbClr val="FFFFFF"/>
              </a:solidFill>
              <a:latin typeface="Arial" panose="020B0604020202020204" pitchFamily="34" charset="0"/>
              <a:ea typeface="微软雅黑" panose="020B0503020204020204" pitchFamily="34" charset="-122"/>
            </a:endParaRPr>
          </a:p>
        </p:txBody>
      </p:sp>
      <p:sp>
        <p:nvSpPr>
          <p:cNvPr id="83" name="Oval 122">
            <a:extLst>
              <a:ext uri="{FF2B5EF4-FFF2-40B4-BE49-F238E27FC236}">
                <a16:creationId xmlns:a16="http://schemas.microsoft.com/office/drawing/2014/main" id="{EFD17BE6-69A8-4450-8376-8A9882F1CA25}"/>
              </a:ext>
            </a:extLst>
          </p:cNvPr>
          <p:cNvSpPr/>
          <p:nvPr/>
        </p:nvSpPr>
        <p:spPr>
          <a:xfrm>
            <a:off x="10981888" y="4826150"/>
            <a:ext cx="360000" cy="3600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dirty="0">
              <a:solidFill>
                <a:srgbClr val="FFFFFF"/>
              </a:solidFill>
              <a:latin typeface="Arial" panose="020B0604020202020204" pitchFamily="34" charset="0"/>
              <a:ea typeface="微软雅黑" panose="020B0503020204020204" pitchFamily="34" charset="-122"/>
            </a:endParaRPr>
          </a:p>
        </p:txBody>
      </p:sp>
      <p:sp>
        <p:nvSpPr>
          <p:cNvPr id="84" name="TextBox 76">
            <a:extLst>
              <a:ext uri="{FF2B5EF4-FFF2-40B4-BE49-F238E27FC236}">
                <a16:creationId xmlns:a16="http://schemas.microsoft.com/office/drawing/2014/main" id="{B73E6A24-4EFB-494E-894C-4254001959B3}"/>
              </a:ext>
            </a:extLst>
          </p:cNvPr>
          <p:cNvSpPr txBox="1"/>
          <p:nvPr/>
        </p:nvSpPr>
        <p:spPr>
          <a:xfrm>
            <a:off x="6200710" y="1524562"/>
            <a:ext cx="2696577" cy="338532"/>
          </a:xfrm>
          <a:prstGeom prst="rect">
            <a:avLst/>
          </a:prstGeom>
          <a:noFill/>
        </p:spPr>
        <p:txBody>
          <a:bodyPr wrap="square" lIns="121899" tIns="60949" rIns="121899" bIns="60949" rtlCol="0">
            <a:spAutoFit/>
          </a:bodyPr>
          <a:lstStyle/>
          <a:p>
            <a:pPr algn="ct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品牌定位工作坊</a:t>
            </a:r>
          </a:p>
        </p:txBody>
      </p:sp>
      <p:sp>
        <p:nvSpPr>
          <p:cNvPr id="85" name="Text Placeholder 21">
            <a:extLst>
              <a:ext uri="{FF2B5EF4-FFF2-40B4-BE49-F238E27FC236}">
                <a16:creationId xmlns:a16="http://schemas.microsoft.com/office/drawing/2014/main" id="{A7C87DCB-4859-4669-9DDB-D94B27681FB8}"/>
              </a:ext>
            </a:extLst>
          </p:cNvPr>
          <p:cNvSpPr>
            <a:spLocks noGrp="1"/>
          </p:cNvSpPr>
          <p:nvPr>
            <p:custDataLst>
              <p:tags r:id="rId4"/>
            </p:custDataLst>
          </p:nvPr>
        </p:nvSpPr>
        <p:spPr bwMode="auto">
          <a:xfrm>
            <a:off x="6200710" y="1391726"/>
            <a:ext cx="2696577" cy="182563"/>
          </a:xfrm>
          <a:prstGeom prst="rect">
            <a:avLst/>
          </a:prstGeom>
          <a:noFill/>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gn="ctr">
              <a:lnSpc>
                <a:spcPct val="100000"/>
              </a:lnSpc>
              <a:spcBef>
                <a:spcPct val="0"/>
              </a:spcBef>
              <a:buFont typeface="Wingdings" pitchFamily="2" charset="2"/>
              <a:buNone/>
            </a:pPr>
            <a:r>
              <a:rPr lang="en-US" altLang="zh-CN" sz="1200" i="1" dirty="0">
                <a:solidFill>
                  <a:srgbClr val="000000"/>
                </a:solidFill>
                <a:sym typeface="+mn-lt"/>
              </a:rPr>
              <a:t>10 May 2020</a:t>
            </a:r>
            <a:r>
              <a:rPr lang="zh-CN" altLang="en-US" sz="1200" i="1" dirty="0">
                <a:solidFill>
                  <a:srgbClr val="000000"/>
                </a:solidFill>
                <a:sym typeface="+mn-lt"/>
              </a:rPr>
              <a:t>*</a:t>
            </a:r>
            <a:endParaRPr lang="en-US" sz="1200" i="1" dirty="0">
              <a:solidFill>
                <a:srgbClr val="000000"/>
              </a:solidFill>
              <a:sym typeface="+mn-lt"/>
            </a:endParaRPr>
          </a:p>
        </p:txBody>
      </p:sp>
      <p:sp>
        <p:nvSpPr>
          <p:cNvPr id="86" name="TextBox 2">
            <a:extLst>
              <a:ext uri="{FF2B5EF4-FFF2-40B4-BE49-F238E27FC236}">
                <a16:creationId xmlns:a16="http://schemas.microsoft.com/office/drawing/2014/main" id="{27A70674-BC02-4AC9-9FAD-131709036F98}"/>
              </a:ext>
            </a:extLst>
          </p:cNvPr>
          <p:cNvSpPr txBox="1"/>
          <p:nvPr/>
        </p:nvSpPr>
        <p:spPr>
          <a:xfrm>
            <a:off x="8880958" y="6180878"/>
            <a:ext cx="2460930" cy="246221"/>
          </a:xfrm>
          <a:prstGeom prst="rect">
            <a:avLst/>
          </a:prstGeom>
          <a:noFill/>
        </p:spPr>
        <p:txBody>
          <a:bodyPr wrap="none" rtlCol="0">
            <a:spAutoFit/>
          </a:bodyPr>
          <a:lstStyle/>
          <a:p>
            <a:pPr>
              <a:buClr>
                <a:srgbClr val="2D97C8"/>
              </a:buClr>
            </a:pPr>
            <a:r>
              <a:rPr lang="zh-CN" altLang="en-US" sz="1000" dirty="0">
                <a:latin typeface="+mn-ea"/>
                <a:cs typeface="Heiti SC Light" charset="-122"/>
              </a:rPr>
              <a:t>* 工作坊时间因遇到假期，时间顺延一周</a:t>
            </a:r>
            <a:endParaRPr lang="ca-ES" sz="1000" dirty="0">
              <a:latin typeface="+mn-ea"/>
              <a:cs typeface="Heiti SC Light" charset="-122"/>
            </a:endParaRPr>
          </a:p>
        </p:txBody>
      </p:sp>
      <p:sp>
        <p:nvSpPr>
          <p:cNvPr id="87" name="矩形 86">
            <a:extLst>
              <a:ext uri="{FF2B5EF4-FFF2-40B4-BE49-F238E27FC236}">
                <a16:creationId xmlns:a16="http://schemas.microsoft.com/office/drawing/2014/main" id="{AB58B493-FF9D-4A25-8750-F1802882D776}"/>
              </a:ext>
            </a:extLst>
          </p:cNvPr>
          <p:cNvSpPr/>
          <p:nvPr/>
        </p:nvSpPr>
        <p:spPr>
          <a:xfrm>
            <a:off x="333097" y="4757516"/>
            <a:ext cx="11493719" cy="1424539"/>
          </a:xfrm>
          <a:prstGeom prst="rect">
            <a:avLst/>
          </a:prstGeom>
          <a:solidFill>
            <a:srgbClr val="FFFFF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8" name="直接连接符 87">
            <a:extLst>
              <a:ext uri="{FF2B5EF4-FFF2-40B4-BE49-F238E27FC236}">
                <a16:creationId xmlns:a16="http://schemas.microsoft.com/office/drawing/2014/main" id="{71E0DE22-A808-4B46-A7DE-E8099B40E1FB}"/>
              </a:ext>
            </a:extLst>
          </p:cNvPr>
          <p:cNvCxnSpPr/>
          <p:nvPr/>
        </p:nvCxnSpPr>
        <p:spPr>
          <a:xfrm>
            <a:off x="9375911" y="1077024"/>
            <a:ext cx="0" cy="533196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9" name="星形: 五角 88">
            <a:extLst>
              <a:ext uri="{FF2B5EF4-FFF2-40B4-BE49-F238E27FC236}">
                <a16:creationId xmlns:a16="http://schemas.microsoft.com/office/drawing/2014/main" id="{CA165B4C-5539-4F48-BB76-6174A66B0582}"/>
              </a:ext>
            </a:extLst>
          </p:cNvPr>
          <p:cNvSpPr/>
          <p:nvPr/>
        </p:nvSpPr>
        <p:spPr>
          <a:xfrm>
            <a:off x="9263416" y="842831"/>
            <a:ext cx="234193" cy="23419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93" name="Straight Connector 56">
            <a:extLst>
              <a:ext uri="{FF2B5EF4-FFF2-40B4-BE49-F238E27FC236}">
                <a16:creationId xmlns:a16="http://schemas.microsoft.com/office/drawing/2014/main" id="{19EC3DAD-C79E-4D44-82AB-AB9105CF6563}"/>
              </a:ext>
            </a:extLst>
          </p:cNvPr>
          <p:cNvCxnSpPr/>
          <p:nvPr/>
        </p:nvCxnSpPr>
        <p:spPr>
          <a:xfrm>
            <a:off x="6402963" y="1226836"/>
            <a:ext cx="0" cy="4950400"/>
          </a:xfrm>
          <a:prstGeom prst="line">
            <a:avLst/>
          </a:prstGeom>
          <a:noFill/>
          <a:ln w="9525" cap="flat" cmpd="sng" algn="ctr">
            <a:solidFill>
              <a:sysClr val="window" lastClr="FFFFFF">
                <a:lumMod val="85000"/>
              </a:sysClr>
            </a:solidFill>
            <a:prstDash val="dash"/>
          </a:ln>
          <a:effectLst/>
        </p:spPr>
      </p:cxnSp>
    </p:spTree>
    <p:extLst>
      <p:ext uri="{BB962C8B-B14F-4D97-AF65-F5344CB8AC3E}">
        <p14:creationId xmlns:p14="http://schemas.microsoft.com/office/powerpoint/2010/main" val="30228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playing in the water&#10;&#10;Description automatically generated">
            <a:extLst>
              <a:ext uri="{FF2B5EF4-FFF2-40B4-BE49-F238E27FC236}">
                <a16:creationId xmlns:a16="http://schemas.microsoft.com/office/drawing/2014/main" id="{1D426F4F-877F-D84D-A60B-2A7AEB1BBBBE}"/>
              </a:ext>
            </a:extLst>
          </p:cNvPr>
          <p:cNvPicPr>
            <a:picLocks noChangeAspect="1"/>
          </p:cNvPicPr>
          <p:nvPr/>
        </p:nvPicPr>
        <p:blipFill rotWithShape="1">
          <a:blip r:embed="rId2"/>
          <a:srcRect t="9136" b="631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423BA27-AA13-5841-9425-915924310AAE}"/>
              </a:ext>
            </a:extLst>
          </p:cNvPr>
          <p:cNvSpPr/>
          <p:nvPr/>
        </p:nvSpPr>
        <p:spPr>
          <a:xfrm>
            <a:off x="325899" y="5036217"/>
            <a:ext cx="5646276" cy="1200329"/>
          </a:xfrm>
          <a:prstGeom prst="rect">
            <a:avLst/>
          </a:prstGeom>
        </p:spPr>
        <p:txBody>
          <a:bodyPr wrap="square">
            <a:spAutoFit/>
          </a:bodyPr>
          <a:lstStyle/>
          <a:p>
            <a:r>
              <a:rPr lang="zh-CN" altLang="en-US" sz="3200" dirty="0">
                <a:latin typeface="Microsoft YaHei" panose="020B0503020204020204" pitchFamily="34" charset="-122"/>
                <a:ea typeface="Microsoft YaHei" panose="020B0503020204020204" pitchFamily="34" charset="-122"/>
              </a:rPr>
              <a:t>提供</a:t>
            </a:r>
            <a:endParaRPr lang="en-US" altLang="zh-CN" sz="3200" dirty="0">
              <a:latin typeface="Microsoft YaHei" panose="020B0503020204020204" pitchFamily="34" charset="-122"/>
              <a:ea typeface="Microsoft YaHei" panose="020B0503020204020204" pitchFamily="34" charset="-122"/>
            </a:endParaRPr>
          </a:p>
          <a:p>
            <a:r>
              <a:rPr lang="en-US" altLang="ja-JP" sz="3200" b="1" dirty="0">
                <a:latin typeface="Microsoft YaHei" panose="020B0503020204020204" pitchFamily="34" charset="-122"/>
                <a:ea typeface="Microsoft YaHei" panose="020B0503020204020204" pitchFamily="34" charset="-122"/>
              </a:rPr>
              <a:t>	</a:t>
            </a:r>
            <a:r>
              <a:rPr lang="ja-JP" altLang="en-US" sz="4000" b="1" dirty="0">
                <a:latin typeface="Microsoft YaHei" panose="020B0503020204020204" pitchFamily="34" charset="-122"/>
                <a:ea typeface="Microsoft YaHei" panose="020B0503020204020204" pitchFamily="34" charset="-122"/>
              </a:rPr>
              <a:t>有趣有料</a:t>
            </a:r>
            <a:r>
              <a:rPr lang="en-US" altLang="ja-JP" sz="4000" b="1" dirty="0">
                <a:latin typeface="Microsoft YaHei" panose="020B0503020204020204" pitchFamily="34" charset="-122"/>
                <a:ea typeface="Microsoft YaHei" panose="020B0503020204020204" pitchFamily="34" charset="-122"/>
              </a:rPr>
              <a:t> </a:t>
            </a:r>
            <a:r>
              <a:rPr lang="ja-JP" altLang="en-US" sz="3200" dirty="0">
                <a:latin typeface="Microsoft YaHei" panose="020B0503020204020204" pitchFamily="34" charset="-122"/>
                <a:ea typeface="Microsoft YaHei" panose="020B0503020204020204" pitchFamily="34" charset="-122"/>
              </a:rPr>
              <a:t>的护水体验</a:t>
            </a:r>
            <a:endParaRPr lang="en-GB" sz="3200" dirty="0"/>
          </a:p>
        </p:txBody>
      </p:sp>
    </p:spTree>
    <p:extLst>
      <p:ext uri="{BB962C8B-B14F-4D97-AF65-F5344CB8AC3E}">
        <p14:creationId xmlns:p14="http://schemas.microsoft.com/office/powerpoint/2010/main" val="4514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people standing on top of a sandy beach&#10;&#10;Description automatically generated">
            <a:extLst>
              <a:ext uri="{FF2B5EF4-FFF2-40B4-BE49-F238E27FC236}">
                <a16:creationId xmlns:a16="http://schemas.microsoft.com/office/drawing/2014/main" id="{607E9626-D9EE-A040-922C-6BAE63A4D79E}"/>
              </a:ext>
            </a:extLst>
          </p:cNvPr>
          <p:cNvPicPr>
            <a:picLocks noChangeAspect="1"/>
          </p:cNvPicPr>
          <p:nvPr/>
        </p:nvPicPr>
        <p:blipFill rotWithShape="1">
          <a:blip r:embed="rId2"/>
          <a:srcRect b="15730"/>
          <a:stretch/>
        </p:blipFill>
        <p:spPr>
          <a:xfrm>
            <a:off x="20" y="10"/>
            <a:ext cx="12191980" cy="6857990"/>
          </a:xfrm>
          <a:prstGeom prst="rect">
            <a:avLst/>
          </a:prstGeom>
          <a:noFill/>
        </p:spPr>
      </p:pic>
      <p:sp>
        <p:nvSpPr>
          <p:cNvPr id="11" name="Rectangle 10">
            <a:extLst>
              <a:ext uri="{FF2B5EF4-FFF2-40B4-BE49-F238E27FC236}">
                <a16:creationId xmlns:a16="http://schemas.microsoft.com/office/drawing/2014/main" id="{CCF9F709-B9B7-CF40-970F-05FF516996E2}"/>
              </a:ext>
            </a:extLst>
          </p:cNvPr>
          <p:cNvSpPr/>
          <p:nvPr/>
        </p:nvSpPr>
        <p:spPr>
          <a:xfrm>
            <a:off x="1880170" y="1927891"/>
            <a:ext cx="3926631" cy="707886"/>
          </a:xfrm>
          <a:prstGeom prst="rect">
            <a:avLst/>
          </a:prstGeom>
        </p:spPr>
        <p:txBody>
          <a:bodyPr wrap="square">
            <a:spAutoFit/>
          </a:bodyPr>
          <a:lstStyle/>
          <a:p>
            <a:r>
              <a:rPr lang="zh-CN" altLang="en-US" sz="3200" dirty="0">
                <a:latin typeface="Microsoft YaHei" panose="020B0503020204020204" pitchFamily="34" charset="-122"/>
                <a:ea typeface="Microsoft YaHei" panose="020B0503020204020204" pitchFamily="34" charset="-122"/>
              </a:rPr>
              <a:t>邀你</a:t>
            </a:r>
            <a:r>
              <a:rPr lang="ja-JP" altLang="en-GB" sz="3200" dirty="0">
                <a:latin typeface="Microsoft YaHei" panose="020B0503020204020204" pitchFamily="34" charset="-122"/>
                <a:ea typeface="Microsoft YaHei" panose="020B0503020204020204" pitchFamily="34" charset="-122"/>
              </a:rPr>
              <a:t>一同</a:t>
            </a:r>
            <a:r>
              <a:rPr lang="zh-CN" altLang="en-US" sz="3200" dirty="0">
                <a:latin typeface="Microsoft YaHei" panose="020B0503020204020204" pitchFamily="34" charset="-122"/>
                <a:ea typeface="Microsoft YaHei" panose="020B0503020204020204" pitchFamily="34" charset="-122"/>
              </a:rPr>
              <a:t>  </a:t>
            </a:r>
            <a:r>
              <a:rPr lang="ja-JP" altLang="en-US" sz="4000" b="1" dirty="0">
                <a:latin typeface="Microsoft YaHei" panose="020B0503020204020204" pitchFamily="34" charset="-122"/>
                <a:ea typeface="Microsoft YaHei" panose="020B0503020204020204" pitchFamily="34" charset="-122"/>
              </a:rPr>
              <a:t>感受水</a:t>
            </a:r>
            <a:endParaRPr lang="en-GB" sz="3200" b="1" dirty="0"/>
          </a:p>
        </p:txBody>
      </p:sp>
      <p:sp>
        <p:nvSpPr>
          <p:cNvPr id="12" name="Rectangle 11">
            <a:extLst>
              <a:ext uri="{FF2B5EF4-FFF2-40B4-BE49-F238E27FC236}">
                <a16:creationId xmlns:a16="http://schemas.microsoft.com/office/drawing/2014/main" id="{76E3394A-90DC-9B4B-98EC-9FE5D202B228}"/>
              </a:ext>
            </a:extLst>
          </p:cNvPr>
          <p:cNvSpPr/>
          <p:nvPr/>
        </p:nvSpPr>
        <p:spPr>
          <a:xfrm>
            <a:off x="5679133" y="1927891"/>
            <a:ext cx="1870672" cy="707886"/>
          </a:xfrm>
          <a:prstGeom prst="rect">
            <a:avLst/>
          </a:prstGeom>
        </p:spPr>
        <p:txBody>
          <a:bodyPr wrap="square">
            <a:spAutoFit/>
          </a:bodyPr>
          <a:lstStyle/>
          <a:p>
            <a:r>
              <a:rPr lang="ja-JP" altLang="en-US" sz="4000" b="1" dirty="0">
                <a:latin typeface="Microsoft YaHei" panose="020B0503020204020204" pitchFamily="34" charset="-122"/>
                <a:ea typeface="Microsoft YaHei" panose="020B0503020204020204" pitchFamily="34" charset="-122"/>
              </a:rPr>
              <a:t>了解水</a:t>
            </a:r>
            <a:endParaRPr lang="en-GB" sz="3600" b="1" dirty="0"/>
          </a:p>
        </p:txBody>
      </p:sp>
      <p:sp>
        <p:nvSpPr>
          <p:cNvPr id="13" name="Rectangle 12">
            <a:extLst>
              <a:ext uri="{FF2B5EF4-FFF2-40B4-BE49-F238E27FC236}">
                <a16:creationId xmlns:a16="http://schemas.microsoft.com/office/drawing/2014/main" id="{4A8DDA4A-D278-8047-A2AE-3C751DECDC6D}"/>
              </a:ext>
            </a:extLst>
          </p:cNvPr>
          <p:cNvSpPr/>
          <p:nvPr/>
        </p:nvSpPr>
        <p:spPr>
          <a:xfrm>
            <a:off x="7607070" y="1927891"/>
            <a:ext cx="1870672" cy="707886"/>
          </a:xfrm>
          <a:prstGeom prst="rect">
            <a:avLst/>
          </a:prstGeom>
        </p:spPr>
        <p:txBody>
          <a:bodyPr wrap="square">
            <a:spAutoFit/>
          </a:bodyPr>
          <a:lstStyle/>
          <a:p>
            <a:r>
              <a:rPr lang="ja-JP" altLang="en-US" sz="4000" b="1" dirty="0">
                <a:latin typeface="Microsoft YaHei" panose="020B0503020204020204" pitchFamily="34" charset="-122"/>
                <a:ea typeface="Microsoft YaHei" panose="020B0503020204020204" pitchFamily="34" charset="-122"/>
              </a:rPr>
              <a:t>保护水</a:t>
            </a:r>
            <a:endParaRPr lang="en-GB" sz="3600" b="1" dirty="0"/>
          </a:p>
        </p:txBody>
      </p:sp>
    </p:spTree>
    <p:extLst>
      <p:ext uri="{BB962C8B-B14F-4D97-AF65-F5344CB8AC3E}">
        <p14:creationId xmlns:p14="http://schemas.microsoft.com/office/powerpoint/2010/main" val="86531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4E5367-4E86-4C03-A5D6-1D32F85424E9}"/>
              </a:ext>
            </a:extLst>
          </p:cNvPr>
          <p:cNvPicPr>
            <a:picLocks noChangeAspect="1"/>
          </p:cNvPicPr>
          <p:nvPr/>
        </p:nvPicPr>
        <p:blipFill rotWithShape="1">
          <a:blip r:embed="rId2"/>
          <a:srcRect t="5431" b="8854"/>
          <a:stretch/>
        </p:blipFill>
        <p:spPr>
          <a:xfrm>
            <a:off x="-9528" y="-1"/>
            <a:ext cx="12201527" cy="6858001"/>
          </a:xfrm>
          <a:prstGeom prst="rect">
            <a:avLst/>
          </a:prstGeom>
        </p:spPr>
      </p:pic>
      <p:sp>
        <p:nvSpPr>
          <p:cNvPr id="9" name="Rectangle 8">
            <a:extLst>
              <a:ext uri="{FF2B5EF4-FFF2-40B4-BE49-F238E27FC236}">
                <a16:creationId xmlns:a16="http://schemas.microsoft.com/office/drawing/2014/main" id="{91C8950E-CBFA-AF4E-A043-47D53EC44121}"/>
              </a:ext>
            </a:extLst>
          </p:cNvPr>
          <p:cNvSpPr/>
          <p:nvPr/>
        </p:nvSpPr>
        <p:spPr>
          <a:xfrm>
            <a:off x="6910426" y="912412"/>
            <a:ext cx="4971939" cy="707886"/>
          </a:xfrm>
          <a:prstGeom prst="rect">
            <a:avLst/>
          </a:prstGeom>
        </p:spPr>
        <p:txBody>
          <a:bodyPr wrap="none">
            <a:spAutoFit/>
          </a:bodyPr>
          <a:lstStyle/>
          <a:p>
            <a:r>
              <a:rPr lang="ja-JP" altLang="en-US" sz="4000" b="1" dirty="0">
                <a:solidFill>
                  <a:schemeClr val="bg1"/>
                </a:solidFill>
                <a:latin typeface="Microsoft YaHei" panose="020B0503020204020204" pitchFamily="34" charset="-122"/>
                <a:ea typeface="Microsoft YaHei" panose="020B0503020204020204" pitchFamily="34" charset="-122"/>
              </a:rPr>
              <a:t>保护水源，传承未来</a:t>
            </a:r>
            <a:endParaRPr lang="ja-JP" altLang="en-US" sz="3200" dirty="0">
              <a:solidFill>
                <a:schemeClr val="bg1"/>
              </a:solidFill>
              <a:latin typeface="Microsoft YaHei" panose="020B0503020204020204" pitchFamily="34" charset="-122"/>
              <a:ea typeface="Microsoft YaHei" panose="020B0503020204020204" pitchFamily="34" charset="-122"/>
            </a:endParaRPr>
          </a:p>
        </p:txBody>
      </p:sp>
      <p:sp>
        <p:nvSpPr>
          <p:cNvPr id="10" name="Rectangle 9">
            <a:extLst>
              <a:ext uri="{FF2B5EF4-FFF2-40B4-BE49-F238E27FC236}">
                <a16:creationId xmlns:a16="http://schemas.microsoft.com/office/drawing/2014/main" id="{4EC7B6E9-9824-0B42-9A9B-1DB8F479BA18}"/>
              </a:ext>
            </a:extLst>
          </p:cNvPr>
          <p:cNvSpPr/>
          <p:nvPr/>
        </p:nvSpPr>
        <p:spPr>
          <a:xfrm>
            <a:off x="5479939" y="169275"/>
            <a:ext cx="3916457" cy="707886"/>
          </a:xfrm>
          <a:prstGeom prst="rect">
            <a:avLst/>
          </a:prstGeom>
        </p:spPr>
        <p:txBody>
          <a:bodyPr wrap="none">
            <a:spAutoFit/>
          </a:bodyPr>
          <a:lstStyle/>
          <a:p>
            <a:r>
              <a:rPr lang="ja-JP" altLang="en-GB" sz="3200" dirty="0">
                <a:solidFill>
                  <a:schemeClr val="bg1"/>
                </a:solidFill>
                <a:latin typeface="Microsoft YaHei" panose="020B0503020204020204" pitchFamily="34" charset="-122"/>
                <a:ea typeface="Microsoft YaHei" panose="020B0503020204020204" pitchFamily="34" charset="-122"/>
              </a:rPr>
              <a:t>用</a:t>
            </a:r>
            <a:r>
              <a:rPr lang="ja-JP" altLang="en-US" sz="3200" dirty="0">
                <a:solidFill>
                  <a:schemeClr val="bg1"/>
                </a:solidFill>
                <a:latin typeface="Microsoft YaHei" panose="020B0503020204020204" pitchFamily="34" charset="-122"/>
                <a:ea typeface="Microsoft YaHei" panose="020B0503020204020204" pitchFamily="34" charset="-122"/>
              </a:rPr>
              <a:t>我们</a:t>
            </a:r>
            <a:r>
              <a:rPr lang="zh-CN" altLang="en-US" sz="3200" dirty="0">
                <a:solidFill>
                  <a:schemeClr val="bg1"/>
                </a:solidFill>
                <a:latin typeface="Microsoft YaHei" panose="020B0503020204020204" pitchFamily="34" charset="-122"/>
                <a:ea typeface="Microsoft YaHei" panose="020B0503020204020204" pitchFamily="34" charset="-122"/>
              </a:rPr>
              <a:t> </a:t>
            </a:r>
            <a:r>
              <a:rPr lang="ja-JP" altLang="en-US" sz="4000" b="1" dirty="0">
                <a:solidFill>
                  <a:schemeClr val="bg1"/>
                </a:solidFill>
                <a:latin typeface="Microsoft YaHei" panose="020B0503020204020204" pitchFamily="34" charset="-122"/>
                <a:ea typeface="Microsoft YaHei" panose="020B0503020204020204" pitchFamily="34" charset="-122"/>
              </a:rPr>
              <a:t>共同</a:t>
            </a:r>
            <a:r>
              <a:rPr lang="zh-CN" altLang="en-US" sz="3200" dirty="0">
                <a:solidFill>
                  <a:schemeClr val="bg1"/>
                </a:solidFill>
                <a:latin typeface="Microsoft YaHei" panose="020B0503020204020204" pitchFamily="34" charset="-122"/>
                <a:ea typeface="Microsoft YaHei" panose="020B0503020204020204" pitchFamily="34" charset="-122"/>
              </a:rPr>
              <a:t> </a:t>
            </a:r>
            <a:r>
              <a:rPr lang="ja-JP" altLang="en-US" sz="3200" dirty="0">
                <a:solidFill>
                  <a:schemeClr val="bg1"/>
                </a:solidFill>
                <a:latin typeface="Microsoft YaHei" panose="020B0503020204020204" pitchFamily="34" charset="-122"/>
                <a:ea typeface="Microsoft YaHei" panose="020B0503020204020204" pitchFamily="34" charset="-122"/>
              </a:rPr>
              <a:t>的方式</a:t>
            </a:r>
          </a:p>
        </p:txBody>
      </p:sp>
    </p:spTree>
    <p:extLst>
      <p:ext uri="{BB962C8B-B14F-4D97-AF65-F5344CB8AC3E}">
        <p14:creationId xmlns:p14="http://schemas.microsoft.com/office/powerpoint/2010/main" val="132484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large body of water&#10;&#10;Description automatically generated">
            <a:extLst>
              <a:ext uri="{FF2B5EF4-FFF2-40B4-BE49-F238E27FC236}">
                <a16:creationId xmlns:a16="http://schemas.microsoft.com/office/drawing/2014/main" id="{CC8ABD07-47F8-4849-B00A-8938ECCB1B5F}"/>
              </a:ext>
            </a:extLst>
          </p:cNvPr>
          <p:cNvPicPr>
            <a:picLocks noChangeAspect="1"/>
          </p:cNvPicPr>
          <p:nvPr/>
        </p:nvPicPr>
        <p:blipFill rotWithShape="1">
          <a:blip r:embed="rId2"/>
          <a:srcRect b="9999"/>
          <a:stretch/>
        </p:blipFill>
        <p:spPr>
          <a:xfrm>
            <a:off x="20" y="10"/>
            <a:ext cx="12191980" cy="6857990"/>
          </a:xfrm>
          <a:prstGeom prst="rect">
            <a:avLst/>
          </a:prstGeom>
          <a:noFill/>
        </p:spPr>
      </p:pic>
      <p:sp>
        <p:nvSpPr>
          <p:cNvPr id="7" name="Rectangle 6">
            <a:extLst>
              <a:ext uri="{FF2B5EF4-FFF2-40B4-BE49-F238E27FC236}">
                <a16:creationId xmlns:a16="http://schemas.microsoft.com/office/drawing/2014/main" id="{FC50FFA4-FF0A-9246-84DE-D399AC14763A}"/>
              </a:ext>
            </a:extLst>
          </p:cNvPr>
          <p:cNvSpPr/>
          <p:nvPr/>
        </p:nvSpPr>
        <p:spPr>
          <a:xfrm>
            <a:off x="1899979" y="3076616"/>
            <a:ext cx="8392041" cy="1323439"/>
          </a:xfrm>
          <a:prstGeom prst="rect">
            <a:avLst/>
          </a:prstGeom>
        </p:spPr>
        <p:txBody>
          <a:bodyPr wrap="none">
            <a:spAutoFit/>
          </a:bodyPr>
          <a:lstStyle/>
          <a:p>
            <a:pPr algn="ctr"/>
            <a:r>
              <a:rPr lang="zh-CN" altLang="en-US" sz="4000" b="1" dirty="0">
                <a:solidFill>
                  <a:schemeClr val="bg1"/>
                </a:solidFill>
                <a:latin typeface="Microsoft YaHei" panose="020B0503020204020204" pitchFamily="34" charset="-122"/>
                <a:ea typeface="Microsoft YaHei" panose="020B0503020204020204" pitchFamily="34" charset="-122"/>
              </a:rPr>
              <a:t>千岛湖水基金</a:t>
            </a:r>
            <a:endParaRPr lang="en-US" altLang="ja-JP" sz="4000" b="1" dirty="0">
              <a:solidFill>
                <a:schemeClr val="bg1"/>
              </a:solidFill>
              <a:latin typeface="Microsoft YaHei" panose="020B0503020204020204" pitchFamily="34" charset="-122"/>
              <a:ea typeface="Microsoft YaHei" panose="020B0503020204020204" pitchFamily="34" charset="-122"/>
            </a:endParaRPr>
          </a:p>
          <a:p>
            <a:pPr algn="ctr"/>
            <a:r>
              <a:rPr lang="ja-JP" altLang="en-US" sz="4000" b="1" dirty="0">
                <a:solidFill>
                  <a:schemeClr val="bg1"/>
                </a:solidFill>
                <a:latin typeface="Microsoft YaHei" panose="020B0503020204020204" pitchFamily="34" charset="-122"/>
                <a:ea typeface="Microsoft YaHei" panose="020B0503020204020204" pitchFamily="34" charset="-122"/>
              </a:rPr>
              <a:t>投资自然，将杯中一点甜传承几代人</a:t>
            </a:r>
            <a:endParaRPr lang="en-GB" sz="4000" b="1" dirty="0"/>
          </a:p>
        </p:txBody>
      </p:sp>
      <p:pic>
        <p:nvPicPr>
          <p:cNvPr id="8" name="Picture 5">
            <a:extLst>
              <a:ext uri="{FF2B5EF4-FFF2-40B4-BE49-F238E27FC236}">
                <a16:creationId xmlns:a16="http://schemas.microsoft.com/office/drawing/2014/main" id="{E5D41546-5EF1-BC46-85FF-C46CCC4CDF6B}"/>
              </a:ext>
            </a:extLst>
          </p:cNvPr>
          <p:cNvPicPr>
            <a:picLocks noChangeAspect="1"/>
          </p:cNvPicPr>
          <p:nvPr/>
        </p:nvPicPr>
        <p:blipFill>
          <a:blip r:embed="rId3"/>
          <a:stretch>
            <a:fillRect/>
          </a:stretch>
        </p:blipFill>
        <p:spPr>
          <a:xfrm>
            <a:off x="5236787" y="1309609"/>
            <a:ext cx="1604126" cy="160412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658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860F84-1A83-0642-8555-F7E48592F3C0}"/>
              </a:ext>
            </a:extLst>
          </p:cNvPr>
          <p:cNvPicPr>
            <a:picLocks noGrp="1" noChangeAspect="1"/>
          </p:cNvPicPr>
          <p:nvPr>
            <p:ph idx="1"/>
          </p:nvPr>
        </p:nvPicPr>
        <p:blipFill rotWithShape="1">
          <a:blip r:embed="rId2"/>
          <a:srcRect l="4629" t="7865" b="7865"/>
          <a:stretch/>
        </p:blipFill>
        <p:spPr>
          <a:xfrm>
            <a:off x="20" y="10"/>
            <a:ext cx="12191980" cy="6857990"/>
          </a:xfrm>
          <a:prstGeom prst="rect">
            <a:avLst/>
          </a:prstGeom>
        </p:spPr>
      </p:pic>
      <p:sp>
        <p:nvSpPr>
          <p:cNvPr id="3" name="TextBox 2">
            <a:extLst>
              <a:ext uri="{FF2B5EF4-FFF2-40B4-BE49-F238E27FC236}">
                <a16:creationId xmlns:a16="http://schemas.microsoft.com/office/drawing/2014/main" id="{3C045C8E-AA59-D24E-A266-337BE14D60BA}"/>
              </a:ext>
            </a:extLst>
          </p:cNvPr>
          <p:cNvSpPr txBox="1"/>
          <p:nvPr/>
        </p:nvSpPr>
        <p:spPr>
          <a:xfrm>
            <a:off x="205483" y="256192"/>
            <a:ext cx="4228595" cy="461665"/>
          </a:xfrm>
          <a:prstGeom prst="rect">
            <a:avLst/>
          </a:prstGeom>
          <a:noFill/>
        </p:spPr>
        <p:txBody>
          <a:bodyPr wrap="square" rtlCol="0">
            <a:spAutoFit/>
          </a:bodyPr>
          <a:lstStyle/>
          <a:p>
            <a:r>
              <a:rPr lang="ja-JP" altLang="en-GB" sz="2400" b="1" dirty="0">
                <a:solidFill>
                  <a:schemeClr val="bg1"/>
                </a:solidFill>
                <a:latin typeface="Microsoft YaHei" panose="020B0503020204020204" pitchFamily="34" charset="-122"/>
                <a:ea typeface="Microsoft YaHei" panose="020B0503020204020204" pitchFamily="34" charset="-122"/>
              </a:rPr>
              <a:t>品牌</a:t>
            </a:r>
            <a:r>
              <a:rPr lang="zh-CN" altLang="en-US" sz="2400" b="1" dirty="0">
                <a:solidFill>
                  <a:schemeClr val="bg1"/>
                </a:solidFill>
                <a:latin typeface="Microsoft YaHei" panose="020B0503020204020204" pitchFamily="34" charset="-122"/>
                <a:ea typeface="Microsoft YaHei" panose="020B0503020204020204" pitchFamily="34" charset="-122"/>
              </a:rPr>
              <a:t>故事</a:t>
            </a:r>
            <a:endParaRPr lang="en-GB" sz="2400" b="1" dirty="0">
              <a:solidFill>
                <a:schemeClr val="bg1"/>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5F5E8A6E-0140-8443-A458-C584EF6E434C}"/>
              </a:ext>
            </a:extLst>
          </p:cNvPr>
          <p:cNvSpPr txBox="1"/>
          <p:nvPr/>
        </p:nvSpPr>
        <p:spPr>
          <a:xfrm>
            <a:off x="205483" y="717857"/>
            <a:ext cx="7987949" cy="6001643"/>
          </a:xfrm>
          <a:prstGeom prst="rect">
            <a:avLst/>
          </a:prstGeom>
          <a:solidFill>
            <a:schemeClr val="tx1">
              <a:lumMod val="75000"/>
              <a:lumOff val="25000"/>
              <a:alpha val="47059"/>
            </a:schemeClr>
          </a:solidFill>
        </p:spPr>
        <p:txBody>
          <a:bodyPr wrap="square" rtlCol="0">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在关于水的美好愿景里，</a:t>
            </a:r>
          </a:p>
          <a:p>
            <a:r>
              <a:rPr lang="zh-CN" altLang="en-US" sz="1600" dirty="0">
                <a:solidFill>
                  <a:schemeClr val="bg1"/>
                </a:solidFill>
                <a:latin typeface="Microsoft YaHei" panose="020B0503020204020204" pitchFamily="34" charset="-122"/>
                <a:ea typeface="Microsoft YaHei" panose="020B0503020204020204" pitchFamily="34" charset="-122"/>
              </a:rPr>
              <a:t>可以看到溯流而上的鱼儿，那是生命的痕迹，</a:t>
            </a:r>
          </a:p>
          <a:p>
            <a:r>
              <a:rPr lang="zh-CN" altLang="en-US" sz="1600" dirty="0">
                <a:solidFill>
                  <a:schemeClr val="bg1"/>
                </a:solidFill>
                <a:latin typeface="Microsoft YaHei" panose="020B0503020204020204" pitchFamily="34" charset="-122"/>
                <a:ea typeface="Microsoft YaHei" panose="020B0503020204020204" pitchFamily="34" charset="-122"/>
              </a:rPr>
              <a:t>可以触到穿过指缝的流水，那是最舒适的二十度，</a:t>
            </a:r>
          </a:p>
          <a:p>
            <a:r>
              <a:rPr lang="zh-CN" altLang="en-US" sz="1600" dirty="0">
                <a:solidFill>
                  <a:schemeClr val="bg1"/>
                </a:solidFill>
                <a:latin typeface="Microsoft YaHei" panose="020B0503020204020204" pitchFamily="34" charset="-122"/>
                <a:ea typeface="Microsoft YaHei" panose="020B0503020204020204" pitchFamily="34" charset="-122"/>
              </a:rPr>
              <a:t>可以尝到捧起的一口香甜，那是大自然最美好的馈赠；</a:t>
            </a:r>
          </a:p>
          <a:p>
            <a:r>
              <a:rPr lang="zh-CN" altLang="en-US" sz="1600" dirty="0">
                <a:solidFill>
                  <a:schemeClr val="bg1"/>
                </a:solidFill>
                <a:latin typeface="Microsoft YaHei" panose="020B0503020204020204" pitchFamily="34" charset="-122"/>
                <a:ea typeface="Microsoft YaHei" panose="020B0503020204020204" pitchFamily="34" charset="-122"/>
              </a:rPr>
              <a:t>人类已经尝试了太多方法，想要守护水的美好。</a:t>
            </a:r>
          </a:p>
          <a:p>
            <a:endParaRPr lang="zh-CN" altLang="en-US" sz="1600" dirty="0">
              <a:solidFill>
                <a:schemeClr val="bg1"/>
              </a:solidFill>
              <a:latin typeface="Microsoft YaHei" panose="020B0503020204020204" pitchFamily="34" charset="-122"/>
              <a:ea typeface="Microsoft YaHei" panose="020B0503020204020204" pitchFamily="34" charset="-122"/>
            </a:endParaRPr>
          </a:p>
          <a:p>
            <a:r>
              <a:rPr lang="zh-CN" altLang="en-US" sz="1600" dirty="0">
                <a:solidFill>
                  <a:schemeClr val="bg1"/>
                </a:solidFill>
                <a:latin typeface="Microsoft YaHei" panose="020B0503020204020204" pitchFamily="34" charset="-122"/>
                <a:ea typeface="Microsoft YaHei" panose="020B0503020204020204" pitchFamily="34" charset="-122"/>
              </a:rPr>
              <a:t>我们认为，</a:t>
            </a:r>
          </a:p>
          <a:p>
            <a:r>
              <a:rPr lang="zh-CN" altLang="en-US" sz="1600" dirty="0">
                <a:solidFill>
                  <a:schemeClr val="bg1"/>
                </a:solidFill>
                <a:latin typeface="Microsoft YaHei" panose="020B0503020204020204" pitchFamily="34" charset="-122"/>
                <a:ea typeface="Microsoft YaHei" panose="020B0503020204020204" pitchFamily="34" charset="-122"/>
              </a:rPr>
              <a:t>水源是人类最初的开始，</a:t>
            </a:r>
          </a:p>
          <a:p>
            <a:r>
              <a:rPr lang="zh-CN" altLang="en-US" sz="1600" dirty="0">
                <a:solidFill>
                  <a:schemeClr val="bg1"/>
                </a:solidFill>
                <a:latin typeface="Microsoft YaHei" panose="020B0503020204020204" pitchFamily="34" charset="-122"/>
                <a:ea typeface="Microsoft YaHei" panose="020B0503020204020204" pitchFamily="34" charset="-122"/>
              </a:rPr>
              <a:t>最长久、最有效的保护，是从源头的守护，</a:t>
            </a:r>
          </a:p>
          <a:p>
            <a:r>
              <a:rPr lang="zh-CN" altLang="en-US" sz="1600" dirty="0">
                <a:solidFill>
                  <a:schemeClr val="bg1"/>
                </a:solidFill>
                <a:latin typeface="Microsoft YaHei" panose="020B0503020204020204" pitchFamily="34" charset="-122"/>
                <a:ea typeface="Microsoft YaHei" panose="020B0503020204020204" pitchFamily="34" charset="-122"/>
              </a:rPr>
              <a:t>我们希望，</a:t>
            </a:r>
          </a:p>
          <a:p>
            <a:r>
              <a:rPr lang="zh-CN" altLang="en-US" sz="1600" dirty="0">
                <a:solidFill>
                  <a:schemeClr val="bg1"/>
                </a:solidFill>
                <a:latin typeface="Microsoft YaHei" panose="020B0503020204020204" pitchFamily="34" charset="-122"/>
                <a:ea typeface="Microsoft YaHei" panose="020B0503020204020204" pitchFamily="34" charset="-122"/>
              </a:rPr>
              <a:t>保护好水为未来，</a:t>
            </a:r>
          </a:p>
          <a:p>
            <a:r>
              <a:rPr lang="zh-CN" altLang="en-US" sz="1600" dirty="0">
                <a:solidFill>
                  <a:schemeClr val="bg1"/>
                </a:solidFill>
                <a:latin typeface="Microsoft YaHei" panose="020B0503020204020204" pitchFamily="34" charset="-122"/>
                <a:ea typeface="Microsoft YaHei" panose="020B0503020204020204" pitchFamily="34" charset="-122"/>
              </a:rPr>
              <a:t>人的发展与水的存续都能得到守护</a:t>
            </a:r>
            <a:r>
              <a:rPr lang="en-US" altLang="zh-CN" sz="1600" dirty="0">
                <a:solidFill>
                  <a:schemeClr val="bg1"/>
                </a:solidFill>
                <a:latin typeface="Microsoft YaHei" panose="020B0503020204020204" pitchFamily="34" charset="-122"/>
                <a:ea typeface="Microsoft YaHei" panose="020B0503020204020204" pitchFamily="34" charset="-122"/>
              </a:rPr>
              <a:t>——</a:t>
            </a:r>
            <a:r>
              <a:rPr lang="zh-CN" altLang="en-US" sz="1600" dirty="0">
                <a:solidFill>
                  <a:schemeClr val="bg1"/>
                </a:solidFill>
                <a:latin typeface="Microsoft YaHei" panose="020B0503020204020204" pitchFamily="34" charset="-122"/>
                <a:ea typeface="Microsoft YaHei" panose="020B0503020204020204" pitchFamily="34" charset="-122"/>
              </a:rPr>
              <a:t>在你我的共同努力之下。</a:t>
            </a:r>
          </a:p>
          <a:p>
            <a:endParaRPr lang="zh-CN" altLang="en-US" sz="1600" dirty="0">
              <a:solidFill>
                <a:schemeClr val="bg1"/>
              </a:solidFill>
              <a:latin typeface="Microsoft YaHei" panose="020B0503020204020204" pitchFamily="34" charset="-122"/>
              <a:ea typeface="Microsoft YaHei" panose="020B0503020204020204" pitchFamily="34" charset="-122"/>
            </a:endParaRPr>
          </a:p>
          <a:p>
            <a:r>
              <a:rPr lang="zh-CN" altLang="en-US" sz="1600" dirty="0">
                <a:solidFill>
                  <a:schemeClr val="bg1"/>
                </a:solidFill>
                <a:latin typeface="Microsoft YaHei" panose="020B0503020204020204" pitchFamily="34" charset="-122"/>
                <a:ea typeface="Microsoft YaHei" panose="020B0503020204020204" pitchFamily="34" charset="-122"/>
              </a:rPr>
              <a:t>正因如此，</a:t>
            </a:r>
          </a:p>
          <a:p>
            <a:r>
              <a:rPr lang="zh-CN" altLang="en-US" sz="1600" dirty="0">
                <a:solidFill>
                  <a:schemeClr val="bg1"/>
                </a:solidFill>
                <a:latin typeface="Microsoft YaHei" panose="020B0503020204020204" pitchFamily="34" charset="-122"/>
                <a:ea typeface="Microsoft YaHei" panose="020B0503020204020204" pitchFamily="34" charset="-122"/>
              </a:rPr>
              <a:t>我们在千岛湖，长三角最重要的水源地之一，</a:t>
            </a:r>
          </a:p>
          <a:p>
            <a:r>
              <a:rPr lang="zh-CN" altLang="en-US" sz="1600" dirty="0">
                <a:solidFill>
                  <a:schemeClr val="bg1"/>
                </a:solidFill>
                <a:latin typeface="Microsoft YaHei" panose="020B0503020204020204" pitchFamily="34" charset="-122"/>
                <a:ea typeface="Microsoft YaHei" panose="020B0503020204020204" pitchFamily="34" charset="-122"/>
              </a:rPr>
              <a:t>使用可持续的方式投资自然、保护水源</a:t>
            </a:r>
            <a:r>
              <a:rPr lang="en-US" altLang="zh-CN" sz="1600" dirty="0">
                <a:solidFill>
                  <a:schemeClr val="bg1"/>
                </a:solidFill>
                <a:latin typeface="Microsoft YaHei" panose="020B0503020204020204" pitchFamily="34" charset="-122"/>
                <a:ea typeface="Microsoft YaHei" panose="020B0503020204020204" pitchFamily="34" charset="-122"/>
              </a:rPr>
              <a:t>——</a:t>
            </a:r>
          </a:p>
          <a:p>
            <a:r>
              <a:rPr lang="zh-CN" altLang="en-US" sz="1600" dirty="0">
                <a:solidFill>
                  <a:schemeClr val="bg1"/>
                </a:solidFill>
                <a:latin typeface="Microsoft YaHei" panose="020B0503020204020204" pitchFamily="34" charset="-122"/>
                <a:ea typeface="Microsoft YaHei" panose="020B0503020204020204" pitchFamily="34" charset="-122"/>
              </a:rPr>
              <a:t>探索创新的模式，融合多方资源，</a:t>
            </a:r>
          </a:p>
          <a:p>
            <a:r>
              <a:rPr lang="zh-CN" altLang="en-US" sz="1600" dirty="0">
                <a:solidFill>
                  <a:schemeClr val="bg1"/>
                </a:solidFill>
                <a:latin typeface="Microsoft YaHei" panose="020B0503020204020204" pitchFamily="34" charset="-122"/>
                <a:ea typeface="Microsoft YaHei" panose="020B0503020204020204" pitchFamily="34" charset="-122"/>
              </a:rPr>
              <a:t>打造严谨专业的保护方案，搭建领先的数字化平台，探索生态友好产业的发展，</a:t>
            </a:r>
          </a:p>
          <a:p>
            <a:r>
              <a:rPr lang="zh-CN" altLang="en-US" sz="1600" dirty="0">
                <a:solidFill>
                  <a:schemeClr val="bg1"/>
                </a:solidFill>
                <a:latin typeface="Microsoft YaHei" panose="020B0503020204020204" pitchFamily="34" charset="-122"/>
                <a:ea typeface="Microsoft YaHei" panose="020B0503020204020204" pitchFamily="34" charset="-122"/>
              </a:rPr>
              <a:t>提供有趣有料的自然教育，邀你一同感受水、了解水、保护水；</a:t>
            </a:r>
          </a:p>
          <a:p>
            <a:r>
              <a:rPr lang="zh-CN" altLang="en-US" sz="1600" dirty="0">
                <a:solidFill>
                  <a:schemeClr val="bg1"/>
                </a:solidFill>
                <a:latin typeface="Microsoft YaHei" panose="020B0503020204020204" pitchFamily="34" charset="-122"/>
                <a:ea typeface="Microsoft YaHei" panose="020B0503020204020204" pitchFamily="34" charset="-122"/>
              </a:rPr>
              <a:t>用我们共同的方式，</a:t>
            </a:r>
          </a:p>
          <a:p>
            <a:r>
              <a:rPr lang="zh-CN" altLang="en-US" sz="1600" dirty="0">
                <a:solidFill>
                  <a:schemeClr val="bg1"/>
                </a:solidFill>
                <a:latin typeface="Microsoft YaHei" panose="020B0503020204020204" pitchFamily="34" charset="-122"/>
                <a:ea typeface="Microsoft YaHei" panose="020B0503020204020204" pitchFamily="34" charset="-122"/>
              </a:rPr>
              <a:t>保护水源，传承未来。</a:t>
            </a:r>
          </a:p>
          <a:p>
            <a:endParaRPr lang="zh-CN" altLang="en-US" sz="1600" dirty="0">
              <a:solidFill>
                <a:schemeClr val="bg1"/>
              </a:solidFill>
              <a:latin typeface="Microsoft YaHei" panose="020B0503020204020204" pitchFamily="34" charset="-122"/>
              <a:ea typeface="Microsoft YaHei" panose="020B0503020204020204" pitchFamily="34" charset="-122"/>
            </a:endParaRPr>
          </a:p>
          <a:p>
            <a:r>
              <a:rPr lang="zh-CN" altLang="en-US" sz="1600" dirty="0">
                <a:solidFill>
                  <a:schemeClr val="bg1"/>
                </a:solidFill>
                <a:latin typeface="Microsoft YaHei" panose="020B0503020204020204" pitchFamily="34" charset="-122"/>
                <a:ea typeface="Microsoft YaHei" panose="020B0503020204020204" pitchFamily="34" charset="-122"/>
              </a:rPr>
              <a:t>千岛湖水基金，</a:t>
            </a:r>
          </a:p>
          <a:p>
            <a:r>
              <a:rPr lang="zh-CN" altLang="en-US" sz="1600" dirty="0">
                <a:solidFill>
                  <a:schemeClr val="bg1"/>
                </a:solidFill>
                <a:latin typeface="Microsoft YaHei" panose="020B0503020204020204" pitchFamily="34" charset="-122"/>
                <a:ea typeface="Microsoft YaHei" panose="020B0503020204020204" pitchFamily="34" charset="-122"/>
              </a:rPr>
              <a:t>投资自然，将杯中一点甜传承几代人。</a:t>
            </a:r>
            <a:endParaRPr lang="en-GB" sz="16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9309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品牌故事的作用</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35</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5" name="矩形 4">
            <a:extLst>
              <a:ext uri="{FF2B5EF4-FFF2-40B4-BE49-F238E27FC236}">
                <a16:creationId xmlns:a16="http://schemas.microsoft.com/office/drawing/2014/main" id="{DBDAB603-CCD2-44E6-86AF-70FCE7B49657}"/>
              </a:ext>
            </a:extLst>
          </p:cNvPr>
          <p:cNvSpPr/>
          <p:nvPr/>
        </p:nvSpPr>
        <p:spPr>
          <a:xfrm>
            <a:off x="587375" y="1302674"/>
            <a:ext cx="11017250" cy="1120410"/>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pPr>
            <a:r>
              <a:rPr lang="zh-CN" altLang="en-US" sz="1400" i="1" dirty="0">
                <a:solidFill>
                  <a:schemeClr val="accent5">
                    <a:lumMod val="75000"/>
                  </a:schemeClr>
                </a:solidFill>
              </a:rPr>
              <a:t>品牌故事是对品牌主张的具体解释，通过“图文故事”的叙述形式，将品牌核心定义的重要元素进行梳理与演绎，帮助组织内部、外部受众更加直观地理解品牌的核心内涵。</a:t>
            </a:r>
            <a:endParaRPr lang="ca-ES" sz="1400" i="1" dirty="0">
              <a:solidFill>
                <a:schemeClr val="accent5">
                  <a:lumMod val="75000"/>
                </a:schemeClr>
              </a:solidFill>
            </a:endParaRPr>
          </a:p>
        </p:txBody>
      </p:sp>
      <p:sp>
        <p:nvSpPr>
          <p:cNvPr id="9" name="矩形 8">
            <a:extLst>
              <a:ext uri="{FF2B5EF4-FFF2-40B4-BE49-F238E27FC236}">
                <a16:creationId xmlns:a16="http://schemas.microsoft.com/office/drawing/2014/main" id="{0F242DA4-A755-4DAA-9F53-7EB4662B8658}"/>
              </a:ext>
            </a:extLst>
          </p:cNvPr>
          <p:cNvSpPr/>
          <p:nvPr/>
        </p:nvSpPr>
        <p:spPr>
          <a:xfrm>
            <a:off x="587375" y="2598918"/>
            <a:ext cx="2696572" cy="307777"/>
          </a:xfrm>
          <a:prstGeom prst="rect">
            <a:avLst/>
          </a:prstGeom>
        </p:spPr>
        <p:txBody>
          <a:bodyPr wrap="none">
            <a:spAutoFit/>
          </a:bodyPr>
          <a:lstStyle/>
          <a:p>
            <a:r>
              <a:rPr lang="ca-ES" altLang="zh-CN" sz="1400" b="1" dirty="0">
                <a:solidFill>
                  <a:schemeClr val="accent5">
                    <a:lumMod val="75000"/>
                  </a:schemeClr>
                </a:solidFill>
              </a:rPr>
              <a:t>品牌主张诠释(品牌故事)的作用:</a:t>
            </a:r>
            <a:endParaRPr lang="ca-ES" sz="1400" b="1" dirty="0">
              <a:solidFill>
                <a:schemeClr val="accent5">
                  <a:lumMod val="75000"/>
                </a:schemeClr>
              </a:solidFill>
            </a:endParaRPr>
          </a:p>
        </p:txBody>
      </p:sp>
      <p:sp>
        <p:nvSpPr>
          <p:cNvPr id="10" name="矩形 9">
            <a:extLst>
              <a:ext uri="{FF2B5EF4-FFF2-40B4-BE49-F238E27FC236}">
                <a16:creationId xmlns:a16="http://schemas.microsoft.com/office/drawing/2014/main" id="{12FB3D47-BC21-49C3-9F95-9559E90A39BC}"/>
              </a:ext>
            </a:extLst>
          </p:cNvPr>
          <p:cNvSpPr/>
          <p:nvPr/>
        </p:nvSpPr>
        <p:spPr>
          <a:xfrm>
            <a:off x="1265472" y="3051047"/>
            <a:ext cx="6096000" cy="1315745"/>
          </a:xfrm>
          <a:prstGeom prst="rect">
            <a:avLst/>
          </a:prstGeom>
        </p:spPr>
        <p:txBody>
          <a:bodyPr>
            <a:spAutoFit/>
          </a:bodyPr>
          <a:lstStyle/>
          <a:p>
            <a:pPr>
              <a:lnSpc>
                <a:spcPct val="150000"/>
              </a:lnSpc>
              <a:spcBef>
                <a:spcPts val="600"/>
              </a:spcBef>
            </a:pPr>
            <a:r>
              <a:rPr lang="ca-ES" altLang="zh-CN" sz="2000" b="1" dirty="0">
                <a:solidFill>
                  <a:schemeClr val="accent1"/>
                </a:solidFill>
              </a:rPr>
              <a:t>统一企业/机构内部人员对主张的理解</a:t>
            </a:r>
            <a:r>
              <a:rPr lang="zh-CN" altLang="en-US" sz="2000" b="1" dirty="0">
                <a:solidFill>
                  <a:schemeClr val="accent1"/>
                </a:solidFill>
              </a:rPr>
              <a:t>：</a:t>
            </a:r>
            <a:endParaRPr lang="ca-ES" altLang="zh-CN" sz="2000" b="1" dirty="0">
              <a:solidFill>
                <a:schemeClr val="accent1"/>
              </a:solidFill>
            </a:endParaRPr>
          </a:p>
          <a:p>
            <a:pPr marL="285750" indent="-285750">
              <a:lnSpc>
                <a:spcPct val="150000"/>
              </a:lnSpc>
              <a:spcBef>
                <a:spcPts val="600"/>
              </a:spcBef>
              <a:buFont typeface="Arial" panose="020B0604020202020204" pitchFamily="34" charset="0"/>
              <a:buChar char="•"/>
            </a:pPr>
            <a:r>
              <a:rPr lang="ca-ES" altLang="zh-CN" sz="1400" dirty="0">
                <a:solidFill>
                  <a:schemeClr val="accent5">
                    <a:lumMod val="75000"/>
                  </a:schemeClr>
                </a:solidFill>
              </a:rPr>
              <a:t>帮助内部人员统一对于品牌核心内涵的理解</a:t>
            </a:r>
          </a:p>
          <a:p>
            <a:pPr marL="285750" indent="-285750">
              <a:lnSpc>
                <a:spcPct val="150000"/>
              </a:lnSpc>
              <a:spcBef>
                <a:spcPts val="600"/>
              </a:spcBef>
              <a:buFont typeface="Arial" panose="020B0604020202020204" pitchFamily="34" charset="0"/>
              <a:buChar char="•"/>
            </a:pPr>
            <a:r>
              <a:rPr lang="ca-ES" altLang="zh-CN" sz="1400" dirty="0">
                <a:solidFill>
                  <a:schemeClr val="accent5">
                    <a:lumMod val="75000"/>
                  </a:schemeClr>
                </a:solidFill>
              </a:rPr>
              <a:t>从价值观、行为、发展方向上形成强有力的内部认知与凝聚</a:t>
            </a:r>
            <a:endParaRPr lang="ca-ES" sz="1400" dirty="0">
              <a:solidFill>
                <a:schemeClr val="accent5">
                  <a:lumMod val="75000"/>
                </a:schemeClr>
              </a:solidFill>
            </a:endParaRPr>
          </a:p>
        </p:txBody>
      </p:sp>
      <p:sp>
        <p:nvSpPr>
          <p:cNvPr id="12" name="矩形 11">
            <a:extLst>
              <a:ext uri="{FF2B5EF4-FFF2-40B4-BE49-F238E27FC236}">
                <a16:creationId xmlns:a16="http://schemas.microsoft.com/office/drawing/2014/main" id="{B1BD04AF-4D46-40AE-90AC-4B27735A8ABE}"/>
              </a:ext>
            </a:extLst>
          </p:cNvPr>
          <p:cNvSpPr/>
          <p:nvPr/>
        </p:nvSpPr>
        <p:spPr>
          <a:xfrm>
            <a:off x="697936" y="3009649"/>
            <a:ext cx="567536" cy="769441"/>
          </a:xfrm>
          <a:prstGeom prst="rect">
            <a:avLst/>
          </a:prstGeom>
        </p:spPr>
        <p:txBody>
          <a:bodyPr wrap="square">
            <a:spAutoFit/>
          </a:bodyPr>
          <a:lstStyle/>
          <a:p>
            <a:pPr>
              <a:spcBef>
                <a:spcPts val="600"/>
              </a:spcBef>
            </a:pPr>
            <a:r>
              <a:rPr lang="en-US" altLang="zh-CN" sz="4400" b="1" dirty="0">
                <a:solidFill>
                  <a:schemeClr val="accent1"/>
                </a:solidFill>
                <a:latin typeface="+mn-ea"/>
              </a:rPr>
              <a:t>1</a:t>
            </a:r>
            <a:endParaRPr lang="ca-ES" sz="4400" b="1" dirty="0">
              <a:solidFill>
                <a:schemeClr val="accent1"/>
              </a:solidFill>
              <a:latin typeface="+mn-ea"/>
            </a:endParaRPr>
          </a:p>
        </p:txBody>
      </p:sp>
      <p:sp>
        <p:nvSpPr>
          <p:cNvPr id="13" name="矩形 12">
            <a:extLst>
              <a:ext uri="{FF2B5EF4-FFF2-40B4-BE49-F238E27FC236}">
                <a16:creationId xmlns:a16="http://schemas.microsoft.com/office/drawing/2014/main" id="{E1998C9C-6C6E-4DC6-90AE-0B9B1B5704F9}"/>
              </a:ext>
            </a:extLst>
          </p:cNvPr>
          <p:cNvSpPr/>
          <p:nvPr/>
        </p:nvSpPr>
        <p:spPr>
          <a:xfrm>
            <a:off x="1265471" y="4693662"/>
            <a:ext cx="10339153" cy="1368836"/>
          </a:xfrm>
          <a:prstGeom prst="rect">
            <a:avLst/>
          </a:prstGeom>
        </p:spPr>
        <p:txBody>
          <a:bodyPr wrap="square">
            <a:spAutoFit/>
          </a:bodyPr>
          <a:lstStyle/>
          <a:p>
            <a:pPr>
              <a:lnSpc>
                <a:spcPct val="120000"/>
              </a:lnSpc>
              <a:spcBef>
                <a:spcPts val="600"/>
              </a:spcBef>
            </a:pPr>
            <a:r>
              <a:rPr lang="zh-CN" altLang="en-US" sz="2000" b="1" dirty="0">
                <a:solidFill>
                  <a:schemeClr val="accent1"/>
                </a:solidFill>
              </a:rPr>
              <a:t>作为对外部受众进行品牌落地的基础性素材：</a:t>
            </a:r>
            <a:endParaRPr lang="ca-ES" altLang="zh-CN" sz="2000" b="1" dirty="0">
              <a:solidFill>
                <a:schemeClr val="accent1"/>
              </a:solidFill>
            </a:endParaRPr>
          </a:p>
          <a:p>
            <a:pPr marL="285750" indent="-285750">
              <a:lnSpc>
                <a:spcPct val="120000"/>
              </a:lnSpc>
              <a:spcBef>
                <a:spcPts val="600"/>
              </a:spcBef>
              <a:buFont typeface="Arial" panose="020B0604020202020204" pitchFamily="34" charset="0"/>
              <a:buChar char="•"/>
            </a:pPr>
            <a:r>
              <a:rPr lang="zh-CN" altLang="en-US" sz="1400" dirty="0">
                <a:solidFill>
                  <a:schemeClr val="accent5">
                    <a:lumMod val="75000"/>
                  </a:schemeClr>
                </a:solidFill>
              </a:rPr>
              <a:t>可以作为品牌概述，帮助内部工作人员与其他代理商、合作机构进行有效的沟通，如广告公司、公关公司、传媒公司、媒体公司、设计公司等</a:t>
            </a:r>
            <a:r>
              <a:rPr lang="en-US" altLang="zh-CN" sz="1400" dirty="0">
                <a:solidFill>
                  <a:schemeClr val="accent5">
                    <a:lumMod val="75000"/>
                  </a:schemeClr>
                </a:solidFill>
              </a:rPr>
              <a:t>,</a:t>
            </a:r>
            <a:r>
              <a:rPr lang="zh-CN" altLang="en-US" sz="1400" dirty="0">
                <a:solidFill>
                  <a:schemeClr val="accent5">
                    <a:lumMod val="75000"/>
                  </a:schemeClr>
                </a:solidFill>
              </a:rPr>
              <a:t>使得合作方可以在最短时间内了解我们的品牌内涵</a:t>
            </a:r>
            <a:endParaRPr lang="en-US" altLang="zh-CN" sz="1400" dirty="0">
              <a:solidFill>
                <a:schemeClr val="accent5">
                  <a:lumMod val="75000"/>
                </a:schemeClr>
              </a:solidFill>
            </a:endParaRPr>
          </a:p>
          <a:p>
            <a:pPr marL="285750" indent="-285750">
              <a:lnSpc>
                <a:spcPct val="120000"/>
              </a:lnSpc>
              <a:spcBef>
                <a:spcPts val="600"/>
              </a:spcBef>
              <a:buFont typeface="Arial" panose="020B0604020202020204" pitchFamily="34" charset="0"/>
              <a:buChar char="•"/>
            </a:pPr>
            <a:r>
              <a:rPr lang="zh-CN" altLang="en-US" sz="1400" dirty="0">
                <a:solidFill>
                  <a:schemeClr val="accent5">
                    <a:lumMod val="75000"/>
                  </a:schemeClr>
                </a:solidFill>
              </a:rPr>
              <a:t>可以作为品牌传播的基础</a:t>
            </a:r>
            <a:r>
              <a:rPr lang="en-US" altLang="zh-CN" sz="1400" dirty="0">
                <a:solidFill>
                  <a:schemeClr val="accent5">
                    <a:lumMod val="75000"/>
                  </a:schemeClr>
                </a:solidFill>
              </a:rPr>
              <a:t>,</a:t>
            </a:r>
            <a:r>
              <a:rPr lang="zh-CN" altLang="en-US" sz="1400" dirty="0">
                <a:solidFill>
                  <a:schemeClr val="accent5">
                    <a:lumMod val="75000"/>
                  </a:schemeClr>
                </a:solidFill>
              </a:rPr>
              <a:t>参考语言描述、调性与图片表达调性，汲取创意灵感</a:t>
            </a:r>
            <a:r>
              <a:rPr lang="en-US" altLang="zh-CN" sz="1400" dirty="0">
                <a:solidFill>
                  <a:schemeClr val="accent5">
                    <a:lumMod val="75000"/>
                  </a:schemeClr>
                </a:solidFill>
              </a:rPr>
              <a:t>,</a:t>
            </a:r>
            <a:r>
              <a:rPr lang="zh-CN" altLang="en-US" sz="1400" dirty="0">
                <a:solidFill>
                  <a:schemeClr val="accent5">
                    <a:lumMod val="75000"/>
                  </a:schemeClr>
                </a:solidFill>
              </a:rPr>
              <a:t>在未来的传播中进行进一步发想与演绎</a:t>
            </a:r>
            <a:endParaRPr lang="ca-ES" sz="1400" dirty="0">
              <a:solidFill>
                <a:schemeClr val="accent5">
                  <a:lumMod val="75000"/>
                </a:schemeClr>
              </a:solidFill>
            </a:endParaRPr>
          </a:p>
        </p:txBody>
      </p:sp>
      <p:sp>
        <p:nvSpPr>
          <p:cNvPr id="14" name="矩形 13">
            <a:extLst>
              <a:ext uri="{FF2B5EF4-FFF2-40B4-BE49-F238E27FC236}">
                <a16:creationId xmlns:a16="http://schemas.microsoft.com/office/drawing/2014/main" id="{ABDC823E-5181-4E95-B60E-19BDFBA41D9D}"/>
              </a:ext>
            </a:extLst>
          </p:cNvPr>
          <p:cNvSpPr/>
          <p:nvPr/>
        </p:nvSpPr>
        <p:spPr>
          <a:xfrm>
            <a:off x="697936" y="4652264"/>
            <a:ext cx="567536" cy="769441"/>
          </a:xfrm>
          <a:prstGeom prst="rect">
            <a:avLst/>
          </a:prstGeom>
        </p:spPr>
        <p:txBody>
          <a:bodyPr wrap="square">
            <a:spAutoFit/>
          </a:bodyPr>
          <a:lstStyle/>
          <a:p>
            <a:pPr>
              <a:spcBef>
                <a:spcPts val="600"/>
              </a:spcBef>
            </a:pPr>
            <a:r>
              <a:rPr lang="en-US" altLang="zh-CN" sz="4400" b="1" dirty="0">
                <a:solidFill>
                  <a:schemeClr val="accent1"/>
                </a:solidFill>
                <a:latin typeface="+mn-ea"/>
              </a:rPr>
              <a:t>2</a:t>
            </a:r>
            <a:endParaRPr lang="ca-ES" sz="4400" b="1" dirty="0">
              <a:solidFill>
                <a:schemeClr val="accent1"/>
              </a:solidFill>
              <a:latin typeface="+mn-ea"/>
            </a:endParaRPr>
          </a:p>
        </p:txBody>
      </p:sp>
    </p:spTree>
    <p:extLst>
      <p:ext uri="{BB962C8B-B14F-4D97-AF65-F5344CB8AC3E}">
        <p14:creationId xmlns:p14="http://schemas.microsoft.com/office/powerpoint/2010/main" val="260000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3</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p:txBody>
          <a:bodyPr>
            <a:normAutofit/>
          </a:bodyPr>
          <a:lstStyle/>
          <a:p>
            <a:pPr lvl="0">
              <a:spcAft>
                <a:spcPts val="1200"/>
              </a:spcAft>
            </a:pPr>
            <a:r>
              <a:rPr lang="zh-CN" altLang="en-US" sz="2600" dirty="0">
                <a:solidFill>
                  <a:schemeClr val="accent3">
                    <a:lumMod val="40000"/>
                    <a:lumOff val="60000"/>
                  </a:schemeClr>
                </a:solidFill>
              </a:rPr>
              <a:t>工作坊回顾及品牌定位总结</a:t>
            </a:r>
            <a:endParaRPr lang="en-US" altLang="zh-CN" sz="2600" dirty="0">
              <a:solidFill>
                <a:schemeClr val="accent3">
                  <a:lumMod val="40000"/>
                  <a:lumOff val="60000"/>
                </a:schemeClr>
              </a:solidFill>
            </a:endParaRPr>
          </a:p>
          <a:p>
            <a:pPr lvl="0">
              <a:spcAft>
                <a:spcPts val="1200"/>
              </a:spcAft>
            </a:pPr>
            <a:r>
              <a:rPr lang="zh-CN" altLang="en-US" sz="2600" dirty="0">
                <a:solidFill>
                  <a:schemeClr val="accent3">
                    <a:lumMod val="40000"/>
                    <a:lumOff val="60000"/>
                  </a:schemeClr>
                </a:solidFill>
              </a:rPr>
              <a:t>品牌故事分享</a:t>
            </a:r>
            <a:endParaRPr lang="en-US" altLang="zh-CN" sz="2600" dirty="0">
              <a:solidFill>
                <a:schemeClr val="accent3">
                  <a:lumMod val="40000"/>
                  <a:lumOff val="60000"/>
                </a:schemeClr>
              </a:solidFill>
            </a:endParaRPr>
          </a:p>
          <a:p>
            <a:pPr>
              <a:spcAft>
                <a:spcPts val="1200"/>
              </a:spcAft>
            </a:pPr>
            <a:r>
              <a:rPr lang="zh-CN" altLang="en-US" sz="3000" dirty="0"/>
              <a:t>传播策略</a:t>
            </a:r>
            <a:endParaRPr lang="en-US" altLang="zh-CN" sz="3000" dirty="0"/>
          </a:p>
          <a:p>
            <a:pPr lvl="0">
              <a:spcAft>
                <a:spcPts val="1200"/>
              </a:spcAft>
            </a:pPr>
            <a:r>
              <a:rPr lang="zh-CN" altLang="en-US" sz="2600" dirty="0">
                <a:solidFill>
                  <a:schemeClr val="accent3">
                    <a:lumMod val="40000"/>
                    <a:lumOff val="60000"/>
                  </a:schemeClr>
                </a:solidFill>
              </a:rPr>
              <a:t>下一步计划</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350661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1253B88-66EB-40CA-AD70-D5C7E299DE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39" name="think-cell Slide" r:id="rId4" imgW="592" imgH="591" progId="TCLayout.ActiveDocument.1">
                  <p:embed/>
                </p:oleObj>
              </mc:Choice>
              <mc:Fallback>
                <p:oleObj name="think-cell Slide" r:id="rId4" imgW="592" imgH="591" progId="TCLayout.ActiveDocument.1">
                  <p:embed/>
                  <p:pic>
                    <p:nvPicPr>
                      <p:cNvPr id="6" name="Object 5" hidden="1">
                        <a:extLst>
                          <a:ext uri="{FF2B5EF4-FFF2-40B4-BE49-F238E27FC236}">
                            <a16:creationId xmlns:a16="http://schemas.microsoft.com/office/drawing/2014/main" id="{B1253B88-66EB-40CA-AD70-D5C7E299DE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水基金现有传播资源总览</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37</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76" name="矩形 75">
            <a:extLst>
              <a:ext uri="{FF2B5EF4-FFF2-40B4-BE49-F238E27FC236}">
                <a16:creationId xmlns:a16="http://schemas.microsoft.com/office/drawing/2014/main" id="{8D67C485-1555-4DAE-B860-9C34242AD611}"/>
              </a:ext>
            </a:extLst>
          </p:cNvPr>
          <p:cNvSpPr/>
          <p:nvPr/>
        </p:nvSpPr>
        <p:spPr>
          <a:xfrm>
            <a:off x="1271054" y="3427366"/>
            <a:ext cx="4218020" cy="281596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171439" indent="-171450">
              <a:lnSpc>
                <a:spcPct val="120000"/>
              </a:lnSpc>
              <a:buFont typeface="Arial" panose="020B0604020202020204" pitchFamily="34" charset="0"/>
              <a:buChar char="•"/>
            </a:pPr>
            <a:endParaRPr lang="en-US" altLang="zh-CN" sz="1200" dirty="0">
              <a:solidFill>
                <a:schemeClr val="tx1"/>
              </a:solidFill>
            </a:endParaRPr>
          </a:p>
          <a:p>
            <a:pPr marL="171439" indent="-171450">
              <a:lnSpc>
                <a:spcPct val="120000"/>
              </a:lnSpc>
              <a:buFont typeface="Arial" panose="020B0604020202020204" pitchFamily="34" charset="0"/>
              <a:buChar char="•"/>
            </a:pPr>
            <a:endParaRPr lang="en-US" altLang="zh-CN" sz="1200" dirty="0">
              <a:solidFill>
                <a:schemeClr val="tx1"/>
              </a:solidFill>
            </a:endParaRPr>
          </a:p>
          <a:p>
            <a:pPr marL="171439" indent="-171450">
              <a:lnSpc>
                <a:spcPct val="120000"/>
              </a:lnSpc>
              <a:spcBef>
                <a:spcPts val="600"/>
              </a:spcBef>
              <a:buFont typeface="Arial" panose="020B0604020202020204" pitchFamily="34" charset="0"/>
              <a:buChar char="•"/>
            </a:pPr>
            <a:endParaRPr lang="en-US" altLang="zh-CN" sz="1200" b="1" dirty="0">
              <a:solidFill>
                <a:schemeClr val="tx1"/>
              </a:solidFill>
            </a:endParaRPr>
          </a:p>
          <a:p>
            <a:pPr marL="171439" indent="-171450">
              <a:lnSpc>
                <a:spcPct val="120000"/>
              </a:lnSpc>
              <a:spcBef>
                <a:spcPts val="600"/>
              </a:spcBef>
              <a:buFont typeface="Arial" panose="020B0604020202020204" pitchFamily="34" charset="0"/>
              <a:buChar char="•"/>
            </a:pPr>
            <a:r>
              <a:rPr lang="zh-CN" altLang="en-US" sz="1200" b="1" dirty="0">
                <a:solidFill>
                  <a:schemeClr val="tx1"/>
                </a:solidFill>
              </a:rPr>
              <a:t>自有微信公众号和微博平台</a:t>
            </a:r>
            <a:endParaRPr lang="en-US" altLang="zh-CN" sz="1200" b="1" dirty="0">
              <a:solidFill>
                <a:schemeClr val="tx1"/>
              </a:solidFill>
            </a:endParaRPr>
          </a:p>
          <a:p>
            <a:pPr marL="171439" indent="-171450">
              <a:lnSpc>
                <a:spcPct val="120000"/>
              </a:lnSpc>
              <a:spcBef>
                <a:spcPts val="600"/>
              </a:spcBef>
              <a:buFont typeface="Arial" panose="020B0604020202020204" pitchFamily="34" charset="0"/>
              <a:buChar char="•"/>
            </a:pPr>
            <a:r>
              <a:rPr lang="zh-CN" altLang="en-US" sz="1200" b="1" dirty="0">
                <a:solidFill>
                  <a:schemeClr val="tx1"/>
                </a:solidFill>
              </a:rPr>
              <a:t>外部媒体资源：</a:t>
            </a:r>
            <a:endParaRPr lang="en-US" altLang="zh-CN" sz="1200" b="1" dirty="0">
              <a:solidFill>
                <a:schemeClr val="tx1"/>
              </a:solidFill>
            </a:endParaRPr>
          </a:p>
          <a:p>
            <a:pPr marL="628639" lvl="1" indent="-171450">
              <a:lnSpc>
                <a:spcPct val="120000"/>
              </a:lnSpc>
              <a:spcBef>
                <a:spcPts val="600"/>
              </a:spcBef>
              <a:buFont typeface="Arial" panose="020B0604020202020204" pitchFamily="34" charset="0"/>
              <a:buChar char="•"/>
            </a:pPr>
            <a:r>
              <a:rPr lang="zh-CN" altLang="en-US" sz="1200" dirty="0">
                <a:solidFill>
                  <a:schemeClr val="tx1"/>
                </a:solidFill>
              </a:rPr>
              <a:t>例如，阿里公益基金会曾接受央视新闻调查和优质纸媒深度记者撰稿</a:t>
            </a:r>
            <a:endParaRPr lang="en-US" altLang="zh-CN" sz="1200" dirty="0">
              <a:solidFill>
                <a:schemeClr val="tx1"/>
              </a:solidFill>
            </a:endParaRPr>
          </a:p>
          <a:p>
            <a:pPr marL="171439" indent="-171450">
              <a:lnSpc>
                <a:spcPct val="120000"/>
              </a:lnSpc>
              <a:spcBef>
                <a:spcPts val="600"/>
              </a:spcBef>
              <a:buFont typeface="Arial" panose="020B0604020202020204" pitchFamily="34" charset="0"/>
              <a:buChar char="•"/>
            </a:pPr>
            <a:r>
              <a:rPr lang="zh-CN" altLang="en-US" sz="1200" b="1" dirty="0">
                <a:solidFill>
                  <a:schemeClr val="tx1"/>
                </a:solidFill>
              </a:rPr>
              <a:t>机构内部公益资源： </a:t>
            </a:r>
            <a:endParaRPr lang="en-US" altLang="zh-CN" sz="1200" b="1" dirty="0">
              <a:solidFill>
                <a:schemeClr val="tx1"/>
              </a:solidFill>
            </a:endParaRPr>
          </a:p>
          <a:p>
            <a:pPr marL="628639" lvl="1" indent="-171450">
              <a:lnSpc>
                <a:spcPct val="120000"/>
              </a:lnSpc>
              <a:spcBef>
                <a:spcPts val="600"/>
              </a:spcBef>
              <a:buFont typeface="Arial" panose="020B0604020202020204" pitchFamily="34" charset="0"/>
              <a:buChar char="•"/>
            </a:pPr>
            <a:r>
              <a:rPr lang="zh-CN" altLang="en-US" sz="1200" dirty="0">
                <a:solidFill>
                  <a:schemeClr val="tx1"/>
                </a:solidFill>
              </a:rPr>
              <a:t>例如，阿里“</a:t>
            </a:r>
            <a:r>
              <a:rPr lang="en-US" altLang="zh-CN" sz="1200" dirty="0">
                <a:solidFill>
                  <a:schemeClr val="tx1"/>
                </a:solidFill>
              </a:rPr>
              <a:t>3</a:t>
            </a:r>
            <a:r>
              <a:rPr lang="zh-CN" altLang="en-US" sz="1200" dirty="0">
                <a:solidFill>
                  <a:schemeClr val="tx1"/>
                </a:solidFill>
              </a:rPr>
              <a:t>小时公益平台”、园区内活动</a:t>
            </a:r>
          </a:p>
        </p:txBody>
      </p:sp>
      <p:sp>
        <p:nvSpPr>
          <p:cNvPr id="125" name="ïṣľîḍé">
            <a:extLst>
              <a:ext uri="{FF2B5EF4-FFF2-40B4-BE49-F238E27FC236}">
                <a16:creationId xmlns:a16="http://schemas.microsoft.com/office/drawing/2014/main" id="{102BADE9-CEB7-45C8-864C-C993AC3D8E83}"/>
              </a:ext>
            </a:extLst>
          </p:cNvPr>
          <p:cNvSpPr/>
          <p:nvPr/>
        </p:nvSpPr>
        <p:spPr bwMode="auto">
          <a:xfrm>
            <a:off x="1276353" y="1870388"/>
            <a:ext cx="3569331" cy="217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endParaRPr lang="zh-CN" altLang="en-US" sz="1400" dirty="0"/>
          </a:p>
        </p:txBody>
      </p:sp>
      <p:sp>
        <p:nvSpPr>
          <p:cNvPr id="126" name="ïṣľîḍé">
            <a:extLst>
              <a:ext uri="{FF2B5EF4-FFF2-40B4-BE49-F238E27FC236}">
                <a16:creationId xmlns:a16="http://schemas.microsoft.com/office/drawing/2014/main" id="{21B2EB4F-B8A6-42F7-BBC5-12CC0980F78A}"/>
              </a:ext>
            </a:extLst>
          </p:cNvPr>
          <p:cNvSpPr/>
          <p:nvPr/>
        </p:nvSpPr>
        <p:spPr bwMode="auto">
          <a:xfrm>
            <a:off x="163480" y="4119397"/>
            <a:ext cx="3937088" cy="919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endParaRPr lang="en-US" altLang="zh-CN" sz="1400" dirty="0"/>
          </a:p>
        </p:txBody>
      </p:sp>
      <p:sp>
        <p:nvSpPr>
          <p:cNvPr id="135" name="ïṣľîḍé">
            <a:extLst>
              <a:ext uri="{FF2B5EF4-FFF2-40B4-BE49-F238E27FC236}">
                <a16:creationId xmlns:a16="http://schemas.microsoft.com/office/drawing/2014/main" id="{5E0EFBEC-4E54-42B8-B9B4-237B139D66C3}"/>
              </a:ext>
            </a:extLst>
          </p:cNvPr>
          <p:cNvSpPr/>
          <p:nvPr/>
        </p:nvSpPr>
        <p:spPr bwMode="auto">
          <a:xfrm>
            <a:off x="163480" y="5079455"/>
            <a:ext cx="3937088" cy="107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endParaRPr lang="en-US" altLang="zh-CN" sz="1400" dirty="0"/>
          </a:p>
        </p:txBody>
      </p:sp>
      <p:sp>
        <p:nvSpPr>
          <p:cNvPr id="21" name="矩形 20">
            <a:extLst>
              <a:ext uri="{FF2B5EF4-FFF2-40B4-BE49-F238E27FC236}">
                <a16:creationId xmlns:a16="http://schemas.microsoft.com/office/drawing/2014/main" id="{1638CFCF-35AC-428E-8E2E-B6DDD5FBB071}"/>
              </a:ext>
            </a:extLst>
          </p:cNvPr>
          <p:cNvSpPr/>
          <p:nvPr/>
        </p:nvSpPr>
        <p:spPr>
          <a:xfrm>
            <a:off x="6863119" y="1629041"/>
            <a:ext cx="4677868" cy="2178726"/>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22" name="矩形 21">
            <a:extLst>
              <a:ext uri="{FF2B5EF4-FFF2-40B4-BE49-F238E27FC236}">
                <a16:creationId xmlns:a16="http://schemas.microsoft.com/office/drawing/2014/main" id="{78991D38-F82F-451E-A893-FCA09B50C71E}"/>
              </a:ext>
            </a:extLst>
          </p:cNvPr>
          <p:cNvSpPr/>
          <p:nvPr/>
        </p:nvSpPr>
        <p:spPr>
          <a:xfrm>
            <a:off x="6867257" y="4016982"/>
            <a:ext cx="4700855" cy="2358544"/>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23" name="矩形 22">
            <a:extLst>
              <a:ext uri="{FF2B5EF4-FFF2-40B4-BE49-F238E27FC236}">
                <a16:creationId xmlns:a16="http://schemas.microsoft.com/office/drawing/2014/main" id="{69947923-D46C-413D-8A68-404CBFC8998D}"/>
              </a:ext>
            </a:extLst>
          </p:cNvPr>
          <p:cNvSpPr/>
          <p:nvPr/>
        </p:nvSpPr>
        <p:spPr>
          <a:xfrm>
            <a:off x="6245923" y="1537994"/>
            <a:ext cx="403607" cy="2358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ea"/>
                <a:sym typeface="+mn-lt"/>
              </a:rPr>
              <a:t>线上</a:t>
            </a:r>
          </a:p>
        </p:txBody>
      </p:sp>
      <p:sp>
        <p:nvSpPr>
          <p:cNvPr id="24" name="矩形 23">
            <a:extLst>
              <a:ext uri="{FF2B5EF4-FFF2-40B4-BE49-F238E27FC236}">
                <a16:creationId xmlns:a16="http://schemas.microsoft.com/office/drawing/2014/main" id="{2B141A50-7137-4D0E-B08A-960718B6B437}"/>
              </a:ext>
            </a:extLst>
          </p:cNvPr>
          <p:cNvSpPr/>
          <p:nvPr/>
        </p:nvSpPr>
        <p:spPr>
          <a:xfrm>
            <a:off x="6245923" y="4030727"/>
            <a:ext cx="403607" cy="2358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ea"/>
                <a:sym typeface="+mn-lt"/>
              </a:rPr>
              <a:t>线下</a:t>
            </a:r>
          </a:p>
        </p:txBody>
      </p:sp>
      <p:sp>
        <p:nvSpPr>
          <p:cNvPr id="25" name="文本框 24">
            <a:extLst>
              <a:ext uri="{FF2B5EF4-FFF2-40B4-BE49-F238E27FC236}">
                <a16:creationId xmlns:a16="http://schemas.microsoft.com/office/drawing/2014/main" id="{1B83B154-77D3-427F-8118-86F6870A6F1E}"/>
              </a:ext>
            </a:extLst>
          </p:cNvPr>
          <p:cNvSpPr txBox="1"/>
          <p:nvPr/>
        </p:nvSpPr>
        <p:spPr>
          <a:xfrm>
            <a:off x="7792108" y="2000330"/>
            <a:ext cx="3554505" cy="1426031"/>
          </a:xfrm>
          <a:prstGeom prst="rect">
            <a:avLst/>
          </a:prstGeom>
          <a:noFill/>
        </p:spPr>
        <p:txBody>
          <a:bodyPr wrap="square" rtlCol="0">
            <a:spAutoFit/>
          </a:bodyPr>
          <a:lstStyle/>
          <a:p>
            <a:pPr>
              <a:spcBef>
                <a:spcPts val="1000"/>
              </a:spcBef>
              <a:buSzPct val="100000"/>
              <a:defRPr/>
            </a:pPr>
            <a:r>
              <a:rPr kumimoji="0" lang="zh-CN" altLang="en-US" sz="1400" b="1" i="0" u="sng" strike="noStrike" kern="1200" cap="none" spc="0" normalizeH="0" baseline="0" noProof="0" dirty="0">
                <a:ln>
                  <a:noFill/>
                </a:ln>
                <a:solidFill>
                  <a:prstClr val="black"/>
                </a:solidFill>
                <a:effectLst/>
                <a:uLnTx/>
                <a:uFillTx/>
                <a:latin typeface="Arial"/>
                <a:ea typeface="微软雅黑"/>
                <a:cs typeface="+mn-ea"/>
                <a:sym typeface="+mn-lt"/>
              </a:rPr>
              <a:t>微信公众号、微博和抖音多渠道宣传</a:t>
            </a:r>
            <a:endParaRPr lang="en-US" altLang="zh-CN" sz="1400" b="1" u="sng" dirty="0">
              <a:solidFill>
                <a:prstClr val="black"/>
              </a:solidFill>
              <a:latin typeface="Arial"/>
              <a:ea typeface="微软雅黑"/>
              <a:cs typeface="+mn-ea"/>
              <a:sym typeface="+mn-lt"/>
            </a:endParaRPr>
          </a:p>
          <a:p>
            <a:pPr>
              <a:spcBef>
                <a:spcPts val="1000"/>
              </a:spcBef>
              <a:buSzPct val="100000"/>
              <a:defRPr/>
            </a:pPr>
            <a:r>
              <a:rPr kumimoji="0" lang="zh-CN" altLang="en-US" sz="1400" b="1" i="0" u="sng" strike="noStrike" kern="1200" cap="none" spc="0" normalizeH="0" baseline="0" noProof="0" dirty="0">
                <a:ln>
                  <a:noFill/>
                </a:ln>
                <a:solidFill>
                  <a:prstClr val="black"/>
                </a:solidFill>
                <a:effectLst/>
                <a:uLnTx/>
                <a:uFillTx/>
                <a:latin typeface="Arial"/>
                <a:ea typeface="微软雅黑"/>
                <a:cs typeface="+mn-ea"/>
                <a:sym typeface="+mn-lt"/>
              </a:rPr>
              <a:t>进行线上淘宝店运营：</a:t>
            </a:r>
            <a:r>
              <a:rPr kumimoji="0" lang="zh-CN" altLang="zh-CN" sz="1400" b="0" i="0" u="none" strike="noStrike" kern="1200" cap="none" spc="0" normalizeH="0" baseline="0" noProof="0" dirty="0">
                <a:ln>
                  <a:noFill/>
                </a:ln>
                <a:solidFill>
                  <a:prstClr val="black"/>
                </a:solidFill>
                <a:effectLst/>
                <a:uLnTx/>
                <a:uFillTx/>
                <a:latin typeface="Arial"/>
                <a:ea typeface="微软雅黑"/>
                <a:cs typeface="+mn-ea"/>
              </a:rPr>
              <a:t>线上淘宝店委托专业店长运营</a:t>
            </a:r>
            <a:endParaRPr kumimoji="0" lang="en-US" altLang="zh-CN" sz="1400" b="0" i="0" u="none" strike="noStrike" kern="1200" cap="none" spc="0" normalizeH="0" baseline="0" noProof="0" dirty="0">
              <a:ln>
                <a:noFill/>
              </a:ln>
              <a:solidFill>
                <a:prstClr val="black"/>
              </a:solidFill>
              <a:effectLst/>
              <a:uLnTx/>
              <a:uFillTx/>
              <a:latin typeface="Arial"/>
              <a:ea typeface="微软雅黑"/>
              <a:cs typeface="+mn-ea"/>
              <a:sym typeface="+mn-lt"/>
            </a:endParaRPr>
          </a:p>
          <a:p>
            <a:pPr>
              <a:spcBef>
                <a:spcPts val="1000"/>
              </a:spcBef>
              <a:buSzPct val="100000"/>
              <a:defRPr/>
            </a:pPr>
            <a:r>
              <a:rPr kumimoji="0" lang="zh-CN" altLang="en-US" sz="1400" b="1" i="0" u="sng" strike="noStrike" kern="1200" cap="none" spc="0" normalizeH="0" baseline="0" noProof="0" dirty="0">
                <a:ln>
                  <a:noFill/>
                </a:ln>
                <a:solidFill>
                  <a:prstClr val="black"/>
                </a:solidFill>
                <a:effectLst/>
                <a:uLnTx/>
                <a:uFillTx/>
                <a:latin typeface="Arial"/>
                <a:ea typeface="微软雅黑"/>
                <a:cs typeface="+mn-ea"/>
                <a:sym typeface="+mn-lt"/>
              </a:rPr>
              <a:t>合作方渠道联动宣传：</a:t>
            </a:r>
            <a:r>
              <a:rPr kumimoji="0" lang="zh-CN" altLang="en-US" sz="1400" b="0" i="0" u="none" strike="noStrike" kern="1200" cap="none" spc="0" normalizeH="0" baseline="0" noProof="0" dirty="0">
                <a:ln>
                  <a:noFill/>
                </a:ln>
                <a:solidFill>
                  <a:prstClr val="black"/>
                </a:solidFill>
                <a:effectLst/>
                <a:uLnTx/>
                <a:uFillTx/>
                <a:latin typeface="Arial"/>
                <a:ea typeface="微软雅黑"/>
                <a:cs typeface="+mn-ea"/>
                <a:sym typeface="+mn-lt"/>
              </a:rPr>
              <a:t>阿里巴巴</a:t>
            </a:r>
            <a:r>
              <a:rPr lang="zh-CN" altLang="en-US" sz="1400" dirty="0">
                <a:solidFill>
                  <a:prstClr val="black"/>
                </a:solidFill>
                <a:latin typeface="Arial"/>
                <a:ea typeface="微软雅黑"/>
                <a:cs typeface="+mn-ea"/>
                <a:sym typeface="+mn-lt"/>
              </a:rPr>
              <a:t>、万向信托等合作多渠道宣传</a:t>
            </a:r>
            <a:endParaRPr kumimoji="0" lang="zh-CN" altLang="en-US" sz="14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sp>
        <p:nvSpPr>
          <p:cNvPr id="26" name="文本框 25">
            <a:extLst>
              <a:ext uri="{FF2B5EF4-FFF2-40B4-BE49-F238E27FC236}">
                <a16:creationId xmlns:a16="http://schemas.microsoft.com/office/drawing/2014/main" id="{6D7B62EF-FD5A-47F1-9E1B-8F6A7A3C755E}"/>
              </a:ext>
            </a:extLst>
          </p:cNvPr>
          <p:cNvSpPr txBox="1"/>
          <p:nvPr/>
        </p:nvSpPr>
        <p:spPr>
          <a:xfrm>
            <a:off x="7792108" y="4267795"/>
            <a:ext cx="3554506" cy="1856919"/>
          </a:xfrm>
          <a:prstGeom prst="rect">
            <a:avLst/>
          </a:prstGeom>
          <a:noFill/>
        </p:spPr>
        <p:txBody>
          <a:bodyPr wrap="square" rtlCol="0">
            <a:spAutoFit/>
          </a:bodyPr>
          <a:lstStyle/>
          <a:p>
            <a:pPr>
              <a:spcBef>
                <a:spcPts val="1000"/>
              </a:spcBef>
              <a:buSzPct val="100000"/>
              <a:defRPr/>
            </a:pPr>
            <a:r>
              <a:rPr kumimoji="0" lang="zh-CN" altLang="en-US" sz="1400" b="1" i="0" u="sng" strike="noStrike" kern="1200" cap="none" spc="0" normalizeH="0" baseline="0" noProof="0" dirty="0">
                <a:ln>
                  <a:noFill/>
                </a:ln>
                <a:solidFill>
                  <a:srgbClr val="000000"/>
                </a:solidFill>
                <a:effectLst/>
                <a:uLnTx/>
                <a:uFillTx/>
                <a:latin typeface="Arial"/>
                <a:ea typeface="微软雅黑"/>
                <a:cs typeface="+mn-ea"/>
                <a:sym typeface="+mn-lt"/>
              </a:rPr>
              <a:t>主办环保主题活动：</a:t>
            </a:r>
            <a:r>
              <a:rPr kumimoji="0" lang="zh-CN" altLang="en-US" sz="1400" b="0" i="0" u="none" strike="noStrike" kern="1200" cap="none" spc="0" normalizeH="0" baseline="0" noProof="0" dirty="0">
                <a:ln>
                  <a:noFill/>
                </a:ln>
                <a:solidFill>
                  <a:srgbClr val="000000"/>
                </a:solidFill>
                <a:effectLst/>
                <a:uLnTx/>
                <a:uFillTx/>
                <a:latin typeface="Arial"/>
                <a:ea typeface="微软雅黑"/>
                <a:cs typeface="+mn-ea"/>
                <a:sym typeface="+mn-lt"/>
              </a:rPr>
              <a:t>“开茶节”、“千岛湖丰收节”、“千岛湖马拉松赛”等环保主题活动</a:t>
            </a:r>
            <a:endParaRPr kumimoji="0" lang="en-US" altLang="zh-CN" sz="1400" b="0" i="0" u="none" strike="noStrike" kern="1200" cap="none" spc="0" normalizeH="0" baseline="0" noProof="0" dirty="0">
              <a:ln>
                <a:noFill/>
              </a:ln>
              <a:solidFill>
                <a:srgbClr val="000000"/>
              </a:solidFill>
              <a:effectLst/>
              <a:uLnTx/>
              <a:uFillTx/>
              <a:latin typeface="Arial"/>
              <a:ea typeface="微软雅黑"/>
              <a:cs typeface="+mn-ea"/>
              <a:sym typeface="+mn-lt"/>
            </a:endParaRPr>
          </a:p>
          <a:p>
            <a:pPr>
              <a:spcBef>
                <a:spcPts val="1000"/>
              </a:spcBef>
              <a:buSzPct val="100000"/>
              <a:defRPr/>
            </a:pPr>
            <a:r>
              <a:rPr kumimoji="0" lang="zh-CN" altLang="en-US" sz="1400" b="1" i="0" u="sng" strike="noStrike" kern="1200" cap="none" spc="0" normalizeH="0" baseline="0" noProof="0" dirty="0">
                <a:ln>
                  <a:noFill/>
                </a:ln>
                <a:solidFill>
                  <a:srgbClr val="000000"/>
                </a:solidFill>
                <a:effectLst/>
                <a:uLnTx/>
                <a:uFillTx/>
                <a:latin typeface="Arial"/>
                <a:ea typeface="微软雅黑"/>
                <a:cs typeface="+mn-ea"/>
                <a:sym typeface="+mn-lt"/>
              </a:rPr>
              <a:t>建立公益基地：</a:t>
            </a:r>
            <a:r>
              <a:rPr kumimoji="0" lang="zh-CN" altLang="zh-CN" sz="1400" b="0" i="0" u="none" strike="noStrike" kern="1200" cap="none" spc="0" normalizeH="0" baseline="0" noProof="0" dirty="0">
                <a:ln>
                  <a:noFill/>
                </a:ln>
                <a:solidFill>
                  <a:srgbClr val="000000"/>
                </a:solidFill>
                <a:effectLst/>
                <a:uLnTx/>
                <a:uFillTx/>
                <a:latin typeface="Arial"/>
                <a:ea typeface="微软雅黑"/>
                <a:cs typeface="+mn-ea"/>
              </a:rPr>
              <a:t>千岛湖水基金实地办公室、志愿者之家、公益实践基地</a:t>
            </a:r>
            <a:endParaRPr kumimoji="0" lang="en-US" altLang="zh-CN" sz="1400" b="0" i="0" u="none" strike="noStrike" kern="1200" cap="none" spc="0" normalizeH="0" baseline="0" noProof="0" dirty="0">
              <a:ln>
                <a:noFill/>
              </a:ln>
              <a:solidFill>
                <a:srgbClr val="000000"/>
              </a:solidFill>
              <a:effectLst/>
              <a:uLnTx/>
              <a:uFillTx/>
              <a:latin typeface="Arial"/>
              <a:ea typeface="微软雅黑"/>
              <a:cs typeface="+mn-ea"/>
            </a:endParaRPr>
          </a:p>
          <a:p>
            <a:pPr>
              <a:spcBef>
                <a:spcPts val="1000"/>
              </a:spcBef>
              <a:buSzPct val="100000"/>
              <a:defRPr/>
            </a:pPr>
            <a:r>
              <a:rPr kumimoji="0" lang="zh-CN" altLang="en-US" sz="1400" b="1" i="0" u="sng" strike="noStrike" kern="1200" cap="none" spc="0" normalizeH="0" baseline="0" noProof="0" dirty="0">
                <a:ln>
                  <a:noFill/>
                </a:ln>
                <a:solidFill>
                  <a:srgbClr val="000000"/>
                </a:solidFill>
                <a:effectLst/>
                <a:uLnTx/>
                <a:uFillTx/>
                <a:latin typeface="Arial"/>
                <a:ea typeface="微软雅黑"/>
                <a:cs typeface="+mn-ea"/>
              </a:rPr>
              <a:t>开发、宣传农产品品牌：</a:t>
            </a:r>
            <a:r>
              <a:rPr kumimoji="0" lang="zh-CN" altLang="zh-CN" sz="1400" b="0" i="0" u="none" strike="noStrike" kern="1200" cap="none" spc="0" normalizeH="0" baseline="0" noProof="0" dirty="0">
                <a:ln>
                  <a:noFill/>
                </a:ln>
                <a:solidFill>
                  <a:srgbClr val="000000"/>
                </a:solidFill>
                <a:effectLst/>
                <a:uLnTx/>
                <a:uFillTx/>
                <a:latin typeface="Arial"/>
                <a:ea typeface="微软雅黑"/>
                <a:cs typeface="+mn-ea"/>
              </a:rPr>
              <a:t>开发“千岛清泉”农产品品牌</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ea"/>
            </a:endParaRPr>
          </a:p>
        </p:txBody>
      </p:sp>
      <p:sp>
        <p:nvSpPr>
          <p:cNvPr id="27" name="marathon_264765">
            <a:extLst>
              <a:ext uri="{FF2B5EF4-FFF2-40B4-BE49-F238E27FC236}">
                <a16:creationId xmlns:a16="http://schemas.microsoft.com/office/drawing/2014/main" id="{A007D56C-7B8F-4BA3-BEE0-C1EE6A65C953}"/>
              </a:ext>
            </a:extLst>
          </p:cNvPr>
          <p:cNvSpPr>
            <a:spLocks noChangeAspect="1"/>
          </p:cNvSpPr>
          <p:nvPr/>
        </p:nvSpPr>
        <p:spPr bwMode="auto">
          <a:xfrm>
            <a:off x="7242112" y="4432610"/>
            <a:ext cx="435611" cy="389647"/>
          </a:xfrm>
          <a:custGeom>
            <a:avLst/>
            <a:gdLst>
              <a:gd name="connsiteX0" fmla="*/ 197680 w 607594"/>
              <a:gd name="connsiteY0" fmla="*/ 403846 h 543483"/>
              <a:gd name="connsiteX1" fmla="*/ 196789 w 607594"/>
              <a:gd name="connsiteY1" fmla="*/ 420475 h 543483"/>
              <a:gd name="connsiteX2" fmla="*/ 230002 w 607594"/>
              <a:gd name="connsiteY2" fmla="*/ 456934 h 543483"/>
              <a:gd name="connsiteX3" fmla="*/ 210235 w 607594"/>
              <a:gd name="connsiteY3" fmla="*/ 480855 h 543483"/>
              <a:gd name="connsiteX4" fmla="*/ 185036 w 607594"/>
              <a:gd name="connsiteY4" fmla="*/ 461203 h 543483"/>
              <a:gd name="connsiteX5" fmla="*/ 178180 w 607594"/>
              <a:gd name="connsiteY5" fmla="*/ 405269 h 543483"/>
              <a:gd name="connsiteX6" fmla="*/ 197680 w 607594"/>
              <a:gd name="connsiteY6" fmla="*/ 403846 h 543483"/>
              <a:gd name="connsiteX7" fmla="*/ 383596 w 607594"/>
              <a:gd name="connsiteY7" fmla="*/ 357273 h 543483"/>
              <a:gd name="connsiteX8" fmla="*/ 435070 w 607594"/>
              <a:gd name="connsiteY8" fmla="*/ 358784 h 543483"/>
              <a:gd name="connsiteX9" fmla="*/ 445312 w 607594"/>
              <a:gd name="connsiteY9" fmla="*/ 389360 h 543483"/>
              <a:gd name="connsiteX10" fmla="*/ 446380 w 607594"/>
              <a:gd name="connsiteY10" fmla="*/ 394071 h 543483"/>
              <a:gd name="connsiteX11" fmla="*/ 461431 w 607594"/>
              <a:gd name="connsiteY11" fmla="*/ 516374 h 543483"/>
              <a:gd name="connsiteX12" fmla="*/ 440414 w 607594"/>
              <a:gd name="connsiteY12" fmla="*/ 543306 h 543483"/>
              <a:gd name="connsiteX13" fmla="*/ 413519 w 607594"/>
              <a:gd name="connsiteY13" fmla="*/ 522330 h 543483"/>
              <a:gd name="connsiteX14" fmla="*/ 398736 w 607594"/>
              <a:gd name="connsiteY14" fmla="*/ 402337 h 543483"/>
              <a:gd name="connsiteX15" fmla="*/ 310456 w 607594"/>
              <a:gd name="connsiteY15" fmla="*/ 353911 h 543483"/>
              <a:gd name="connsiteX16" fmla="*/ 358886 w 607594"/>
              <a:gd name="connsiteY16" fmla="*/ 354356 h 543483"/>
              <a:gd name="connsiteX17" fmla="*/ 361290 w 607594"/>
              <a:gd name="connsiteY17" fmla="*/ 399502 h 543483"/>
              <a:gd name="connsiteX18" fmla="*/ 340547 w 607594"/>
              <a:gd name="connsiteY18" fmla="*/ 424741 h 543483"/>
              <a:gd name="connsiteX19" fmla="*/ 243420 w 607594"/>
              <a:gd name="connsiteY19" fmla="*/ 438250 h 543483"/>
              <a:gd name="connsiteX20" fmla="*/ 216179 w 607594"/>
              <a:gd name="connsiteY20" fmla="*/ 417721 h 543483"/>
              <a:gd name="connsiteX21" fmla="*/ 236743 w 607594"/>
              <a:gd name="connsiteY21" fmla="*/ 390526 h 543483"/>
              <a:gd name="connsiteX22" fmla="*/ 311881 w 607594"/>
              <a:gd name="connsiteY22" fmla="*/ 380039 h 543483"/>
              <a:gd name="connsiteX23" fmla="*/ 593840 w 607594"/>
              <a:gd name="connsiteY23" fmla="*/ 165414 h 543483"/>
              <a:gd name="connsiteX24" fmla="*/ 606569 w 607594"/>
              <a:gd name="connsiteY24" fmla="*/ 190835 h 543483"/>
              <a:gd name="connsiteX25" fmla="*/ 558236 w 607594"/>
              <a:gd name="connsiteY25" fmla="*/ 272428 h 543483"/>
              <a:gd name="connsiteX26" fmla="*/ 384400 w 607594"/>
              <a:gd name="connsiteY26" fmla="*/ 337134 h 543483"/>
              <a:gd name="connsiteX27" fmla="*/ 243764 w 607594"/>
              <a:gd name="connsiteY27" fmla="*/ 349844 h 543483"/>
              <a:gd name="connsiteX28" fmla="*/ 205222 w 607594"/>
              <a:gd name="connsiteY28" fmla="*/ 377042 h 543483"/>
              <a:gd name="connsiteX29" fmla="*/ 175404 w 607594"/>
              <a:gd name="connsiteY29" fmla="*/ 382730 h 543483"/>
              <a:gd name="connsiteX30" fmla="*/ 172556 w 607594"/>
              <a:gd name="connsiteY30" fmla="*/ 353755 h 543483"/>
              <a:gd name="connsiteX31" fmla="*/ 390363 w 607594"/>
              <a:gd name="connsiteY31" fmla="*/ 297493 h 543483"/>
              <a:gd name="connsiteX32" fmla="*/ 527973 w 607594"/>
              <a:gd name="connsiteY32" fmla="*/ 246030 h 543483"/>
              <a:gd name="connsiteX33" fmla="*/ 568472 w 607594"/>
              <a:gd name="connsiteY33" fmla="*/ 178124 h 543483"/>
              <a:gd name="connsiteX34" fmla="*/ 593840 w 607594"/>
              <a:gd name="connsiteY34" fmla="*/ 165414 h 543483"/>
              <a:gd name="connsiteX35" fmla="*/ 370004 w 607594"/>
              <a:gd name="connsiteY35" fmla="*/ 127140 h 543483"/>
              <a:gd name="connsiteX36" fmla="*/ 422510 w 607594"/>
              <a:gd name="connsiteY36" fmla="*/ 137093 h 543483"/>
              <a:gd name="connsiteX37" fmla="*/ 446449 w 607594"/>
              <a:gd name="connsiteY37" fmla="*/ 172106 h 543483"/>
              <a:gd name="connsiteX38" fmla="*/ 441287 w 607594"/>
              <a:gd name="connsiteY38" fmla="*/ 198943 h 543483"/>
              <a:gd name="connsiteX39" fmla="*/ 449741 w 607594"/>
              <a:gd name="connsiteY39" fmla="*/ 223736 h 543483"/>
              <a:gd name="connsiteX40" fmla="*/ 514439 w 607594"/>
              <a:gd name="connsiteY40" fmla="*/ 197610 h 543483"/>
              <a:gd name="connsiteX41" fmla="*/ 540513 w 607594"/>
              <a:gd name="connsiteY41" fmla="*/ 208718 h 543483"/>
              <a:gd name="connsiteX42" fmla="*/ 529478 w 607594"/>
              <a:gd name="connsiteY42" fmla="*/ 234756 h 543483"/>
              <a:gd name="connsiteX43" fmla="*/ 445025 w 607594"/>
              <a:gd name="connsiteY43" fmla="*/ 268880 h 543483"/>
              <a:gd name="connsiteX44" fmla="*/ 428205 w 607594"/>
              <a:gd name="connsiteY44" fmla="*/ 268080 h 543483"/>
              <a:gd name="connsiteX45" fmla="*/ 426158 w 607594"/>
              <a:gd name="connsiteY45" fmla="*/ 278921 h 543483"/>
              <a:gd name="connsiteX46" fmla="*/ 393409 w 607594"/>
              <a:gd name="connsiteY46" fmla="*/ 277499 h 543483"/>
              <a:gd name="connsiteX47" fmla="*/ 308778 w 607594"/>
              <a:gd name="connsiteY47" fmla="*/ 273234 h 543483"/>
              <a:gd name="connsiteX48" fmla="*/ 331293 w 607594"/>
              <a:gd name="connsiteY48" fmla="*/ 210140 h 543483"/>
              <a:gd name="connsiteX49" fmla="*/ 391007 w 607594"/>
              <a:gd name="connsiteY49" fmla="*/ 180459 h 543483"/>
              <a:gd name="connsiteX50" fmla="*/ 316075 w 607594"/>
              <a:gd name="connsiteY50" fmla="*/ 196188 h 543483"/>
              <a:gd name="connsiteX51" fmla="*/ 290356 w 607594"/>
              <a:gd name="connsiteY51" fmla="*/ 260704 h 543483"/>
              <a:gd name="connsiteX52" fmla="*/ 264193 w 607594"/>
              <a:gd name="connsiteY52" fmla="*/ 271901 h 543483"/>
              <a:gd name="connsiteX53" fmla="*/ 252980 w 607594"/>
              <a:gd name="connsiteY53" fmla="*/ 245864 h 543483"/>
              <a:gd name="connsiteX54" fmla="*/ 282703 w 607594"/>
              <a:gd name="connsiteY54" fmla="*/ 171306 h 543483"/>
              <a:gd name="connsiteX55" fmla="*/ 297298 w 607594"/>
              <a:gd name="connsiteY55" fmla="*/ 159043 h 543483"/>
              <a:gd name="connsiteX56" fmla="*/ 379971 w 607594"/>
              <a:gd name="connsiteY56" fmla="*/ 141714 h 543483"/>
              <a:gd name="connsiteX57" fmla="*/ 338946 w 607594"/>
              <a:gd name="connsiteY57" fmla="*/ 140737 h 543483"/>
              <a:gd name="connsiteX58" fmla="*/ 370004 w 607594"/>
              <a:gd name="connsiteY58" fmla="*/ 127140 h 543483"/>
              <a:gd name="connsiteX59" fmla="*/ 144306 w 607594"/>
              <a:gd name="connsiteY59" fmla="*/ 91134 h 543483"/>
              <a:gd name="connsiteX60" fmla="*/ 193524 w 607594"/>
              <a:gd name="connsiteY60" fmla="*/ 100376 h 543483"/>
              <a:gd name="connsiteX61" fmla="*/ 215864 w 607594"/>
              <a:gd name="connsiteY61" fmla="*/ 133169 h 543483"/>
              <a:gd name="connsiteX62" fmla="*/ 211147 w 607594"/>
              <a:gd name="connsiteY62" fmla="*/ 158320 h 543483"/>
              <a:gd name="connsiteX63" fmla="*/ 218979 w 607594"/>
              <a:gd name="connsiteY63" fmla="*/ 181604 h 543483"/>
              <a:gd name="connsiteX64" fmla="*/ 265349 w 607594"/>
              <a:gd name="connsiteY64" fmla="*/ 162852 h 543483"/>
              <a:gd name="connsiteX65" fmla="*/ 246035 w 607594"/>
              <a:gd name="connsiteY65" fmla="*/ 211198 h 543483"/>
              <a:gd name="connsiteX66" fmla="*/ 214618 w 607594"/>
              <a:gd name="connsiteY66" fmla="*/ 223906 h 543483"/>
              <a:gd name="connsiteX67" fmla="*/ 198864 w 607594"/>
              <a:gd name="connsiteY67" fmla="*/ 223106 h 543483"/>
              <a:gd name="connsiteX68" fmla="*/ 190854 w 607594"/>
              <a:gd name="connsiteY68" fmla="*/ 265231 h 543483"/>
              <a:gd name="connsiteX69" fmla="*/ 203492 w 607594"/>
              <a:gd name="connsiteY69" fmla="*/ 302734 h 543483"/>
              <a:gd name="connsiteX70" fmla="*/ 165310 w 607594"/>
              <a:gd name="connsiteY70" fmla="*/ 331350 h 543483"/>
              <a:gd name="connsiteX71" fmla="*/ 143416 w 607594"/>
              <a:gd name="connsiteY71" fmla="*/ 265942 h 543483"/>
              <a:gd name="connsiteX72" fmla="*/ 131667 w 607594"/>
              <a:gd name="connsiteY72" fmla="*/ 263720 h 543483"/>
              <a:gd name="connsiteX73" fmla="*/ 136207 w 607594"/>
              <a:gd name="connsiteY73" fmla="*/ 346192 h 543483"/>
              <a:gd name="connsiteX74" fmla="*/ 116715 w 607594"/>
              <a:gd name="connsiteY74" fmla="*/ 369831 h 543483"/>
              <a:gd name="connsiteX75" fmla="*/ 25755 w 607594"/>
              <a:gd name="connsiteY75" fmla="*/ 382539 h 543483"/>
              <a:gd name="connsiteX76" fmla="*/ 211 w 607594"/>
              <a:gd name="connsiteY76" fmla="*/ 363343 h 543483"/>
              <a:gd name="connsiteX77" fmla="*/ 19525 w 607594"/>
              <a:gd name="connsiteY77" fmla="*/ 337838 h 543483"/>
              <a:gd name="connsiteX78" fmla="*/ 89925 w 607594"/>
              <a:gd name="connsiteY78" fmla="*/ 327973 h 543483"/>
              <a:gd name="connsiteX79" fmla="*/ 85920 w 607594"/>
              <a:gd name="connsiteY79" fmla="*/ 255988 h 543483"/>
              <a:gd name="connsiteX80" fmla="*/ 85920 w 607594"/>
              <a:gd name="connsiteY80" fmla="*/ 255099 h 543483"/>
              <a:gd name="connsiteX81" fmla="*/ 94554 w 607594"/>
              <a:gd name="connsiteY81" fmla="*/ 202666 h 543483"/>
              <a:gd name="connsiteX82" fmla="*/ 108082 w 607594"/>
              <a:gd name="connsiteY82" fmla="*/ 168806 h 543483"/>
              <a:gd name="connsiteX83" fmla="*/ 163975 w 607594"/>
              <a:gd name="connsiteY83" fmla="*/ 140990 h 543483"/>
              <a:gd name="connsiteX84" fmla="*/ 93841 w 607594"/>
              <a:gd name="connsiteY84" fmla="*/ 155742 h 543483"/>
              <a:gd name="connsiteX85" fmla="*/ 69722 w 607594"/>
              <a:gd name="connsiteY85" fmla="*/ 216174 h 543483"/>
              <a:gd name="connsiteX86" fmla="*/ 45246 w 607594"/>
              <a:gd name="connsiteY86" fmla="*/ 226661 h 543483"/>
              <a:gd name="connsiteX87" fmla="*/ 34655 w 607594"/>
              <a:gd name="connsiteY87" fmla="*/ 202222 h 543483"/>
              <a:gd name="connsiteX88" fmla="*/ 62602 w 607594"/>
              <a:gd name="connsiteY88" fmla="*/ 132458 h 543483"/>
              <a:gd name="connsiteX89" fmla="*/ 76219 w 607594"/>
              <a:gd name="connsiteY89" fmla="*/ 120994 h 543483"/>
              <a:gd name="connsiteX90" fmla="*/ 153651 w 607594"/>
              <a:gd name="connsiteY90" fmla="*/ 104731 h 543483"/>
              <a:gd name="connsiteX91" fmla="*/ 115202 w 607594"/>
              <a:gd name="connsiteY91" fmla="*/ 103842 h 543483"/>
              <a:gd name="connsiteX92" fmla="*/ 144306 w 607594"/>
              <a:gd name="connsiteY92" fmla="*/ 91134 h 543483"/>
              <a:gd name="connsiteX93" fmla="*/ 415033 w 607594"/>
              <a:gd name="connsiteY93" fmla="*/ 29920 h 543483"/>
              <a:gd name="connsiteX94" fmla="*/ 459454 w 607594"/>
              <a:gd name="connsiteY94" fmla="*/ 74235 h 543483"/>
              <a:gd name="connsiteX95" fmla="*/ 415033 w 607594"/>
              <a:gd name="connsiteY95" fmla="*/ 118550 h 543483"/>
              <a:gd name="connsiteX96" fmla="*/ 370612 w 607594"/>
              <a:gd name="connsiteY96" fmla="*/ 74235 h 543483"/>
              <a:gd name="connsiteX97" fmla="*/ 415033 w 607594"/>
              <a:gd name="connsiteY97" fmla="*/ 29920 h 543483"/>
              <a:gd name="connsiteX98" fmla="*/ 186436 w 607594"/>
              <a:gd name="connsiteY98" fmla="*/ 0 h 543483"/>
              <a:gd name="connsiteX99" fmla="*/ 227999 w 607594"/>
              <a:gd name="connsiteY99" fmla="*/ 41528 h 543483"/>
              <a:gd name="connsiteX100" fmla="*/ 186436 w 607594"/>
              <a:gd name="connsiteY100" fmla="*/ 83056 h 543483"/>
              <a:gd name="connsiteX101" fmla="*/ 144873 w 607594"/>
              <a:gd name="connsiteY101" fmla="*/ 41528 h 543483"/>
              <a:gd name="connsiteX102" fmla="*/ 186436 w 607594"/>
              <a:gd name="connsiteY102" fmla="*/ 0 h 54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594" h="543483">
                <a:moveTo>
                  <a:pt x="197680" y="403846"/>
                </a:moveTo>
                <a:cubicBezTo>
                  <a:pt x="196344" y="409182"/>
                  <a:pt x="195988" y="414784"/>
                  <a:pt x="196789" y="420475"/>
                </a:cubicBezTo>
                <a:cubicBezTo>
                  <a:pt x="199372" y="438794"/>
                  <a:pt x="212995" y="452933"/>
                  <a:pt x="230002" y="456934"/>
                </a:cubicBezTo>
                <a:cubicBezTo>
                  <a:pt x="230892" y="468850"/>
                  <a:pt x="222255" y="479433"/>
                  <a:pt x="210235" y="480855"/>
                </a:cubicBezTo>
                <a:cubicBezTo>
                  <a:pt x="197858" y="482456"/>
                  <a:pt x="186550" y="473652"/>
                  <a:pt x="185036" y="461203"/>
                </a:cubicBezTo>
                <a:lnTo>
                  <a:pt x="178180" y="405269"/>
                </a:lnTo>
                <a:cubicBezTo>
                  <a:pt x="182187" y="405980"/>
                  <a:pt x="189221" y="406425"/>
                  <a:pt x="197680" y="403846"/>
                </a:cubicBezTo>
                <a:close/>
                <a:moveTo>
                  <a:pt x="383596" y="357273"/>
                </a:moveTo>
                <a:cubicBezTo>
                  <a:pt x="401318" y="359762"/>
                  <a:pt x="418506" y="360295"/>
                  <a:pt x="435070" y="358784"/>
                </a:cubicBezTo>
                <a:lnTo>
                  <a:pt x="445312" y="389360"/>
                </a:lnTo>
                <a:cubicBezTo>
                  <a:pt x="445846" y="390871"/>
                  <a:pt x="446202" y="392471"/>
                  <a:pt x="446380" y="394071"/>
                </a:cubicBezTo>
                <a:lnTo>
                  <a:pt x="461431" y="516374"/>
                </a:lnTo>
                <a:cubicBezTo>
                  <a:pt x="463123" y="529618"/>
                  <a:pt x="453683" y="541617"/>
                  <a:pt x="440414" y="543306"/>
                </a:cubicBezTo>
                <a:cubicBezTo>
                  <a:pt x="427233" y="544906"/>
                  <a:pt x="415122" y="535484"/>
                  <a:pt x="413519" y="522330"/>
                </a:cubicBezTo>
                <a:lnTo>
                  <a:pt x="398736" y="402337"/>
                </a:lnTo>
                <a:close/>
                <a:moveTo>
                  <a:pt x="310456" y="353911"/>
                </a:moveTo>
                <a:cubicBezTo>
                  <a:pt x="324611" y="352756"/>
                  <a:pt x="340636" y="352756"/>
                  <a:pt x="358886" y="354356"/>
                </a:cubicBezTo>
                <a:lnTo>
                  <a:pt x="361290" y="399502"/>
                </a:lnTo>
                <a:cubicBezTo>
                  <a:pt x="362002" y="412033"/>
                  <a:pt x="353010" y="422964"/>
                  <a:pt x="340547" y="424741"/>
                </a:cubicBezTo>
                <a:lnTo>
                  <a:pt x="243420" y="438250"/>
                </a:lnTo>
                <a:cubicBezTo>
                  <a:pt x="230245" y="440116"/>
                  <a:pt x="218048" y="430962"/>
                  <a:pt x="216179" y="417721"/>
                </a:cubicBezTo>
                <a:cubicBezTo>
                  <a:pt x="214309" y="404568"/>
                  <a:pt x="223479" y="392392"/>
                  <a:pt x="236743" y="390526"/>
                </a:cubicBezTo>
                <a:lnTo>
                  <a:pt x="311881" y="380039"/>
                </a:lnTo>
                <a:close/>
                <a:moveTo>
                  <a:pt x="593840" y="165414"/>
                </a:moveTo>
                <a:cubicBezTo>
                  <a:pt x="604432" y="168970"/>
                  <a:pt x="610040" y="180258"/>
                  <a:pt x="606569" y="190835"/>
                </a:cubicBezTo>
                <a:cubicBezTo>
                  <a:pt x="605946" y="192523"/>
                  <a:pt x="591971" y="233853"/>
                  <a:pt x="558236" y="272428"/>
                </a:cubicBezTo>
                <a:cubicBezTo>
                  <a:pt x="512307" y="324868"/>
                  <a:pt x="452136" y="347266"/>
                  <a:pt x="384400" y="337134"/>
                </a:cubicBezTo>
                <a:cubicBezTo>
                  <a:pt x="314616" y="326646"/>
                  <a:pt x="269399" y="338289"/>
                  <a:pt x="243764" y="349844"/>
                </a:cubicBezTo>
                <a:cubicBezTo>
                  <a:pt x="218307" y="361399"/>
                  <a:pt x="206647" y="375264"/>
                  <a:pt x="205222" y="377042"/>
                </a:cubicBezTo>
                <a:cubicBezTo>
                  <a:pt x="205222" y="377042"/>
                  <a:pt x="189201" y="396507"/>
                  <a:pt x="175404" y="382730"/>
                </a:cubicBezTo>
                <a:cubicBezTo>
                  <a:pt x="166325" y="373753"/>
                  <a:pt x="166770" y="361843"/>
                  <a:pt x="172556" y="353755"/>
                </a:cubicBezTo>
                <a:cubicBezTo>
                  <a:pt x="174870" y="350466"/>
                  <a:pt x="231658" y="273672"/>
                  <a:pt x="390363" y="297493"/>
                </a:cubicBezTo>
                <a:cubicBezTo>
                  <a:pt x="444659" y="305581"/>
                  <a:pt x="490945" y="288249"/>
                  <a:pt x="527973" y="246030"/>
                </a:cubicBezTo>
                <a:cubicBezTo>
                  <a:pt x="556456" y="213411"/>
                  <a:pt x="568383" y="178480"/>
                  <a:pt x="568472" y="178124"/>
                </a:cubicBezTo>
                <a:cubicBezTo>
                  <a:pt x="571944" y="167636"/>
                  <a:pt x="583337" y="161948"/>
                  <a:pt x="593840" y="165414"/>
                </a:cubicBezTo>
                <a:close/>
                <a:moveTo>
                  <a:pt x="370004" y="127140"/>
                </a:moveTo>
                <a:lnTo>
                  <a:pt x="422510" y="137093"/>
                </a:lnTo>
                <a:cubicBezTo>
                  <a:pt x="438795" y="140115"/>
                  <a:pt x="449474" y="155844"/>
                  <a:pt x="446449" y="172106"/>
                </a:cubicBezTo>
                <a:lnTo>
                  <a:pt x="441287" y="198943"/>
                </a:lnTo>
                <a:lnTo>
                  <a:pt x="449741" y="223736"/>
                </a:lnTo>
                <a:lnTo>
                  <a:pt x="514439" y="197610"/>
                </a:lnTo>
                <a:cubicBezTo>
                  <a:pt x="524940" y="193345"/>
                  <a:pt x="536509" y="198765"/>
                  <a:pt x="540513" y="208718"/>
                </a:cubicBezTo>
                <a:cubicBezTo>
                  <a:pt x="544696" y="218938"/>
                  <a:pt x="539712" y="230668"/>
                  <a:pt x="529478" y="234756"/>
                </a:cubicBezTo>
                <a:cubicBezTo>
                  <a:pt x="520045" y="238577"/>
                  <a:pt x="454458" y="265147"/>
                  <a:pt x="445025" y="268880"/>
                </a:cubicBezTo>
                <a:cubicBezTo>
                  <a:pt x="439685" y="271101"/>
                  <a:pt x="433545" y="270923"/>
                  <a:pt x="428205" y="268080"/>
                </a:cubicBezTo>
                <a:lnTo>
                  <a:pt x="426158" y="278921"/>
                </a:lnTo>
                <a:cubicBezTo>
                  <a:pt x="415746" y="279721"/>
                  <a:pt x="404800" y="279277"/>
                  <a:pt x="393409" y="277499"/>
                </a:cubicBezTo>
                <a:cubicBezTo>
                  <a:pt x="364487" y="273234"/>
                  <a:pt x="334229" y="271723"/>
                  <a:pt x="308778" y="273234"/>
                </a:cubicBezTo>
                <a:lnTo>
                  <a:pt x="331293" y="210140"/>
                </a:lnTo>
                <a:lnTo>
                  <a:pt x="391007" y="180459"/>
                </a:lnTo>
                <a:lnTo>
                  <a:pt x="316075" y="196188"/>
                </a:lnTo>
                <a:cubicBezTo>
                  <a:pt x="311181" y="208540"/>
                  <a:pt x="295251" y="248352"/>
                  <a:pt x="290356" y="260704"/>
                </a:cubicBezTo>
                <a:cubicBezTo>
                  <a:pt x="286174" y="271101"/>
                  <a:pt x="274427" y="275989"/>
                  <a:pt x="264193" y="271901"/>
                </a:cubicBezTo>
                <a:cubicBezTo>
                  <a:pt x="253781" y="267813"/>
                  <a:pt x="248886" y="255994"/>
                  <a:pt x="252980" y="245864"/>
                </a:cubicBezTo>
                <a:lnTo>
                  <a:pt x="282703" y="171306"/>
                </a:lnTo>
                <a:cubicBezTo>
                  <a:pt x="285284" y="164997"/>
                  <a:pt x="290801" y="160465"/>
                  <a:pt x="297298" y="159043"/>
                </a:cubicBezTo>
                <a:lnTo>
                  <a:pt x="379971" y="141714"/>
                </a:lnTo>
                <a:lnTo>
                  <a:pt x="338946" y="140737"/>
                </a:lnTo>
                <a:cubicBezTo>
                  <a:pt x="345265" y="130606"/>
                  <a:pt x="357456" y="124830"/>
                  <a:pt x="370004" y="127140"/>
                </a:cubicBezTo>
                <a:close/>
                <a:moveTo>
                  <a:pt x="144306" y="91134"/>
                </a:moveTo>
                <a:lnTo>
                  <a:pt x="193524" y="100376"/>
                </a:lnTo>
                <a:cubicBezTo>
                  <a:pt x="208743" y="103309"/>
                  <a:pt x="218801" y="117973"/>
                  <a:pt x="215864" y="133169"/>
                </a:cubicBezTo>
                <a:lnTo>
                  <a:pt x="211147" y="158320"/>
                </a:lnTo>
                <a:lnTo>
                  <a:pt x="218979" y="181604"/>
                </a:lnTo>
                <a:lnTo>
                  <a:pt x="265349" y="162852"/>
                </a:lnTo>
                <a:cubicBezTo>
                  <a:pt x="264637" y="164452"/>
                  <a:pt x="266951" y="158675"/>
                  <a:pt x="246035" y="211198"/>
                </a:cubicBezTo>
                <a:lnTo>
                  <a:pt x="214618" y="223906"/>
                </a:lnTo>
                <a:cubicBezTo>
                  <a:pt x="209723" y="225861"/>
                  <a:pt x="204026" y="225861"/>
                  <a:pt x="198864" y="223106"/>
                </a:cubicBezTo>
                <a:lnTo>
                  <a:pt x="190854" y="265231"/>
                </a:lnTo>
                <a:lnTo>
                  <a:pt x="203492" y="302734"/>
                </a:lnTo>
                <a:cubicBezTo>
                  <a:pt x="185336" y="312865"/>
                  <a:pt x="172965" y="323530"/>
                  <a:pt x="165310" y="331350"/>
                </a:cubicBezTo>
                <a:lnTo>
                  <a:pt x="143416" y="265942"/>
                </a:lnTo>
                <a:lnTo>
                  <a:pt x="131667" y="263720"/>
                </a:lnTo>
                <a:lnTo>
                  <a:pt x="136207" y="346192"/>
                </a:lnTo>
                <a:cubicBezTo>
                  <a:pt x="136830" y="357922"/>
                  <a:pt x="128374" y="368231"/>
                  <a:pt x="116715" y="369831"/>
                </a:cubicBezTo>
                <a:lnTo>
                  <a:pt x="25755" y="382539"/>
                </a:lnTo>
                <a:cubicBezTo>
                  <a:pt x="13383" y="384228"/>
                  <a:pt x="1991" y="375608"/>
                  <a:pt x="211" y="363343"/>
                </a:cubicBezTo>
                <a:cubicBezTo>
                  <a:pt x="-1480" y="350991"/>
                  <a:pt x="7153" y="339526"/>
                  <a:pt x="19525" y="337838"/>
                </a:cubicBezTo>
                <a:lnTo>
                  <a:pt x="89925" y="327973"/>
                </a:lnTo>
                <a:lnTo>
                  <a:pt x="85920" y="255988"/>
                </a:lnTo>
                <a:cubicBezTo>
                  <a:pt x="85920" y="255722"/>
                  <a:pt x="85920" y="255366"/>
                  <a:pt x="85920" y="255099"/>
                </a:cubicBezTo>
                <a:lnTo>
                  <a:pt x="94554" y="202666"/>
                </a:lnTo>
                <a:lnTo>
                  <a:pt x="108082" y="168806"/>
                </a:lnTo>
                <a:lnTo>
                  <a:pt x="163975" y="140990"/>
                </a:lnTo>
                <a:lnTo>
                  <a:pt x="93841" y="155742"/>
                </a:lnTo>
                <a:lnTo>
                  <a:pt x="69722" y="216174"/>
                </a:lnTo>
                <a:cubicBezTo>
                  <a:pt x="65806" y="225950"/>
                  <a:pt x="54769" y="230482"/>
                  <a:pt x="45246" y="226661"/>
                </a:cubicBezTo>
                <a:cubicBezTo>
                  <a:pt x="35456" y="222840"/>
                  <a:pt x="30828" y="211820"/>
                  <a:pt x="34655" y="202222"/>
                </a:cubicBezTo>
                <a:lnTo>
                  <a:pt x="62602" y="132458"/>
                </a:lnTo>
                <a:cubicBezTo>
                  <a:pt x="64916" y="126593"/>
                  <a:pt x="69989" y="122327"/>
                  <a:pt x="76219" y="120994"/>
                </a:cubicBezTo>
                <a:lnTo>
                  <a:pt x="153651" y="104731"/>
                </a:lnTo>
                <a:lnTo>
                  <a:pt x="115202" y="103842"/>
                </a:lnTo>
                <a:cubicBezTo>
                  <a:pt x="121165" y="94333"/>
                  <a:pt x="132557" y="88912"/>
                  <a:pt x="144306" y="91134"/>
                </a:cubicBezTo>
                <a:close/>
                <a:moveTo>
                  <a:pt x="415033" y="29920"/>
                </a:moveTo>
                <a:cubicBezTo>
                  <a:pt x="439566" y="29920"/>
                  <a:pt x="459454" y="49761"/>
                  <a:pt x="459454" y="74235"/>
                </a:cubicBezTo>
                <a:cubicBezTo>
                  <a:pt x="459454" y="98709"/>
                  <a:pt x="439566" y="118550"/>
                  <a:pt x="415033" y="118550"/>
                </a:cubicBezTo>
                <a:cubicBezTo>
                  <a:pt x="390500" y="118550"/>
                  <a:pt x="370612" y="98709"/>
                  <a:pt x="370612" y="74235"/>
                </a:cubicBezTo>
                <a:cubicBezTo>
                  <a:pt x="370612" y="49761"/>
                  <a:pt x="390500" y="29920"/>
                  <a:pt x="415033" y="29920"/>
                </a:cubicBezTo>
                <a:close/>
                <a:moveTo>
                  <a:pt x="186436" y="0"/>
                </a:moveTo>
                <a:cubicBezTo>
                  <a:pt x="209391" y="0"/>
                  <a:pt x="227999" y="18593"/>
                  <a:pt x="227999" y="41528"/>
                </a:cubicBezTo>
                <a:cubicBezTo>
                  <a:pt x="227999" y="64463"/>
                  <a:pt x="209391" y="83056"/>
                  <a:pt x="186436" y="83056"/>
                </a:cubicBezTo>
                <a:cubicBezTo>
                  <a:pt x="163481" y="83056"/>
                  <a:pt x="144873" y="64463"/>
                  <a:pt x="144873" y="41528"/>
                </a:cubicBezTo>
                <a:cubicBezTo>
                  <a:pt x="144873" y="18593"/>
                  <a:pt x="163481" y="0"/>
                  <a:pt x="186436" y="0"/>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8" name="base_221987">
            <a:extLst>
              <a:ext uri="{FF2B5EF4-FFF2-40B4-BE49-F238E27FC236}">
                <a16:creationId xmlns:a16="http://schemas.microsoft.com/office/drawing/2014/main" id="{9E89F1F0-E034-43A6-A6BE-26FD6A46733F}"/>
              </a:ext>
            </a:extLst>
          </p:cNvPr>
          <p:cNvSpPr>
            <a:spLocks noChangeAspect="1"/>
          </p:cNvSpPr>
          <p:nvPr/>
        </p:nvSpPr>
        <p:spPr bwMode="auto">
          <a:xfrm>
            <a:off x="7243753" y="5028464"/>
            <a:ext cx="432328" cy="448761"/>
          </a:xfrm>
          <a:custGeom>
            <a:avLst/>
            <a:gdLst>
              <a:gd name="connsiteX0" fmla="*/ 75031 w 584493"/>
              <a:gd name="connsiteY0" fmla="*/ 549476 h 606710"/>
              <a:gd name="connsiteX1" fmla="*/ 41565 w 584493"/>
              <a:gd name="connsiteY1" fmla="*/ 582537 h 606710"/>
              <a:gd name="connsiteX2" fmla="*/ 542928 w 584493"/>
              <a:gd name="connsiteY2" fmla="*/ 582537 h 606710"/>
              <a:gd name="connsiteX3" fmla="*/ 509373 w 584493"/>
              <a:gd name="connsiteY3" fmla="*/ 549476 h 606710"/>
              <a:gd name="connsiteX4" fmla="*/ 326122 w 584493"/>
              <a:gd name="connsiteY4" fmla="*/ 485831 h 606710"/>
              <a:gd name="connsiteX5" fmla="*/ 336981 w 584493"/>
              <a:gd name="connsiteY5" fmla="*/ 485831 h 606710"/>
              <a:gd name="connsiteX6" fmla="*/ 349087 w 584493"/>
              <a:gd name="connsiteY6" fmla="*/ 497933 h 606710"/>
              <a:gd name="connsiteX7" fmla="*/ 336981 w 584493"/>
              <a:gd name="connsiteY7" fmla="*/ 510035 h 606710"/>
              <a:gd name="connsiteX8" fmla="*/ 326122 w 584493"/>
              <a:gd name="connsiteY8" fmla="*/ 510035 h 606710"/>
              <a:gd name="connsiteX9" fmla="*/ 314016 w 584493"/>
              <a:gd name="connsiteY9" fmla="*/ 497933 h 606710"/>
              <a:gd name="connsiteX10" fmla="*/ 326122 w 584493"/>
              <a:gd name="connsiteY10" fmla="*/ 485831 h 606710"/>
              <a:gd name="connsiteX11" fmla="*/ 111885 w 584493"/>
              <a:gd name="connsiteY11" fmla="*/ 485831 h 606710"/>
              <a:gd name="connsiteX12" fmla="*/ 283774 w 584493"/>
              <a:gd name="connsiteY12" fmla="*/ 485831 h 606710"/>
              <a:gd name="connsiteX13" fmla="*/ 295880 w 584493"/>
              <a:gd name="connsiteY13" fmla="*/ 497933 h 606710"/>
              <a:gd name="connsiteX14" fmla="*/ 283774 w 584493"/>
              <a:gd name="connsiteY14" fmla="*/ 510035 h 606710"/>
              <a:gd name="connsiteX15" fmla="*/ 111885 w 584493"/>
              <a:gd name="connsiteY15" fmla="*/ 510035 h 606710"/>
              <a:gd name="connsiteX16" fmla="*/ 99779 w 584493"/>
              <a:gd name="connsiteY16" fmla="*/ 497933 h 606710"/>
              <a:gd name="connsiteX17" fmla="*/ 111885 w 584493"/>
              <a:gd name="connsiteY17" fmla="*/ 485831 h 606710"/>
              <a:gd name="connsiteX18" fmla="*/ 560284 w 584493"/>
              <a:gd name="connsiteY18" fmla="*/ 275571 h 606710"/>
              <a:gd name="connsiteX19" fmla="*/ 526462 w 584493"/>
              <a:gd name="connsiteY19" fmla="*/ 291657 h 606710"/>
              <a:gd name="connsiteX20" fmla="*/ 526462 w 584493"/>
              <a:gd name="connsiteY20" fmla="*/ 532324 h 606710"/>
              <a:gd name="connsiteX21" fmla="*/ 560284 w 584493"/>
              <a:gd name="connsiteY21" fmla="*/ 565651 h 606710"/>
              <a:gd name="connsiteX22" fmla="*/ 24209 w 584493"/>
              <a:gd name="connsiteY22" fmla="*/ 275571 h 606710"/>
              <a:gd name="connsiteX23" fmla="*/ 24209 w 584493"/>
              <a:gd name="connsiteY23" fmla="*/ 565651 h 606710"/>
              <a:gd name="connsiteX24" fmla="*/ 58031 w 584493"/>
              <a:gd name="connsiteY24" fmla="*/ 532324 h 606710"/>
              <a:gd name="connsiteX25" fmla="*/ 58031 w 584493"/>
              <a:gd name="connsiteY25" fmla="*/ 291657 h 606710"/>
              <a:gd name="connsiteX26" fmla="*/ 292202 w 584493"/>
              <a:gd name="connsiteY26" fmla="*/ 106358 h 606710"/>
              <a:gd name="connsiteX27" fmla="*/ 82240 w 584493"/>
              <a:gd name="connsiteY27" fmla="*/ 289524 h 606710"/>
              <a:gd name="connsiteX28" fmla="*/ 82240 w 584493"/>
              <a:gd name="connsiteY28" fmla="*/ 525303 h 606710"/>
              <a:gd name="connsiteX29" fmla="*/ 502253 w 584493"/>
              <a:gd name="connsiteY29" fmla="*/ 525303 h 606710"/>
              <a:gd name="connsiteX30" fmla="*/ 502253 w 584493"/>
              <a:gd name="connsiteY30" fmla="*/ 289524 h 606710"/>
              <a:gd name="connsiteX31" fmla="*/ 304307 w 584493"/>
              <a:gd name="connsiteY31" fmla="*/ 38637 h 606710"/>
              <a:gd name="connsiteX32" fmla="*/ 304307 w 584493"/>
              <a:gd name="connsiteY32" fmla="*/ 84762 h 606710"/>
              <a:gd name="connsiteX33" fmla="*/ 516315 w 584493"/>
              <a:gd name="connsiteY33" fmla="*/ 269705 h 606710"/>
              <a:gd name="connsiteX34" fmla="*/ 550493 w 584493"/>
              <a:gd name="connsiteY34" fmla="*/ 253442 h 606710"/>
              <a:gd name="connsiteX35" fmla="*/ 280097 w 584493"/>
              <a:gd name="connsiteY35" fmla="*/ 38637 h 606710"/>
              <a:gd name="connsiteX36" fmla="*/ 33911 w 584493"/>
              <a:gd name="connsiteY36" fmla="*/ 253442 h 606710"/>
              <a:gd name="connsiteX37" fmla="*/ 68088 w 584493"/>
              <a:gd name="connsiteY37" fmla="*/ 269705 h 606710"/>
              <a:gd name="connsiteX38" fmla="*/ 280097 w 584493"/>
              <a:gd name="connsiteY38" fmla="*/ 84762 h 606710"/>
              <a:gd name="connsiteX39" fmla="*/ 284281 w 584493"/>
              <a:gd name="connsiteY39" fmla="*/ 2999 h 606710"/>
              <a:gd name="connsiteX40" fmla="*/ 300212 w 584493"/>
              <a:gd name="connsiteY40" fmla="*/ 2999 h 606710"/>
              <a:gd name="connsiteX41" fmla="*/ 580310 w 584493"/>
              <a:gd name="connsiteY41" fmla="*/ 247310 h 606710"/>
              <a:gd name="connsiteX42" fmla="*/ 584493 w 584493"/>
              <a:gd name="connsiteY42" fmla="*/ 256463 h 606710"/>
              <a:gd name="connsiteX43" fmla="*/ 584493 w 584493"/>
              <a:gd name="connsiteY43" fmla="*/ 594623 h 606710"/>
              <a:gd name="connsiteX44" fmla="*/ 572388 w 584493"/>
              <a:gd name="connsiteY44" fmla="*/ 606710 h 606710"/>
              <a:gd name="connsiteX45" fmla="*/ 12105 w 584493"/>
              <a:gd name="connsiteY45" fmla="*/ 606710 h 606710"/>
              <a:gd name="connsiteX46" fmla="*/ 0 w 584493"/>
              <a:gd name="connsiteY46" fmla="*/ 594623 h 606710"/>
              <a:gd name="connsiteX47" fmla="*/ 0 w 584493"/>
              <a:gd name="connsiteY47" fmla="*/ 256463 h 606710"/>
              <a:gd name="connsiteX48" fmla="*/ 4094 w 584493"/>
              <a:gd name="connsiteY48" fmla="*/ 247310 h 60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4493" h="606710">
                <a:moveTo>
                  <a:pt x="75031" y="549476"/>
                </a:moveTo>
                <a:lnTo>
                  <a:pt x="41565" y="582537"/>
                </a:lnTo>
                <a:lnTo>
                  <a:pt x="542928" y="582537"/>
                </a:lnTo>
                <a:lnTo>
                  <a:pt x="509373" y="549476"/>
                </a:lnTo>
                <a:close/>
                <a:moveTo>
                  <a:pt x="326122" y="485831"/>
                </a:moveTo>
                <a:lnTo>
                  <a:pt x="336981" y="485831"/>
                </a:lnTo>
                <a:cubicBezTo>
                  <a:pt x="343746" y="485831"/>
                  <a:pt x="349087" y="491259"/>
                  <a:pt x="349087" y="497933"/>
                </a:cubicBezTo>
                <a:cubicBezTo>
                  <a:pt x="349087" y="504607"/>
                  <a:pt x="343746" y="510035"/>
                  <a:pt x="336981" y="510035"/>
                </a:cubicBezTo>
                <a:lnTo>
                  <a:pt x="326122" y="510035"/>
                </a:lnTo>
                <a:cubicBezTo>
                  <a:pt x="319446" y="510035"/>
                  <a:pt x="314016" y="504607"/>
                  <a:pt x="314016" y="497933"/>
                </a:cubicBezTo>
                <a:cubicBezTo>
                  <a:pt x="314016" y="491259"/>
                  <a:pt x="319446" y="485831"/>
                  <a:pt x="326122" y="485831"/>
                </a:cubicBezTo>
                <a:close/>
                <a:moveTo>
                  <a:pt x="111885" y="485831"/>
                </a:moveTo>
                <a:lnTo>
                  <a:pt x="283774" y="485831"/>
                </a:lnTo>
                <a:cubicBezTo>
                  <a:pt x="290450" y="485831"/>
                  <a:pt x="295880" y="491259"/>
                  <a:pt x="295880" y="497933"/>
                </a:cubicBezTo>
                <a:cubicBezTo>
                  <a:pt x="295880" y="504607"/>
                  <a:pt x="290450" y="510035"/>
                  <a:pt x="283774" y="510035"/>
                </a:cubicBezTo>
                <a:lnTo>
                  <a:pt x="111885" y="510035"/>
                </a:lnTo>
                <a:cubicBezTo>
                  <a:pt x="105209" y="510035"/>
                  <a:pt x="99779" y="504607"/>
                  <a:pt x="99779" y="497933"/>
                </a:cubicBezTo>
                <a:cubicBezTo>
                  <a:pt x="99779" y="491259"/>
                  <a:pt x="105209" y="485831"/>
                  <a:pt x="111885" y="485831"/>
                </a:cubicBezTo>
                <a:close/>
                <a:moveTo>
                  <a:pt x="560284" y="275571"/>
                </a:moveTo>
                <a:lnTo>
                  <a:pt x="526462" y="291657"/>
                </a:lnTo>
                <a:lnTo>
                  <a:pt x="526462" y="532324"/>
                </a:lnTo>
                <a:lnTo>
                  <a:pt x="560284" y="565651"/>
                </a:lnTo>
                <a:close/>
                <a:moveTo>
                  <a:pt x="24209" y="275571"/>
                </a:moveTo>
                <a:lnTo>
                  <a:pt x="24209" y="565651"/>
                </a:lnTo>
                <a:lnTo>
                  <a:pt x="58031" y="532324"/>
                </a:lnTo>
                <a:lnTo>
                  <a:pt x="58031" y="291657"/>
                </a:lnTo>
                <a:close/>
                <a:moveTo>
                  <a:pt x="292202" y="106358"/>
                </a:moveTo>
                <a:lnTo>
                  <a:pt x="82240" y="289524"/>
                </a:lnTo>
                <a:lnTo>
                  <a:pt x="82240" y="525303"/>
                </a:lnTo>
                <a:lnTo>
                  <a:pt x="502253" y="525303"/>
                </a:lnTo>
                <a:lnTo>
                  <a:pt x="502253" y="289524"/>
                </a:lnTo>
                <a:close/>
                <a:moveTo>
                  <a:pt x="304307" y="38637"/>
                </a:moveTo>
                <a:lnTo>
                  <a:pt x="304307" y="84762"/>
                </a:lnTo>
                <a:lnTo>
                  <a:pt x="516315" y="269705"/>
                </a:lnTo>
                <a:lnTo>
                  <a:pt x="550493" y="253442"/>
                </a:lnTo>
                <a:close/>
                <a:moveTo>
                  <a:pt x="280097" y="38637"/>
                </a:moveTo>
                <a:lnTo>
                  <a:pt x="33911" y="253442"/>
                </a:lnTo>
                <a:lnTo>
                  <a:pt x="68088" y="269705"/>
                </a:lnTo>
                <a:lnTo>
                  <a:pt x="280097" y="84762"/>
                </a:lnTo>
                <a:close/>
                <a:moveTo>
                  <a:pt x="284281" y="2999"/>
                </a:moveTo>
                <a:cubicBezTo>
                  <a:pt x="288820" y="-1000"/>
                  <a:pt x="295673" y="-1000"/>
                  <a:pt x="300212" y="2999"/>
                </a:cubicBezTo>
                <a:lnTo>
                  <a:pt x="580310" y="247310"/>
                </a:lnTo>
                <a:cubicBezTo>
                  <a:pt x="582980" y="249620"/>
                  <a:pt x="584493" y="252997"/>
                  <a:pt x="584493" y="256463"/>
                </a:cubicBezTo>
                <a:lnTo>
                  <a:pt x="584493" y="594623"/>
                </a:lnTo>
                <a:cubicBezTo>
                  <a:pt x="584493" y="601289"/>
                  <a:pt x="579064" y="606710"/>
                  <a:pt x="572388" y="606710"/>
                </a:cubicBezTo>
                <a:lnTo>
                  <a:pt x="12105" y="606710"/>
                </a:lnTo>
                <a:cubicBezTo>
                  <a:pt x="5429" y="606710"/>
                  <a:pt x="0" y="601289"/>
                  <a:pt x="0" y="594623"/>
                </a:cubicBezTo>
                <a:lnTo>
                  <a:pt x="0" y="256463"/>
                </a:lnTo>
                <a:cubicBezTo>
                  <a:pt x="0" y="252997"/>
                  <a:pt x="1513" y="249620"/>
                  <a:pt x="4094" y="247310"/>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9" name="rice_193883">
            <a:extLst>
              <a:ext uri="{FF2B5EF4-FFF2-40B4-BE49-F238E27FC236}">
                <a16:creationId xmlns:a16="http://schemas.microsoft.com/office/drawing/2014/main" id="{EC2A7F76-DEA6-4D26-94AD-487BC7AEBD70}"/>
              </a:ext>
            </a:extLst>
          </p:cNvPr>
          <p:cNvSpPr>
            <a:spLocks noChangeAspect="1"/>
          </p:cNvSpPr>
          <p:nvPr/>
        </p:nvSpPr>
        <p:spPr bwMode="auto">
          <a:xfrm>
            <a:off x="7248675" y="5591190"/>
            <a:ext cx="422485" cy="469048"/>
          </a:xfrm>
          <a:custGeom>
            <a:avLst/>
            <a:gdLst>
              <a:gd name="T0" fmla="*/ 6158 w 6158"/>
              <a:gd name="T1" fmla="*/ 3496 h 6847"/>
              <a:gd name="T2" fmla="*/ 5872 w 6158"/>
              <a:gd name="T3" fmla="*/ 3353 h 6847"/>
              <a:gd name="T4" fmla="*/ 4977 w 6158"/>
              <a:gd name="T5" fmla="*/ 2577 h 6847"/>
              <a:gd name="T6" fmla="*/ 4823 w 6158"/>
              <a:gd name="T7" fmla="*/ 2423 h 6847"/>
              <a:gd name="T8" fmla="*/ 5930 w 6158"/>
              <a:gd name="T9" fmla="*/ 521 h 6847"/>
              <a:gd name="T10" fmla="*/ 4573 w 6158"/>
              <a:gd name="T11" fmla="*/ 2282 h 6847"/>
              <a:gd name="T12" fmla="*/ 4333 w 6158"/>
              <a:gd name="T13" fmla="*/ 2284 h 6847"/>
              <a:gd name="T14" fmla="*/ 5114 w 6158"/>
              <a:gd name="T15" fmla="*/ 220 h 6847"/>
              <a:gd name="T16" fmla="*/ 4852 w 6158"/>
              <a:gd name="T17" fmla="*/ 106 h 6847"/>
              <a:gd name="T18" fmla="*/ 3912 w 6158"/>
              <a:gd name="T19" fmla="*/ 2065 h 6847"/>
              <a:gd name="T20" fmla="*/ 3340 w 6158"/>
              <a:gd name="T21" fmla="*/ 1951 h 6847"/>
              <a:gd name="T22" fmla="*/ 2819 w 6158"/>
              <a:gd name="T23" fmla="*/ 1951 h 6847"/>
              <a:gd name="T24" fmla="*/ 2247 w 6158"/>
              <a:gd name="T25" fmla="*/ 2065 h 6847"/>
              <a:gd name="T26" fmla="*/ 1701 w 6158"/>
              <a:gd name="T27" fmla="*/ 2269 h 6847"/>
              <a:gd name="T28" fmla="*/ 1181 w 6158"/>
              <a:gd name="T29" fmla="*/ 2577 h 6847"/>
              <a:gd name="T30" fmla="*/ 287 w 6158"/>
              <a:gd name="T31" fmla="*/ 3353 h 6847"/>
              <a:gd name="T32" fmla="*/ 0 w 6158"/>
              <a:gd name="T33" fmla="*/ 3496 h 6847"/>
              <a:gd name="T34" fmla="*/ 1148 w 6158"/>
              <a:gd name="T35" fmla="*/ 5894 h 6847"/>
              <a:gd name="T36" fmla="*/ 467 w 6158"/>
              <a:gd name="T37" fmla="*/ 6036 h 6847"/>
              <a:gd name="T38" fmla="*/ 1237 w 6158"/>
              <a:gd name="T39" fmla="*/ 6847 h 6847"/>
              <a:gd name="T40" fmla="*/ 5691 w 6158"/>
              <a:gd name="T41" fmla="*/ 6077 h 6847"/>
              <a:gd name="T42" fmla="*/ 5548 w 6158"/>
              <a:gd name="T43" fmla="*/ 5894 h 6847"/>
              <a:gd name="T44" fmla="*/ 5735 w 6158"/>
              <a:gd name="T45" fmla="*/ 5055 h 6847"/>
              <a:gd name="T46" fmla="*/ 800 w 6158"/>
              <a:gd name="T47" fmla="*/ 3269 h 6847"/>
              <a:gd name="T48" fmla="*/ 954 w 6158"/>
              <a:gd name="T49" fmla="*/ 3113 h 6847"/>
              <a:gd name="T50" fmla="*/ 1181 w 6158"/>
              <a:gd name="T51" fmla="*/ 2863 h 6847"/>
              <a:gd name="T52" fmla="*/ 1404 w 6158"/>
              <a:gd name="T53" fmla="*/ 2874 h 6847"/>
              <a:gd name="T54" fmla="*/ 1701 w 6158"/>
              <a:gd name="T55" fmla="*/ 2555 h 6847"/>
              <a:gd name="T56" fmla="*/ 1943 w 6158"/>
              <a:gd name="T57" fmla="*/ 2600 h 6847"/>
              <a:gd name="T58" fmla="*/ 2247 w 6158"/>
              <a:gd name="T59" fmla="*/ 2351 h 6847"/>
              <a:gd name="T60" fmla="*/ 2516 w 6158"/>
              <a:gd name="T61" fmla="*/ 2437 h 6847"/>
              <a:gd name="T62" fmla="*/ 2819 w 6158"/>
              <a:gd name="T63" fmla="*/ 2237 h 6847"/>
              <a:gd name="T64" fmla="*/ 3180 w 6158"/>
              <a:gd name="T65" fmla="*/ 2303 h 6847"/>
              <a:gd name="T66" fmla="*/ 3543 w 6158"/>
              <a:gd name="T67" fmla="*/ 2362 h 6847"/>
              <a:gd name="T68" fmla="*/ 3763 w 6158"/>
              <a:gd name="T69" fmla="*/ 2406 h 6847"/>
              <a:gd name="T70" fmla="*/ 3708 w 6158"/>
              <a:gd name="T71" fmla="*/ 2749 h 6847"/>
              <a:gd name="T72" fmla="*/ 3839 w 6158"/>
              <a:gd name="T73" fmla="*/ 2949 h 6847"/>
              <a:gd name="T74" fmla="*/ 4126 w 6158"/>
              <a:gd name="T75" fmla="*/ 2502 h 6847"/>
              <a:gd name="T76" fmla="*/ 4215 w 6158"/>
              <a:gd name="T77" fmla="*/ 2600 h 6847"/>
              <a:gd name="T78" fmla="*/ 4380 w 6158"/>
              <a:gd name="T79" fmla="*/ 2568 h 6847"/>
              <a:gd name="T80" fmla="*/ 4163 w 6158"/>
              <a:gd name="T81" fmla="*/ 3148 h 6847"/>
              <a:gd name="T82" fmla="*/ 4361 w 6158"/>
              <a:gd name="T83" fmla="*/ 3109 h 6847"/>
              <a:gd name="T84" fmla="*/ 4686 w 6158"/>
              <a:gd name="T85" fmla="*/ 2764 h 6847"/>
              <a:gd name="T86" fmla="*/ 4886 w 6158"/>
              <a:gd name="T87" fmla="*/ 2882 h 6847"/>
              <a:gd name="T88" fmla="*/ 5206 w 6158"/>
              <a:gd name="T89" fmla="*/ 3092 h 6847"/>
              <a:gd name="T90" fmla="*/ 5246 w 6158"/>
              <a:gd name="T91" fmla="*/ 3227 h 6847"/>
              <a:gd name="T92" fmla="*/ 5378 w 6158"/>
              <a:gd name="T93" fmla="*/ 3268 h 6847"/>
              <a:gd name="T94" fmla="*/ 603 w 6158"/>
              <a:gd name="T95" fmla="*/ 3353 h 6847"/>
              <a:gd name="T96" fmla="*/ 5394 w 6158"/>
              <a:gd name="T97" fmla="*/ 6179 h 6847"/>
              <a:gd name="T98" fmla="*/ 1237 w 6158"/>
              <a:gd name="T99" fmla="*/ 6561 h 6847"/>
              <a:gd name="T100" fmla="*/ 5394 w 6158"/>
              <a:gd name="T101" fmla="*/ 6179 h 6847"/>
              <a:gd name="T102" fmla="*/ 1646 w 6158"/>
              <a:gd name="T103" fmla="*/ 5894 h 6847"/>
              <a:gd name="T104" fmla="*/ 290 w 6158"/>
              <a:gd name="T105" fmla="*/ 3639 h 6847"/>
              <a:gd name="T106" fmla="*/ 5489 w 6158"/>
              <a:gd name="T107" fmla="*/ 4910 h 6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58" h="6847">
                <a:moveTo>
                  <a:pt x="5735" y="5055"/>
                </a:moveTo>
                <a:cubicBezTo>
                  <a:pt x="6012" y="4584"/>
                  <a:pt x="6158" y="4045"/>
                  <a:pt x="6158" y="3496"/>
                </a:cubicBezTo>
                <a:cubicBezTo>
                  <a:pt x="6158" y="3417"/>
                  <a:pt x="6094" y="3353"/>
                  <a:pt x="6015" y="3353"/>
                </a:cubicBezTo>
                <a:lnTo>
                  <a:pt x="5872" y="3353"/>
                </a:lnTo>
                <a:cubicBezTo>
                  <a:pt x="5819" y="3172"/>
                  <a:pt x="5669" y="3031"/>
                  <a:pt x="5482" y="2992"/>
                </a:cubicBezTo>
                <a:cubicBezTo>
                  <a:pt x="5436" y="2756"/>
                  <a:pt x="5227" y="2577"/>
                  <a:pt x="4977" y="2577"/>
                </a:cubicBezTo>
                <a:cubicBezTo>
                  <a:pt x="4961" y="2577"/>
                  <a:pt x="4946" y="2578"/>
                  <a:pt x="4930" y="2579"/>
                </a:cubicBezTo>
                <a:cubicBezTo>
                  <a:pt x="4904" y="2521"/>
                  <a:pt x="4868" y="2468"/>
                  <a:pt x="4823" y="2423"/>
                </a:cubicBezTo>
                <a:lnTo>
                  <a:pt x="5969" y="720"/>
                </a:lnTo>
                <a:cubicBezTo>
                  <a:pt x="6013" y="654"/>
                  <a:pt x="5996" y="566"/>
                  <a:pt x="5930" y="521"/>
                </a:cubicBezTo>
                <a:cubicBezTo>
                  <a:pt x="5865" y="477"/>
                  <a:pt x="5776" y="495"/>
                  <a:pt x="5732" y="560"/>
                </a:cubicBezTo>
                <a:lnTo>
                  <a:pt x="4573" y="2282"/>
                </a:lnTo>
                <a:cubicBezTo>
                  <a:pt x="4536" y="2273"/>
                  <a:pt x="4497" y="2269"/>
                  <a:pt x="4458" y="2269"/>
                </a:cubicBezTo>
                <a:cubicBezTo>
                  <a:pt x="4416" y="2269"/>
                  <a:pt x="4374" y="2274"/>
                  <a:pt x="4333" y="2284"/>
                </a:cubicBezTo>
                <a:cubicBezTo>
                  <a:pt x="4311" y="2253"/>
                  <a:pt x="4286" y="2224"/>
                  <a:pt x="4258" y="2199"/>
                </a:cubicBezTo>
                <a:lnTo>
                  <a:pt x="5114" y="220"/>
                </a:lnTo>
                <a:cubicBezTo>
                  <a:pt x="5145" y="147"/>
                  <a:pt x="5112" y="63"/>
                  <a:pt x="5040" y="32"/>
                </a:cubicBezTo>
                <a:cubicBezTo>
                  <a:pt x="4967" y="0"/>
                  <a:pt x="4883" y="34"/>
                  <a:pt x="4852" y="106"/>
                </a:cubicBezTo>
                <a:lnTo>
                  <a:pt x="4001" y="2073"/>
                </a:lnTo>
                <a:cubicBezTo>
                  <a:pt x="3972" y="2068"/>
                  <a:pt x="3942" y="2065"/>
                  <a:pt x="3912" y="2065"/>
                </a:cubicBezTo>
                <a:cubicBezTo>
                  <a:pt x="3841" y="2065"/>
                  <a:pt x="3772" y="2080"/>
                  <a:pt x="3709" y="2107"/>
                </a:cubicBezTo>
                <a:cubicBezTo>
                  <a:pt x="3614" y="2009"/>
                  <a:pt x="3482" y="1951"/>
                  <a:pt x="3340" y="1951"/>
                </a:cubicBezTo>
                <a:cubicBezTo>
                  <a:pt x="3247" y="1951"/>
                  <a:pt x="3158" y="1976"/>
                  <a:pt x="3079" y="2022"/>
                </a:cubicBezTo>
                <a:cubicBezTo>
                  <a:pt x="3001" y="1976"/>
                  <a:pt x="2912" y="1951"/>
                  <a:pt x="2819" y="1951"/>
                </a:cubicBezTo>
                <a:cubicBezTo>
                  <a:pt x="2677" y="1951"/>
                  <a:pt x="2545" y="2009"/>
                  <a:pt x="2450" y="2107"/>
                </a:cubicBezTo>
                <a:cubicBezTo>
                  <a:pt x="2386" y="2080"/>
                  <a:pt x="2317" y="2065"/>
                  <a:pt x="2247" y="2065"/>
                </a:cubicBezTo>
                <a:cubicBezTo>
                  <a:pt x="2076" y="2065"/>
                  <a:pt x="1920" y="2149"/>
                  <a:pt x="1826" y="2284"/>
                </a:cubicBezTo>
                <a:cubicBezTo>
                  <a:pt x="1785" y="2274"/>
                  <a:pt x="1743" y="2269"/>
                  <a:pt x="1701" y="2269"/>
                </a:cubicBezTo>
                <a:cubicBezTo>
                  <a:pt x="1492" y="2269"/>
                  <a:pt x="1309" y="2396"/>
                  <a:pt x="1229" y="2579"/>
                </a:cubicBezTo>
                <a:cubicBezTo>
                  <a:pt x="1213" y="2578"/>
                  <a:pt x="1197" y="2577"/>
                  <a:pt x="1181" y="2577"/>
                </a:cubicBezTo>
                <a:cubicBezTo>
                  <a:pt x="932" y="2577"/>
                  <a:pt x="723" y="2756"/>
                  <a:pt x="676" y="2992"/>
                </a:cubicBezTo>
                <a:cubicBezTo>
                  <a:pt x="490" y="3031"/>
                  <a:pt x="340" y="3172"/>
                  <a:pt x="287" y="3353"/>
                </a:cubicBezTo>
                <a:lnTo>
                  <a:pt x="143" y="3353"/>
                </a:lnTo>
                <a:cubicBezTo>
                  <a:pt x="64" y="3353"/>
                  <a:pt x="0" y="3417"/>
                  <a:pt x="0" y="3496"/>
                </a:cubicBezTo>
                <a:cubicBezTo>
                  <a:pt x="0" y="4045"/>
                  <a:pt x="147" y="4584"/>
                  <a:pt x="423" y="5055"/>
                </a:cubicBezTo>
                <a:cubicBezTo>
                  <a:pt x="612" y="5376"/>
                  <a:pt x="859" y="5660"/>
                  <a:pt x="1148" y="5894"/>
                </a:cubicBezTo>
                <a:lnTo>
                  <a:pt x="610" y="5894"/>
                </a:lnTo>
                <a:cubicBezTo>
                  <a:pt x="531" y="5894"/>
                  <a:pt x="467" y="5958"/>
                  <a:pt x="467" y="6036"/>
                </a:cubicBezTo>
                <a:lnTo>
                  <a:pt x="467" y="6077"/>
                </a:lnTo>
                <a:cubicBezTo>
                  <a:pt x="467" y="6501"/>
                  <a:pt x="813" y="6847"/>
                  <a:pt x="1237" y="6847"/>
                </a:cubicBezTo>
                <a:lnTo>
                  <a:pt x="4922" y="6847"/>
                </a:lnTo>
                <a:cubicBezTo>
                  <a:pt x="5346" y="6847"/>
                  <a:pt x="5691" y="6501"/>
                  <a:pt x="5691" y="6077"/>
                </a:cubicBezTo>
                <a:lnTo>
                  <a:pt x="5691" y="6036"/>
                </a:lnTo>
                <a:cubicBezTo>
                  <a:pt x="5691" y="5958"/>
                  <a:pt x="5627" y="5894"/>
                  <a:pt x="5548" y="5894"/>
                </a:cubicBezTo>
                <a:lnTo>
                  <a:pt x="5011" y="5894"/>
                </a:lnTo>
                <a:cubicBezTo>
                  <a:pt x="5300" y="5660"/>
                  <a:pt x="5546" y="5376"/>
                  <a:pt x="5735" y="5055"/>
                </a:cubicBezTo>
                <a:close/>
                <a:moveTo>
                  <a:pt x="781" y="3268"/>
                </a:moveTo>
                <a:cubicBezTo>
                  <a:pt x="787" y="3268"/>
                  <a:pt x="794" y="3268"/>
                  <a:pt x="800" y="3269"/>
                </a:cubicBezTo>
                <a:cubicBezTo>
                  <a:pt x="842" y="3272"/>
                  <a:pt x="883" y="3257"/>
                  <a:pt x="913" y="3227"/>
                </a:cubicBezTo>
                <a:cubicBezTo>
                  <a:pt x="943" y="3197"/>
                  <a:pt x="958" y="3155"/>
                  <a:pt x="954" y="3113"/>
                </a:cubicBezTo>
                <a:cubicBezTo>
                  <a:pt x="953" y="3105"/>
                  <a:pt x="953" y="3098"/>
                  <a:pt x="953" y="3092"/>
                </a:cubicBezTo>
                <a:cubicBezTo>
                  <a:pt x="953" y="2966"/>
                  <a:pt x="1055" y="2863"/>
                  <a:pt x="1181" y="2863"/>
                </a:cubicBezTo>
                <a:cubicBezTo>
                  <a:pt x="1213" y="2863"/>
                  <a:pt x="1244" y="2870"/>
                  <a:pt x="1273" y="2882"/>
                </a:cubicBezTo>
                <a:cubicBezTo>
                  <a:pt x="1315" y="2901"/>
                  <a:pt x="1364" y="2898"/>
                  <a:pt x="1404" y="2874"/>
                </a:cubicBezTo>
                <a:cubicBezTo>
                  <a:pt x="1443" y="2851"/>
                  <a:pt x="1469" y="2810"/>
                  <a:pt x="1473" y="2764"/>
                </a:cubicBezTo>
                <a:cubicBezTo>
                  <a:pt x="1483" y="2646"/>
                  <a:pt x="1583" y="2555"/>
                  <a:pt x="1701" y="2555"/>
                </a:cubicBezTo>
                <a:cubicBezTo>
                  <a:pt x="1742" y="2555"/>
                  <a:pt x="1783" y="2566"/>
                  <a:pt x="1819" y="2588"/>
                </a:cubicBezTo>
                <a:cubicBezTo>
                  <a:pt x="1857" y="2611"/>
                  <a:pt x="1902" y="2615"/>
                  <a:pt x="1943" y="2600"/>
                </a:cubicBezTo>
                <a:cubicBezTo>
                  <a:pt x="1984" y="2585"/>
                  <a:pt x="2016" y="2551"/>
                  <a:pt x="2030" y="2510"/>
                </a:cubicBezTo>
                <a:cubicBezTo>
                  <a:pt x="2060" y="2415"/>
                  <a:pt x="2148" y="2351"/>
                  <a:pt x="2247" y="2351"/>
                </a:cubicBezTo>
                <a:cubicBezTo>
                  <a:pt x="2317" y="2351"/>
                  <a:pt x="2366" y="2381"/>
                  <a:pt x="2395" y="2406"/>
                </a:cubicBezTo>
                <a:cubicBezTo>
                  <a:pt x="2429" y="2434"/>
                  <a:pt x="2473" y="2446"/>
                  <a:pt x="2516" y="2437"/>
                </a:cubicBezTo>
                <a:cubicBezTo>
                  <a:pt x="2559" y="2429"/>
                  <a:pt x="2595" y="2401"/>
                  <a:pt x="2615" y="2362"/>
                </a:cubicBezTo>
                <a:cubicBezTo>
                  <a:pt x="2655" y="2285"/>
                  <a:pt x="2733" y="2237"/>
                  <a:pt x="2819" y="2237"/>
                </a:cubicBezTo>
                <a:cubicBezTo>
                  <a:pt x="2879" y="2237"/>
                  <a:pt x="2936" y="2260"/>
                  <a:pt x="2979" y="2303"/>
                </a:cubicBezTo>
                <a:cubicBezTo>
                  <a:pt x="3035" y="2357"/>
                  <a:pt x="3124" y="2357"/>
                  <a:pt x="3180" y="2303"/>
                </a:cubicBezTo>
                <a:cubicBezTo>
                  <a:pt x="3223" y="2260"/>
                  <a:pt x="3280" y="2237"/>
                  <a:pt x="3340" y="2237"/>
                </a:cubicBezTo>
                <a:cubicBezTo>
                  <a:pt x="3426" y="2237"/>
                  <a:pt x="3504" y="2285"/>
                  <a:pt x="3543" y="2362"/>
                </a:cubicBezTo>
                <a:cubicBezTo>
                  <a:pt x="3563" y="2401"/>
                  <a:pt x="3600" y="2429"/>
                  <a:pt x="3643" y="2437"/>
                </a:cubicBezTo>
                <a:cubicBezTo>
                  <a:pt x="3686" y="2446"/>
                  <a:pt x="3730" y="2434"/>
                  <a:pt x="3763" y="2406"/>
                </a:cubicBezTo>
                <a:cubicBezTo>
                  <a:pt x="3788" y="2385"/>
                  <a:pt x="3827" y="2361"/>
                  <a:pt x="3879" y="2354"/>
                </a:cubicBezTo>
                <a:lnTo>
                  <a:pt x="3708" y="2749"/>
                </a:lnTo>
                <a:cubicBezTo>
                  <a:pt x="3677" y="2822"/>
                  <a:pt x="3710" y="2906"/>
                  <a:pt x="3782" y="2937"/>
                </a:cubicBezTo>
                <a:cubicBezTo>
                  <a:pt x="3801" y="2945"/>
                  <a:pt x="3820" y="2949"/>
                  <a:pt x="3839" y="2949"/>
                </a:cubicBezTo>
                <a:cubicBezTo>
                  <a:pt x="3894" y="2949"/>
                  <a:pt x="3947" y="2917"/>
                  <a:pt x="3970" y="2863"/>
                </a:cubicBezTo>
                <a:lnTo>
                  <a:pt x="4126" y="2502"/>
                </a:lnTo>
                <a:cubicBezTo>
                  <a:pt x="4127" y="2505"/>
                  <a:pt x="4128" y="2507"/>
                  <a:pt x="4129" y="2510"/>
                </a:cubicBezTo>
                <a:cubicBezTo>
                  <a:pt x="4143" y="2551"/>
                  <a:pt x="4174" y="2585"/>
                  <a:pt x="4215" y="2600"/>
                </a:cubicBezTo>
                <a:cubicBezTo>
                  <a:pt x="4256" y="2615"/>
                  <a:pt x="4302" y="2611"/>
                  <a:pt x="4340" y="2588"/>
                </a:cubicBezTo>
                <a:cubicBezTo>
                  <a:pt x="4353" y="2580"/>
                  <a:pt x="4366" y="2574"/>
                  <a:pt x="4380" y="2568"/>
                </a:cubicBezTo>
                <a:lnTo>
                  <a:pt x="4124" y="2949"/>
                </a:lnTo>
                <a:cubicBezTo>
                  <a:pt x="4080" y="3015"/>
                  <a:pt x="4097" y="3104"/>
                  <a:pt x="4163" y="3148"/>
                </a:cubicBezTo>
                <a:cubicBezTo>
                  <a:pt x="4187" y="3164"/>
                  <a:pt x="4215" y="3172"/>
                  <a:pt x="4242" y="3172"/>
                </a:cubicBezTo>
                <a:cubicBezTo>
                  <a:pt x="4288" y="3172"/>
                  <a:pt x="4334" y="3150"/>
                  <a:pt x="4361" y="3109"/>
                </a:cubicBezTo>
                <a:lnTo>
                  <a:pt x="4656" y="2671"/>
                </a:lnTo>
                <a:cubicBezTo>
                  <a:pt x="4672" y="2699"/>
                  <a:pt x="4683" y="2730"/>
                  <a:pt x="4686" y="2764"/>
                </a:cubicBezTo>
                <a:cubicBezTo>
                  <a:pt x="4689" y="2810"/>
                  <a:pt x="4715" y="2851"/>
                  <a:pt x="4755" y="2874"/>
                </a:cubicBezTo>
                <a:cubicBezTo>
                  <a:pt x="4795" y="2898"/>
                  <a:pt x="4843" y="2901"/>
                  <a:pt x="4886" y="2882"/>
                </a:cubicBezTo>
                <a:cubicBezTo>
                  <a:pt x="4915" y="2870"/>
                  <a:pt x="4946" y="2863"/>
                  <a:pt x="4977" y="2863"/>
                </a:cubicBezTo>
                <a:cubicBezTo>
                  <a:pt x="5103" y="2863"/>
                  <a:pt x="5206" y="2966"/>
                  <a:pt x="5206" y="3092"/>
                </a:cubicBezTo>
                <a:cubicBezTo>
                  <a:pt x="5206" y="3098"/>
                  <a:pt x="5206" y="3105"/>
                  <a:pt x="5205" y="3113"/>
                </a:cubicBezTo>
                <a:cubicBezTo>
                  <a:pt x="5201" y="3155"/>
                  <a:pt x="5216" y="3197"/>
                  <a:pt x="5246" y="3227"/>
                </a:cubicBezTo>
                <a:cubicBezTo>
                  <a:pt x="5275" y="3257"/>
                  <a:pt x="5317" y="3272"/>
                  <a:pt x="5359" y="3269"/>
                </a:cubicBezTo>
                <a:cubicBezTo>
                  <a:pt x="5365" y="3268"/>
                  <a:pt x="5371" y="3268"/>
                  <a:pt x="5378" y="3268"/>
                </a:cubicBezTo>
                <a:cubicBezTo>
                  <a:pt x="5450" y="3268"/>
                  <a:pt x="5514" y="3301"/>
                  <a:pt x="5556" y="3353"/>
                </a:cubicBezTo>
                <a:lnTo>
                  <a:pt x="603" y="3353"/>
                </a:lnTo>
                <a:cubicBezTo>
                  <a:pt x="645" y="3301"/>
                  <a:pt x="709" y="3268"/>
                  <a:pt x="781" y="3268"/>
                </a:cubicBezTo>
                <a:close/>
                <a:moveTo>
                  <a:pt x="5394" y="6179"/>
                </a:moveTo>
                <a:cubicBezTo>
                  <a:pt x="5347" y="6397"/>
                  <a:pt x="5153" y="6561"/>
                  <a:pt x="4922" y="6561"/>
                </a:cubicBezTo>
                <a:lnTo>
                  <a:pt x="1237" y="6561"/>
                </a:lnTo>
                <a:cubicBezTo>
                  <a:pt x="1005" y="6561"/>
                  <a:pt x="811" y="6397"/>
                  <a:pt x="764" y="6179"/>
                </a:cubicBezTo>
                <a:lnTo>
                  <a:pt x="5394" y="6179"/>
                </a:lnTo>
                <a:close/>
                <a:moveTo>
                  <a:pt x="4513" y="5894"/>
                </a:moveTo>
                <a:lnTo>
                  <a:pt x="1646" y="5894"/>
                </a:lnTo>
                <a:cubicBezTo>
                  <a:pt x="1244" y="5653"/>
                  <a:pt x="907" y="5314"/>
                  <a:pt x="670" y="4910"/>
                </a:cubicBezTo>
                <a:cubicBezTo>
                  <a:pt x="443" y="4524"/>
                  <a:pt x="313" y="4088"/>
                  <a:pt x="290" y="3639"/>
                </a:cubicBezTo>
                <a:lnTo>
                  <a:pt x="5869" y="3639"/>
                </a:lnTo>
                <a:cubicBezTo>
                  <a:pt x="5846" y="4088"/>
                  <a:pt x="5716" y="4524"/>
                  <a:pt x="5489" y="4910"/>
                </a:cubicBezTo>
                <a:cubicBezTo>
                  <a:pt x="5251" y="5314"/>
                  <a:pt x="4914" y="5653"/>
                  <a:pt x="4513" y="5894"/>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0" name="megaphone_313414">
            <a:extLst>
              <a:ext uri="{FF2B5EF4-FFF2-40B4-BE49-F238E27FC236}">
                <a16:creationId xmlns:a16="http://schemas.microsoft.com/office/drawing/2014/main" id="{1D30B74A-8603-4725-93AD-6A3752CEE066}"/>
              </a:ext>
            </a:extLst>
          </p:cNvPr>
          <p:cNvSpPr>
            <a:spLocks noChangeAspect="1"/>
          </p:cNvSpPr>
          <p:nvPr/>
        </p:nvSpPr>
        <p:spPr bwMode="auto">
          <a:xfrm>
            <a:off x="7271623" y="2008080"/>
            <a:ext cx="376589" cy="389648"/>
          </a:xfrm>
          <a:custGeom>
            <a:avLst/>
            <a:gdLst>
              <a:gd name="connsiteX0" fmla="*/ 114027 w 607639"/>
              <a:gd name="connsiteY0" fmla="*/ 331499 h 492900"/>
              <a:gd name="connsiteX1" fmla="*/ 114027 w 607639"/>
              <a:gd name="connsiteY1" fmla="*/ 350341 h 492900"/>
              <a:gd name="connsiteX2" fmla="*/ 148552 w 607639"/>
              <a:gd name="connsiteY2" fmla="*/ 350341 h 492900"/>
              <a:gd name="connsiteX3" fmla="*/ 180407 w 607639"/>
              <a:gd name="connsiteY3" fmla="*/ 387403 h 492900"/>
              <a:gd name="connsiteX4" fmla="*/ 180407 w 607639"/>
              <a:gd name="connsiteY4" fmla="*/ 474147 h 492900"/>
              <a:gd name="connsiteX5" fmla="*/ 237978 w 607639"/>
              <a:gd name="connsiteY5" fmla="*/ 474147 h 492900"/>
              <a:gd name="connsiteX6" fmla="*/ 237978 w 607639"/>
              <a:gd name="connsiteY6" fmla="*/ 331499 h 492900"/>
              <a:gd name="connsiteX7" fmla="*/ 86443 w 607639"/>
              <a:gd name="connsiteY7" fmla="*/ 312746 h 492900"/>
              <a:gd name="connsiteX8" fmla="*/ 266808 w 607639"/>
              <a:gd name="connsiteY8" fmla="*/ 312746 h 492900"/>
              <a:gd name="connsiteX9" fmla="*/ 266808 w 607639"/>
              <a:gd name="connsiteY9" fmla="*/ 331499 h 492900"/>
              <a:gd name="connsiteX10" fmla="*/ 256753 w 607639"/>
              <a:gd name="connsiteY10" fmla="*/ 331499 h 492900"/>
              <a:gd name="connsiteX11" fmla="*/ 256753 w 607639"/>
              <a:gd name="connsiteY11" fmla="*/ 492900 h 492900"/>
              <a:gd name="connsiteX12" fmla="*/ 161632 w 607639"/>
              <a:gd name="connsiteY12" fmla="*/ 492900 h 492900"/>
              <a:gd name="connsiteX13" fmla="*/ 161632 w 607639"/>
              <a:gd name="connsiteY13" fmla="*/ 387403 h 492900"/>
              <a:gd name="connsiteX14" fmla="*/ 148552 w 607639"/>
              <a:gd name="connsiteY14" fmla="*/ 369094 h 492900"/>
              <a:gd name="connsiteX15" fmla="*/ 95252 w 607639"/>
              <a:gd name="connsiteY15" fmla="*/ 369094 h 492900"/>
              <a:gd name="connsiteX16" fmla="*/ 95252 w 607639"/>
              <a:gd name="connsiteY16" fmla="*/ 331499 h 492900"/>
              <a:gd name="connsiteX17" fmla="*/ 86443 w 607639"/>
              <a:gd name="connsiteY17" fmla="*/ 331499 h 492900"/>
              <a:gd name="connsiteX18" fmla="*/ 181635 w 607639"/>
              <a:gd name="connsiteY18" fmla="*/ 170204 h 492900"/>
              <a:gd name="connsiteX19" fmla="*/ 200405 w 607639"/>
              <a:gd name="connsiteY19" fmla="*/ 170204 h 492900"/>
              <a:gd name="connsiteX20" fmla="*/ 200405 w 607639"/>
              <a:gd name="connsiteY20" fmla="*/ 188974 h 492900"/>
              <a:gd name="connsiteX21" fmla="*/ 181635 w 607639"/>
              <a:gd name="connsiteY21" fmla="*/ 188974 h 492900"/>
              <a:gd name="connsiteX22" fmla="*/ 152845 w 607639"/>
              <a:gd name="connsiteY22" fmla="*/ 170204 h 492900"/>
              <a:gd name="connsiteX23" fmla="*/ 172815 w 607639"/>
              <a:gd name="connsiteY23" fmla="*/ 170204 h 492900"/>
              <a:gd name="connsiteX24" fmla="*/ 172815 w 607639"/>
              <a:gd name="connsiteY24" fmla="*/ 188974 h 492900"/>
              <a:gd name="connsiteX25" fmla="*/ 152845 w 607639"/>
              <a:gd name="connsiteY25" fmla="*/ 188974 h 492900"/>
              <a:gd name="connsiteX26" fmla="*/ 125324 w 607639"/>
              <a:gd name="connsiteY26" fmla="*/ 170204 h 492900"/>
              <a:gd name="connsiteX27" fmla="*/ 144094 w 607639"/>
              <a:gd name="connsiteY27" fmla="*/ 170204 h 492900"/>
              <a:gd name="connsiteX28" fmla="*/ 144094 w 607639"/>
              <a:gd name="connsiteY28" fmla="*/ 188974 h 492900"/>
              <a:gd name="connsiteX29" fmla="*/ 125324 w 607639"/>
              <a:gd name="connsiteY29" fmla="*/ 188974 h 492900"/>
              <a:gd name="connsiteX30" fmla="*/ 351980 w 607639"/>
              <a:gd name="connsiteY30" fmla="*/ 141413 h 492900"/>
              <a:gd name="connsiteX31" fmla="*/ 370821 w 607639"/>
              <a:gd name="connsiteY31" fmla="*/ 141413 h 492900"/>
              <a:gd name="connsiteX32" fmla="*/ 370821 w 607639"/>
              <a:gd name="connsiteY32" fmla="*/ 255235 h 492900"/>
              <a:gd name="connsiteX33" fmla="*/ 351980 w 607639"/>
              <a:gd name="connsiteY33" fmla="*/ 255235 h 492900"/>
              <a:gd name="connsiteX34" fmla="*/ 125324 w 607639"/>
              <a:gd name="connsiteY34" fmla="*/ 132593 h 492900"/>
              <a:gd name="connsiteX35" fmla="*/ 248037 w 607639"/>
              <a:gd name="connsiteY35" fmla="*/ 132593 h 492900"/>
              <a:gd name="connsiteX36" fmla="*/ 248037 w 607639"/>
              <a:gd name="connsiteY36" fmla="*/ 151434 h 492900"/>
              <a:gd name="connsiteX37" fmla="*/ 125324 w 607639"/>
              <a:gd name="connsiteY37" fmla="*/ 151434 h 492900"/>
              <a:gd name="connsiteX38" fmla="*/ 110534 w 607639"/>
              <a:gd name="connsiteY38" fmla="*/ 112419 h 492900"/>
              <a:gd name="connsiteX39" fmla="*/ 110534 w 607639"/>
              <a:gd name="connsiteY39" fmla="*/ 283226 h 492900"/>
              <a:gd name="connsiteX40" fmla="*/ 310088 w 607639"/>
              <a:gd name="connsiteY40" fmla="*/ 283226 h 492900"/>
              <a:gd name="connsiteX41" fmla="*/ 310088 w 607639"/>
              <a:gd name="connsiteY41" fmla="*/ 112419 h 492900"/>
              <a:gd name="connsiteX42" fmla="*/ 0 w 607639"/>
              <a:gd name="connsiteY42" fmla="*/ 95122 h 492900"/>
              <a:gd name="connsiteX43" fmla="*/ 48831 w 607639"/>
              <a:gd name="connsiteY43" fmla="*/ 95122 h 492900"/>
              <a:gd name="connsiteX44" fmla="*/ 48831 w 607639"/>
              <a:gd name="connsiteY44" fmla="*/ 113870 h 492900"/>
              <a:gd name="connsiteX45" fmla="*/ 18767 w 607639"/>
              <a:gd name="connsiteY45" fmla="*/ 113870 h 492900"/>
              <a:gd name="connsiteX46" fmla="*/ 18767 w 607639"/>
              <a:gd name="connsiteY46" fmla="*/ 151456 h 492900"/>
              <a:gd name="connsiteX47" fmla="*/ 48831 w 607639"/>
              <a:gd name="connsiteY47" fmla="*/ 151456 h 492900"/>
              <a:gd name="connsiteX48" fmla="*/ 48831 w 607639"/>
              <a:gd name="connsiteY48" fmla="*/ 170204 h 492900"/>
              <a:gd name="connsiteX49" fmla="*/ 0 w 607639"/>
              <a:gd name="connsiteY49" fmla="*/ 170204 h 492900"/>
              <a:gd name="connsiteX50" fmla="*/ 57581 w 607639"/>
              <a:gd name="connsiteY50" fmla="*/ 93852 h 492900"/>
              <a:gd name="connsiteX51" fmla="*/ 76422 w 607639"/>
              <a:gd name="connsiteY51" fmla="*/ 93852 h 492900"/>
              <a:gd name="connsiteX52" fmla="*/ 76422 w 607639"/>
              <a:gd name="connsiteY52" fmla="*/ 245215 h 492900"/>
              <a:gd name="connsiteX53" fmla="*/ 57581 w 607639"/>
              <a:gd name="connsiteY53" fmla="*/ 245215 h 492900"/>
              <a:gd name="connsiteX54" fmla="*/ 541240 w 607639"/>
              <a:gd name="connsiteY54" fmla="*/ 52255 h 492900"/>
              <a:gd name="connsiteX55" fmla="*/ 370791 w 607639"/>
              <a:gd name="connsiteY55" fmla="*/ 113486 h 492900"/>
              <a:gd name="connsiteX56" fmla="*/ 370791 w 607639"/>
              <a:gd name="connsiteY56" fmla="*/ 131348 h 492900"/>
              <a:gd name="connsiteX57" fmla="*/ 352011 w 607639"/>
              <a:gd name="connsiteY57" fmla="*/ 131348 h 492900"/>
              <a:gd name="connsiteX58" fmla="*/ 352011 w 607639"/>
              <a:gd name="connsiteY58" fmla="*/ 120240 h 492900"/>
              <a:gd name="connsiteX59" fmla="*/ 328869 w 607639"/>
              <a:gd name="connsiteY59" fmla="*/ 128593 h 492900"/>
              <a:gd name="connsiteX60" fmla="*/ 328869 w 607639"/>
              <a:gd name="connsiteY60" fmla="*/ 267052 h 492900"/>
              <a:gd name="connsiteX61" fmla="*/ 352011 w 607639"/>
              <a:gd name="connsiteY61" fmla="*/ 275406 h 492900"/>
              <a:gd name="connsiteX62" fmla="*/ 352011 w 607639"/>
              <a:gd name="connsiteY62" fmla="*/ 263941 h 492900"/>
              <a:gd name="connsiteX63" fmla="*/ 370791 w 607639"/>
              <a:gd name="connsiteY63" fmla="*/ 263941 h 492900"/>
              <a:gd name="connsiteX64" fmla="*/ 370791 w 607639"/>
              <a:gd name="connsiteY64" fmla="*/ 282160 h 492900"/>
              <a:gd name="connsiteX65" fmla="*/ 541240 w 607639"/>
              <a:gd name="connsiteY65" fmla="*/ 343390 h 492900"/>
              <a:gd name="connsiteX66" fmla="*/ 560020 w 607639"/>
              <a:gd name="connsiteY66" fmla="*/ 18840 h 492900"/>
              <a:gd name="connsiteX67" fmla="*/ 560020 w 607639"/>
              <a:gd name="connsiteY67" fmla="*/ 379027 h 492900"/>
              <a:gd name="connsiteX68" fmla="*/ 588859 w 607639"/>
              <a:gd name="connsiteY68" fmla="*/ 379027 h 492900"/>
              <a:gd name="connsiteX69" fmla="*/ 588859 w 607639"/>
              <a:gd name="connsiteY69" fmla="*/ 18840 h 492900"/>
              <a:gd name="connsiteX70" fmla="*/ 541240 w 607639"/>
              <a:gd name="connsiteY70" fmla="*/ 0 h 492900"/>
              <a:gd name="connsiteX71" fmla="*/ 607639 w 607639"/>
              <a:gd name="connsiteY71" fmla="*/ 0 h 492900"/>
              <a:gd name="connsiteX72" fmla="*/ 607639 w 607639"/>
              <a:gd name="connsiteY72" fmla="*/ 397778 h 492900"/>
              <a:gd name="connsiteX73" fmla="*/ 541240 w 607639"/>
              <a:gd name="connsiteY73" fmla="*/ 397778 h 492900"/>
              <a:gd name="connsiteX74" fmla="*/ 541240 w 607639"/>
              <a:gd name="connsiteY74" fmla="*/ 363297 h 492900"/>
              <a:gd name="connsiteX75" fmla="*/ 328869 w 607639"/>
              <a:gd name="connsiteY75" fmla="*/ 286958 h 492900"/>
              <a:gd name="connsiteX76" fmla="*/ 328869 w 607639"/>
              <a:gd name="connsiteY76" fmla="*/ 301977 h 492900"/>
              <a:gd name="connsiteX77" fmla="*/ 91665 w 607639"/>
              <a:gd name="connsiteY77" fmla="*/ 301977 h 492900"/>
              <a:gd name="connsiteX78" fmla="*/ 91665 w 607639"/>
              <a:gd name="connsiteY78" fmla="*/ 93668 h 492900"/>
              <a:gd name="connsiteX79" fmla="*/ 328869 w 607639"/>
              <a:gd name="connsiteY79" fmla="*/ 93668 h 492900"/>
              <a:gd name="connsiteX80" fmla="*/ 328869 w 607639"/>
              <a:gd name="connsiteY80" fmla="*/ 108598 h 492900"/>
              <a:gd name="connsiteX81" fmla="*/ 541240 w 607639"/>
              <a:gd name="connsiteY81" fmla="*/ 32259 h 49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7639" h="492900">
                <a:moveTo>
                  <a:pt x="114027" y="331499"/>
                </a:moveTo>
                <a:lnTo>
                  <a:pt x="114027" y="350341"/>
                </a:lnTo>
                <a:lnTo>
                  <a:pt x="148552" y="350341"/>
                </a:lnTo>
                <a:cubicBezTo>
                  <a:pt x="168217" y="350341"/>
                  <a:pt x="180407" y="364562"/>
                  <a:pt x="180407" y="387403"/>
                </a:cubicBezTo>
                <a:lnTo>
                  <a:pt x="180407" y="474147"/>
                </a:lnTo>
                <a:lnTo>
                  <a:pt x="237978" y="474147"/>
                </a:lnTo>
                <a:lnTo>
                  <a:pt x="237978" y="331499"/>
                </a:lnTo>
                <a:close/>
                <a:moveTo>
                  <a:pt x="86443" y="312746"/>
                </a:moveTo>
                <a:lnTo>
                  <a:pt x="266808" y="312746"/>
                </a:lnTo>
                <a:lnTo>
                  <a:pt x="266808" y="331499"/>
                </a:lnTo>
                <a:lnTo>
                  <a:pt x="256753" y="331499"/>
                </a:lnTo>
                <a:lnTo>
                  <a:pt x="256753" y="492900"/>
                </a:lnTo>
                <a:lnTo>
                  <a:pt x="161632" y="492900"/>
                </a:lnTo>
                <a:lnTo>
                  <a:pt x="161632" y="387403"/>
                </a:lnTo>
                <a:cubicBezTo>
                  <a:pt x="161632" y="369094"/>
                  <a:pt x="151844" y="369094"/>
                  <a:pt x="148552" y="369094"/>
                </a:cubicBezTo>
                <a:lnTo>
                  <a:pt x="95252" y="369094"/>
                </a:lnTo>
                <a:lnTo>
                  <a:pt x="95252" y="331499"/>
                </a:lnTo>
                <a:lnTo>
                  <a:pt x="86443" y="331499"/>
                </a:lnTo>
                <a:close/>
                <a:moveTo>
                  <a:pt x="181635" y="170204"/>
                </a:moveTo>
                <a:lnTo>
                  <a:pt x="200405" y="170204"/>
                </a:lnTo>
                <a:lnTo>
                  <a:pt x="200405" y="188974"/>
                </a:lnTo>
                <a:lnTo>
                  <a:pt x="181635" y="188974"/>
                </a:lnTo>
                <a:close/>
                <a:moveTo>
                  <a:pt x="152845" y="170204"/>
                </a:moveTo>
                <a:lnTo>
                  <a:pt x="172815" y="170204"/>
                </a:lnTo>
                <a:lnTo>
                  <a:pt x="172815" y="188974"/>
                </a:lnTo>
                <a:lnTo>
                  <a:pt x="152845" y="188974"/>
                </a:lnTo>
                <a:close/>
                <a:moveTo>
                  <a:pt x="125324" y="170204"/>
                </a:moveTo>
                <a:lnTo>
                  <a:pt x="144094" y="170204"/>
                </a:lnTo>
                <a:lnTo>
                  <a:pt x="144094" y="188974"/>
                </a:lnTo>
                <a:lnTo>
                  <a:pt x="125324" y="188974"/>
                </a:lnTo>
                <a:close/>
                <a:moveTo>
                  <a:pt x="351980" y="141413"/>
                </a:moveTo>
                <a:lnTo>
                  <a:pt x="370821" y="141413"/>
                </a:lnTo>
                <a:lnTo>
                  <a:pt x="370821" y="255235"/>
                </a:lnTo>
                <a:lnTo>
                  <a:pt x="351980" y="255235"/>
                </a:lnTo>
                <a:close/>
                <a:moveTo>
                  <a:pt x="125324" y="132593"/>
                </a:moveTo>
                <a:lnTo>
                  <a:pt x="248037" y="132593"/>
                </a:lnTo>
                <a:lnTo>
                  <a:pt x="248037" y="151434"/>
                </a:lnTo>
                <a:lnTo>
                  <a:pt x="125324" y="151434"/>
                </a:lnTo>
                <a:close/>
                <a:moveTo>
                  <a:pt x="110534" y="112419"/>
                </a:moveTo>
                <a:lnTo>
                  <a:pt x="110534" y="283226"/>
                </a:lnTo>
                <a:lnTo>
                  <a:pt x="310088" y="283226"/>
                </a:lnTo>
                <a:lnTo>
                  <a:pt x="310088" y="112419"/>
                </a:lnTo>
                <a:close/>
                <a:moveTo>
                  <a:pt x="0" y="95122"/>
                </a:moveTo>
                <a:lnTo>
                  <a:pt x="48831" y="95122"/>
                </a:lnTo>
                <a:lnTo>
                  <a:pt x="48831" y="113870"/>
                </a:lnTo>
                <a:lnTo>
                  <a:pt x="18767" y="113870"/>
                </a:lnTo>
                <a:lnTo>
                  <a:pt x="18767" y="151456"/>
                </a:lnTo>
                <a:lnTo>
                  <a:pt x="48831" y="151456"/>
                </a:lnTo>
                <a:lnTo>
                  <a:pt x="48831" y="170204"/>
                </a:lnTo>
                <a:lnTo>
                  <a:pt x="0" y="170204"/>
                </a:lnTo>
                <a:close/>
                <a:moveTo>
                  <a:pt x="57581" y="93852"/>
                </a:moveTo>
                <a:lnTo>
                  <a:pt x="76422" y="93852"/>
                </a:lnTo>
                <a:lnTo>
                  <a:pt x="76422" y="245215"/>
                </a:lnTo>
                <a:lnTo>
                  <a:pt x="57581" y="245215"/>
                </a:lnTo>
                <a:close/>
                <a:moveTo>
                  <a:pt x="541240" y="52255"/>
                </a:moveTo>
                <a:lnTo>
                  <a:pt x="370791" y="113486"/>
                </a:lnTo>
                <a:lnTo>
                  <a:pt x="370791" y="131348"/>
                </a:lnTo>
                <a:lnTo>
                  <a:pt x="352011" y="131348"/>
                </a:lnTo>
                <a:lnTo>
                  <a:pt x="352011" y="120240"/>
                </a:lnTo>
                <a:lnTo>
                  <a:pt x="328869" y="128593"/>
                </a:lnTo>
                <a:lnTo>
                  <a:pt x="328869" y="267052"/>
                </a:lnTo>
                <a:lnTo>
                  <a:pt x="352011" y="275406"/>
                </a:lnTo>
                <a:lnTo>
                  <a:pt x="352011" y="263941"/>
                </a:lnTo>
                <a:lnTo>
                  <a:pt x="370791" y="263941"/>
                </a:lnTo>
                <a:lnTo>
                  <a:pt x="370791" y="282160"/>
                </a:lnTo>
                <a:lnTo>
                  <a:pt x="541240" y="343390"/>
                </a:lnTo>
                <a:close/>
                <a:moveTo>
                  <a:pt x="560020" y="18840"/>
                </a:moveTo>
                <a:lnTo>
                  <a:pt x="560020" y="379027"/>
                </a:lnTo>
                <a:lnTo>
                  <a:pt x="588859" y="379027"/>
                </a:lnTo>
                <a:lnTo>
                  <a:pt x="588859" y="18840"/>
                </a:lnTo>
                <a:close/>
                <a:moveTo>
                  <a:pt x="541240" y="0"/>
                </a:moveTo>
                <a:lnTo>
                  <a:pt x="607639" y="0"/>
                </a:lnTo>
                <a:lnTo>
                  <a:pt x="607639" y="397778"/>
                </a:lnTo>
                <a:lnTo>
                  <a:pt x="541240" y="397778"/>
                </a:lnTo>
                <a:lnTo>
                  <a:pt x="541240" y="363297"/>
                </a:lnTo>
                <a:lnTo>
                  <a:pt x="328869" y="286958"/>
                </a:lnTo>
                <a:lnTo>
                  <a:pt x="328869" y="301977"/>
                </a:lnTo>
                <a:lnTo>
                  <a:pt x="91665" y="301977"/>
                </a:lnTo>
                <a:lnTo>
                  <a:pt x="91665" y="93668"/>
                </a:lnTo>
                <a:lnTo>
                  <a:pt x="328869" y="93668"/>
                </a:lnTo>
                <a:lnTo>
                  <a:pt x="328869" y="108598"/>
                </a:lnTo>
                <a:lnTo>
                  <a:pt x="541240" y="32259"/>
                </a:lnTo>
                <a:close/>
              </a:path>
            </a:pathLst>
          </a:custGeom>
          <a:solidFill>
            <a:srgbClr val="3E89D8"/>
          </a:solidFill>
          <a:ln>
            <a:solidFill>
              <a:srgbClr val="3E89D8"/>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1" name="iconfont-11253-5322190">
            <a:extLst>
              <a:ext uri="{FF2B5EF4-FFF2-40B4-BE49-F238E27FC236}">
                <a16:creationId xmlns:a16="http://schemas.microsoft.com/office/drawing/2014/main" id="{1EA75137-E649-4FFF-ADE2-DEC247E1C231}"/>
              </a:ext>
            </a:extLst>
          </p:cNvPr>
          <p:cNvSpPr>
            <a:spLocks noChangeAspect="1"/>
          </p:cNvSpPr>
          <p:nvPr/>
        </p:nvSpPr>
        <p:spPr bwMode="auto">
          <a:xfrm>
            <a:off x="7258467" y="2518210"/>
            <a:ext cx="402901" cy="352228"/>
          </a:xfrm>
          <a:custGeom>
            <a:avLst/>
            <a:gdLst>
              <a:gd name="T0" fmla="*/ 424 w 10154"/>
              <a:gd name="T1" fmla="*/ 3398 h 8876"/>
              <a:gd name="T2" fmla="*/ 1833 w 10154"/>
              <a:gd name="T3" fmla="*/ 5070 h 8876"/>
              <a:gd name="T4" fmla="*/ 1363 w 10154"/>
              <a:gd name="T5" fmla="*/ 7934 h 8876"/>
              <a:gd name="T6" fmla="*/ 2365 w 10154"/>
              <a:gd name="T7" fmla="*/ 3693 h 8876"/>
              <a:gd name="T8" fmla="*/ 988 w 10154"/>
              <a:gd name="T9" fmla="*/ 2529 h 8876"/>
              <a:gd name="T10" fmla="*/ 4493 w 10154"/>
              <a:gd name="T11" fmla="*/ 1428 h 8876"/>
              <a:gd name="T12" fmla="*/ 3551 w 10154"/>
              <a:gd name="T13" fmla="*/ 455 h 8876"/>
              <a:gd name="T14" fmla="*/ 3006 w 10154"/>
              <a:gd name="T15" fmla="*/ 3371 h 8876"/>
              <a:gd name="T16" fmla="*/ 4261 w 10154"/>
              <a:gd name="T17" fmla="*/ 2371 h 8876"/>
              <a:gd name="T18" fmla="*/ 3807 w 10154"/>
              <a:gd name="T19" fmla="*/ 4276 h 8876"/>
              <a:gd name="T20" fmla="*/ 5014 w 10154"/>
              <a:gd name="T21" fmla="*/ 3510 h 8876"/>
              <a:gd name="T22" fmla="*/ 3258 w 10154"/>
              <a:gd name="T23" fmla="*/ 4283 h 8876"/>
              <a:gd name="T24" fmla="*/ 5014 w 10154"/>
              <a:gd name="T25" fmla="*/ 4900 h 8876"/>
              <a:gd name="T26" fmla="*/ 4948 w 10154"/>
              <a:gd name="T27" fmla="*/ 6378 h 8876"/>
              <a:gd name="T28" fmla="*/ 4305 w 10154"/>
              <a:gd name="T29" fmla="*/ 5253 h 8876"/>
              <a:gd name="T30" fmla="*/ 3050 w 10154"/>
              <a:gd name="T31" fmla="*/ 5274 h 8876"/>
              <a:gd name="T32" fmla="*/ 7309 w 10154"/>
              <a:gd name="T33" fmla="*/ 6426 h 8876"/>
              <a:gd name="T34" fmla="*/ 8480 w 10154"/>
              <a:gd name="T35" fmla="*/ 6670 h 8876"/>
              <a:gd name="T36" fmla="*/ 7000 w 10154"/>
              <a:gd name="T37" fmla="*/ 5271 h 8876"/>
              <a:gd name="T38" fmla="*/ 6449 w 10154"/>
              <a:gd name="T39" fmla="*/ 6191 h 8876"/>
              <a:gd name="T40" fmla="*/ 8160 w 10154"/>
              <a:gd name="T41" fmla="*/ 4901 h 8876"/>
              <a:gd name="T42" fmla="*/ 6446 w 10154"/>
              <a:gd name="T43" fmla="*/ 4283 h 8876"/>
              <a:gd name="T44" fmla="*/ 8165 w 10154"/>
              <a:gd name="T45" fmla="*/ 3511 h 8876"/>
              <a:gd name="T46" fmla="*/ 5113 w 10154"/>
              <a:gd name="T47" fmla="*/ 2894 h 8876"/>
              <a:gd name="T48" fmla="*/ 5020 w 10154"/>
              <a:gd name="T49" fmla="*/ 2081 h 8876"/>
              <a:gd name="T50" fmla="*/ 8561 w 10154"/>
              <a:gd name="T51" fmla="*/ 6273 h 8876"/>
              <a:gd name="T52" fmla="*/ 6556 w 10154"/>
              <a:gd name="T53" fmla="*/ 7238 h 8876"/>
              <a:gd name="T54" fmla="*/ 9889 w 10154"/>
              <a:gd name="T55" fmla="*/ 6384 h 8876"/>
              <a:gd name="T56" fmla="*/ 9821 w 10154"/>
              <a:gd name="T57" fmla="*/ 2301 h 8876"/>
              <a:gd name="T58" fmla="*/ 1716 w 10154"/>
              <a:gd name="T59" fmla="*/ 2258 h 8876"/>
              <a:gd name="T60" fmla="*/ 1716 w 10154"/>
              <a:gd name="T61" fmla="*/ 580 h 8876"/>
              <a:gd name="T62" fmla="*/ 878 w 10154"/>
              <a:gd name="T63" fmla="*/ 1419 h 8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54" h="8876">
                <a:moveTo>
                  <a:pt x="988" y="2529"/>
                </a:moveTo>
                <a:lnTo>
                  <a:pt x="424" y="3398"/>
                </a:lnTo>
                <a:lnTo>
                  <a:pt x="1468" y="4048"/>
                </a:lnTo>
                <a:cubicBezTo>
                  <a:pt x="1468" y="4048"/>
                  <a:pt x="2163" y="4403"/>
                  <a:pt x="1833" y="5070"/>
                </a:cubicBezTo>
                <a:cubicBezTo>
                  <a:pt x="1520" y="5703"/>
                  <a:pt x="0" y="7085"/>
                  <a:pt x="0" y="7085"/>
                </a:cubicBezTo>
                <a:lnTo>
                  <a:pt x="1363" y="7934"/>
                </a:lnTo>
                <a:cubicBezTo>
                  <a:pt x="2303" y="5891"/>
                  <a:pt x="2244" y="6161"/>
                  <a:pt x="2481" y="5428"/>
                </a:cubicBezTo>
                <a:cubicBezTo>
                  <a:pt x="2724" y="4678"/>
                  <a:pt x="2775" y="4105"/>
                  <a:pt x="2365" y="3693"/>
                </a:cubicBezTo>
                <a:cubicBezTo>
                  <a:pt x="1835" y="3163"/>
                  <a:pt x="1775" y="3114"/>
                  <a:pt x="988" y="2529"/>
                </a:cubicBezTo>
                <a:close/>
                <a:moveTo>
                  <a:pt x="988" y="2529"/>
                </a:moveTo>
                <a:close/>
                <a:moveTo>
                  <a:pt x="9821" y="2301"/>
                </a:moveTo>
                <a:cubicBezTo>
                  <a:pt x="9821" y="2301"/>
                  <a:pt x="9529" y="0"/>
                  <a:pt x="4493" y="1428"/>
                </a:cubicBezTo>
                <a:cubicBezTo>
                  <a:pt x="4705" y="1053"/>
                  <a:pt x="4811" y="808"/>
                  <a:pt x="4811" y="808"/>
                </a:cubicBezTo>
                <a:lnTo>
                  <a:pt x="3551" y="455"/>
                </a:lnTo>
                <a:cubicBezTo>
                  <a:pt x="3551" y="455"/>
                  <a:pt x="3044" y="2109"/>
                  <a:pt x="2140" y="2881"/>
                </a:cubicBezTo>
                <a:cubicBezTo>
                  <a:pt x="2140" y="2881"/>
                  <a:pt x="3015" y="3385"/>
                  <a:pt x="3006" y="3371"/>
                </a:cubicBezTo>
                <a:cubicBezTo>
                  <a:pt x="3256" y="3121"/>
                  <a:pt x="3480" y="2865"/>
                  <a:pt x="3677" y="2619"/>
                </a:cubicBezTo>
                <a:cubicBezTo>
                  <a:pt x="3877" y="2530"/>
                  <a:pt x="4071" y="2449"/>
                  <a:pt x="4261" y="2371"/>
                </a:cubicBezTo>
                <a:cubicBezTo>
                  <a:pt x="4031" y="2790"/>
                  <a:pt x="3654" y="3418"/>
                  <a:pt x="3277" y="3813"/>
                </a:cubicBezTo>
                <a:lnTo>
                  <a:pt x="3807" y="4276"/>
                </a:lnTo>
                <a:cubicBezTo>
                  <a:pt x="3807" y="4276"/>
                  <a:pt x="4167" y="3929"/>
                  <a:pt x="4562" y="3510"/>
                </a:cubicBezTo>
                <a:lnTo>
                  <a:pt x="5014" y="3510"/>
                </a:lnTo>
                <a:lnTo>
                  <a:pt x="5014" y="4283"/>
                </a:lnTo>
                <a:lnTo>
                  <a:pt x="3258" y="4283"/>
                </a:lnTo>
                <a:lnTo>
                  <a:pt x="3258" y="4900"/>
                </a:lnTo>
                <a:lnTo>
                  <a:pt x="5014" y="4900"/>
                </a:lnTo>
                <a:lnTo>
                  <a:pt x="5014" y="6381"/>
                </a:lnTo>
                <a:cubicBezTo>
                  <a:pt x="4991" y="6380"/>
                  <a:pt x="4969" y="6380"/>
                  <a:pt x="4948" y="6378"/>
                </a:cubicBezTo>
                <a:cubicBezTo>
                  <a:pt x="4754" y="6368"/>
                  <a:pt x="4451" y="6338"/>
                  <a:pt x="4335" y="6151"/>
                </a:cubicBezTo>
                <a:cubicBezTo>
                  <a:pt x="4191" y="5925"/>
                  <a:pt x="4296" y="5509"/>
                  <a:pt x="4305" y="5253"/>
                </a:cubicBezTo>
                <a:lnTo>
                  <a:pt x="3094" y="5253"/>
                </a:lnTo>
                <a:lnTo>
                  <a:pt x="3050" y="5274"/>
                </a:lnTo>
                <a:cubicBezTo>
                  <a:pt x="3050" y="5274"/>
                  <a:pt x="2609" y="7259"/>
                  <a:pt x="4331" y="7215"/>
                </a:cubicBezTo>
                <a:cubicBezTo>
                  <a:pt x="5941" y="7256"/>
                  <a:pt x="6866" y="6765"/>
                  <a:pt x="7309" y="6426"/>
                </a:cubicBezTo>
                <a:lnTo>
                  <a:pt x="7485" y="7083"/>
                </a:lnTo>
                <a:lnTo>
                  <a:pt x="8480" y="6670"/>
                </a:lnTo>
                <a:lnTo>
                  <a:pt x="7809" y="5021"/>
                </a:lnTo>
                <a:lnTo>
                  <a:pt x="7000" y="5271"/>
                </a:lnTo>
                <a:lnTo>
                  <a:pt x="7153" y="5835"/>
                </a:lnTo>
                <a:cubicBezTo>
                  <a:pt x="6944" y="5990"/>
                  <a:pt x="6705" y="6106"/>
                  <a:pt x="6449" y="6191"/>
                </a:cubicBezTo>
                <a:lnTo>
                  <a:pt x="6449" y="4901"/>
                </a:lnTo>
                <a:lnTo>
                  <a:pt x="8160" y="4901"/>
                </a:lnTo>
                <a:lnTo>
                  <a:pt x="8160" y="4283"/>
                </a:lnTo>
                <a:lnTo>
                  <a:pt x="6446" y="4283"/>
                </a:lnTo>
                <a:lnTo>
                  <a:pt x="6446" y="3511"/>
                </a:lnTo>
                <a:lnTo>
                  <a:pt x="8165" y="3511"/>
                </a:lnTo>
                <a:lnTo>
                  <a:pt x="8165" y="2894"/>
                </a:lnTo>
                <a:lnTo>
                  <a:pt x="5113" y="2894"/>
                </a:lnTo>
                <a:cubicBezTo>
                  <a:pt x="5331" y="2626"/>
                  <a:pt x="5504" y="2381"/>
                  <a:pt x="5551" y="2225"/>
                </a:cubicBezTo>
                <a:lnTo>
                  <a:pt x="5020" y="2081"/>
                </a:lnTo>
                <a:cubicBezTo>
                  <a:pt x="7301" y="1265"/>
                  <a:pt x="8573" y="1405"/>
                  <a:pt x="8561" y="2744"/>
                </a:cubicBezTo>
                <a:lnTo>
                  <a:pt x="8561" y="6273"/>
                </a:lnTo>
                <a:cubicBezTo>
                  <a:pt x="8561" y="6273"/>
                  <a:pt x="8696" y="7488"/>
                  <a:pt x="7306" y="7399"/>
                </a:cubicBezTo>
                <a:lnTo>
                  <a:pt x="6556" y="7238"/>
                </a:lnTo>
                <a:lnTo>
                  <a:pt x="6381" y="7951"/>
                </a:lnTo>
                <a:cubicBezTo>
                  <a:pt x="6381" y="7951"/>
                  <a:pt x="9624" y="8876"/>
                  <a:pt x="9889" y="6384"/>
                </a:cubicBezTo>
                <a:cubicBezTo>
                  <a:pt x="10154" y="3891"/>
                  <a:pt x="9821" y="2301"/>
                  <a:pt x="9821" y="2301"/>
                </a:cubicBezTo>
                <a:close/>
                <a:moveTo>
                  <a:pt x="9821" y="2301"/>
                </a:moveTo>
                <a:close/>
                <a:moveTo>
                  <a:pt x="878" y="1419"/>
                </a:moveTo>
                <a:cubicBezTo>
                  <a:pt x="878" y="1883"/>
                  <a:pt x="1254" y="2258"/>
                  <a:pt x="1716" y="2258"/>
                </a:cubicBezTo>
                <a:cubicBezTo>
                  <a:pt x="2179" y="2258"/>
                  <a:pt x="2555" y="1881"/>
                  <a:pt x="2555" y="1419"/>
                </a:cubicBezTo>
                <a:cubicBezTo>
                  <a:pt x="2555" y="956"/>
                  <a:pt x="2179" y="580"/>
                  <a:pt x="1716" y="580"/>
                </a:cubicBezTo>
                <a:cubicBezTo>
                  <a:pt x="1254" y="580"/>
                  <a:pt x="878" y="955"/>
                  <a:pt x="878" y="1419"/>
                </a:cubicBezTo>
                <a:close/>
                <a:moveTo>
                  <a:pt x="878" y="1419"/>
                </a:move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2" name="iconfont-11253-5325649">
            <a:extLst>
              <a:ext uri="{FF2B5EF4-FFF2-40B4-BE49-F238E27FC236}">
                <a16:creationId xmlns:a16="http://schemas.microsoft.com/office/drawing/2014/main" id="{CDD480B2-8C61-4695-9601-2AFBB47D39C7}"/>
              </a:ext>
            </a:extLst>
          </p:cNvPr>
          <p:cNvSpPr>
            <a:spLocks noChangeAspect="1"/>
          </p:cNvSpPr>
          <p:nvPr/>
        </p:nvSpPr>
        <p:spPr bwMode="auto">
          <a:xfrm>
            <a:off x="7238191" y="2968724"/>
            <a:ext cx="443453" cy="347207"/>
          </a:xfrm>
          <a:custGeom>
            <a:avLst/>
            <a:gdLst>
              <a:gd name="T0" fmla="*/ 4314 w 10001"/>
              <a:gd name="T1" fmla="*/ 444 h 7830"/>
              <a:gd name="T2" fmla="*/ 8740 w 10001"/>
              <a:gd name="T3" fmla="*/ 1260 h 7830"/>
              <a:gd name="T4" fmla="*/ 9757 w 10001"/>
              <a:gd name="T5" fmla="*/ 1361 h 7830"/>
              <a:gd name="T6" fmla="*/ 10001 w 10001"/>
              <a:gd name="T7" fmla="*/ 4964 h 7830"/>
              <a:gd name="T8" fmla="*/ 9157 w 10001"/>
              <a:gd name="T9" fmla="*/ 5206 h 7830"/>
              <a:gd name="T10" fmla="*/ 8791 w 10001"/>
              <a:gd name="T11" fmla="*/ 5399 h 7830"/>
              <a:gd name="T12" fmla="*/ 5454 w 10001"/>
              <a:gd name="T13" fmla="*/ 1494 h 7830"/>
              <a:gd name="T14" fmla="*/ 3642 w 10001"/>
              <a:gd name="T15" fmla="*/ 2251 h 7830"/>
              <a:gd name="T16" fmla="*/ 2504 w 10001"/>
              <a:gd name="T17" fmla="*/ 1868 h 7830"/>
              <a:gd name="T18" fmla="*/ 295 w 10001"/>
              <a:gd name="T19" fmla="*/ 5196 h 7830"/>
              <a:gd name="T20" fmla="*/ 1180 w 10001"/>
              <a:gd name="T21" fmla="*/ 4752 h 7830"/>
              <a:gd name="T22" fmla="*/ 2797 w 10001"/>
              <a:gd name="T23" fmla="*/ 5095 h 7830"/>
              <a:gd name="T24" fmla="*/ 3988 w 10001"/>
              <a:gd name="T25" fmla="*/ 6155 h 7830"/>
              <a:gd name="T26" fmla="*/ 4639 w 10001"/>
              <a:gd name="T27" fmla="*/ 7567 h 7830"/>
              <a:gd name="T28" fmla="*/ 4588 w 10001"/>
              <a:gd name="T29" fmla="*/ 7669 h 7830"/>
              <a:gd name="T30" fmla="*/ 5411 w 10001"/>
              <a:gd name="T31" fmla="*/ 7134 h 7830"/>
              <a:gd name="T32" fmla="*/ 5421 w 10001"/>
              <a:gd name="T33" fmla="*/ 7124 h 7830"/>
              <a:gd name="T34" fmla="*/ 6154 w 10001"/>
              <a:gd name="T35" fmla="*/ 7234 h 7830"/>
              <a:gd name="T36" fmla="*/ 6367 w 10001"/>
              <a:gd name="T37" fmla="*/ 6689 h 7830"/>
              <a:gd name="T38" fmla="*/ 6419 w 10001"/>
              <a:gd name="T39" fmla="*/ 6729 h 7830"/>
              <a:gd name="T40" fmla="*/ 7334 w 10001"/>
              <a:gd name="T41" fmla="*/ 6264 h 7830"/>
              <a:gd name="T42" fmla="*/ 7344 w 10001"/>
              <a:gd name="T43" fmla="*/ 6255 h 7830"/>
              <a:gd name="T44" fmla="*/ 8036 w 10001"/>
              <a:gd name="T45" fmla="*/ 6376 h 7830"/>
              <a:gd name="T46" fmla="*/ 8159 w 10001"/>
              <a:gd name="T47" fmla="*/ 5569 h 7830"/>
              <a:gd name="T48" fmla="*/ 5199 w 10001"/>
              <a:gd name="T49" fmla="*/ 1998 h 7830"/>
              <a:gd name="T50" fmla="*/ 3825 w 10001"/>
              <a:gd name="T51" fmla="*/ 2674 h 7830"/>
              <a:gd name="T52" fmla="*/ 1984 w 10001"/>
              <a:gd name="T53" fmla="*/ 2270 h 7830"/>
              <a:gd name="T54" fmla="*/ 2024 w 10001"/>
              <a:gd name="T55" fmla="*/ 1393 h 7830"/>
              <a:gd name="T56" fmla="*/ 244 w 10001"/>
              <a:gd name="T57" fmla="*/ 1383 h 7830"/>
              <a:gd name="T58" fmla="*/ 0 w 10001"/>
              <a:gd name="T59" fmla="*/ 4975 h 7830"/>
              <a:gd name="T60" fmla="*/ 2126 w 10001"/>
              <a:gd name="T61" fmla="*/ 4954 h 7830"/>
              <a:gd name="T62" fmla="*/ 1180 w 10001"/>
              <a:gd name="T63" fmla="*/ 5509 h 7830"/>
              <a:gd name="T64" fmla="*/ 1251 w 10001"/>
              <a:gd name="T65" fmla="*/ 6134 h 7830"/>
              <a:gd name="T66" fmla="*/ 1801 w 10001"/>
              <a:gd name="T67" fmla="*/ 6214 h 7830"/>
              <a:gd name="T68" fmla="*/ 1831 w 10001"/>
              <a:gd name="T69" fmla="*/ 6244 h 7830"/>
              <a:gd name="T70" fmla="*/ 2035 w 10001"/>
              <a:gd name="T71" fmla="*/ 6708 h 7830"/>
              <a:gd name="T72" fmla="*/ 2554 w 10001"/>
              <a:gd name="T73" fmla="*/ 6768 h 7830"/>
              <a:gd name="T74" fmla="*/ 2726 w 10001"/>
              <a:gd name="T75" fmla="*/ 7181 h 7830"/>
              <a:gd name="T76" fmla="*/ 3245 w 10001"/>
              <a:gd name="T77" fmla="*/ 7241 h 7830"/>
              <a:gd name="T78" fmla="*/ 3275 w 10001"/>
              <a:gd name="T79" fmla="*/ 7261 h 7830"/>
              <a:gd name="T80" fmla="*/ 3468 w 10001"/>
              <a:gd name="T81" fmla="*/ 7554 h 7830"/>
              <a:gd name="T82" fmla="*/ 4150 w 10001"/>
              <a:gd name="T83" fmla="*/ 7423 h 7830"/>
              <a:gd name="T84" fmla="*/ 4130 w 10001"/>
              <a:gd name="T85" fmla="*/ 6736 h 7830"/>
              <a:gd name="T86" fmla="*/ 3611 w 10001"/>
              <a:gd name="T87" fmla="*/ 6645 h 7830"/>
              <a:gd name="T88" fmla="*/ 3184 w 10001"/>
              <a:gd name="T89" fmla="*/ 6161 h 7830"/>
              <a:gd name="T90" fmla="*/ 2949 w 10001"/>
              <a:gd name="T91" fmla="*/ 6141 h 7830"/>
              <a:gd name="T92" fmla="*/ 2319 w 10001"/>
              <a:gd name="T93" fmla="*/ 5576 h 7830"/>
              <a:gd name="T94" fmla="*/ 2126 w 10001"/>
              <a:gd name="T95" fmla="*/ 4954 h 7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01" h="7830">
                <a:moveTo>
                  <a:pt x="2574" y="1755"/>
                </a:moveTo>
                <a:lnTo>
                  <a:pt x="4314" y="444"/>
                </a:lnTo>
                <a:cubicBezTo>
                  <a:pt x="4791" y="91"/>
                  <a:pt x="5422" y="0"/>
                  <a:pt x="5972" y="211"/>
                </a:cubicBezTo>
                <a:lnTo>
                  <a:pt x="8740" y="1260"/>
                </a:lnTo>
                <a:cubicBezTo>
                  <a:pt x="8924" y="1331"/>
                  <a:pt x="9116" y="1361"/>
                  <a:pt x="9300" y="1361"/>
                </a:cubicBezTo>
                <a:lnTo>
                  <a:pt x="9757" y="1361"/>
                </a:lnTo>
                <a:cubicBezTo>
                  <a:pt x="9890" y="1361"/>
                  <a:pt x="10001" y="1463"/>
                  <a:pt x="10001" y="1594"/>
                </a:cubicBezTo>
                <a:lnTo>
                  <a:pt x="10001" y="4964"/>
                </a:lnTo>
                <a:cubicBezTo>
                  <a:pt x="10001" y="5095"/>
                  <a:pt x="9889" y="5206"/>
                  <a:pt x="9757" y="5206"/>
                </a:cubicBezTo>
                <a:lnTo>
                  <a:pt x="9157" y="5206"/>
                </a:lnTo>
                <a:cubicBezTo>
                  <a:pt x="9076" y="5206"/>
                  <a:pt x="8985" y="5236"/>
                  <a:pt x="8924" y="5288"/>
                </a:cubicBezTo>
                <a:lnTo>
                  <a:pt x="8791" y="5399"/>
                </a:lnTo>
                <a:cubicBezTo>
                  <a:pt x="8761" y="5429"/>
                  <a:pt x="8710" y="5419"/>
                  <a:pt x="8679" y="5389"/>
                </a:cubicBezTo>
                <a:lnTo>
                  <a:pt x="5454" y="1494"/>
                </a:lnTo>
                <a:cubicBezTo>
                  <a:pt x="5372" y="1393"/>
                  <a:pt x="5230" y="1373"/>
                  <a:pt x="5117" y="1434"/>
                </a:cubicBezTo>
                <a:lnTo>
                  <a:pt x="3642" y="2251"/>
                </a:lnTo>
                <a:cubicBezTo>
                  <a:pt x="3347" y="2413"/>
                  <a:pt x="2991" y="2433"/>
                  <a:pt x="2676" y="2301"/>
                </a:cubicBezTo>
                <a:cubicBezTo>
                  <a:pt x="2514" y="2230"/>
                  <a:pt x="2432" y="2039"/>
                  <a:pt x="2504" y="1868"/>
                </a:cubicBezTo>
                <a:cubicBezTo>
                  <a:pt x="2502" y="1826"/>
                  <a:pt x="2532" y="1786"/>
                  <a:pt x="2574" y="1755"/>
                </a:cubicBezTo>
                <a:close/>
                <a:moveTo>
                  <a:pt x="295" y="5196"/>
                </a:moveTo>
                <a:lnTo>
                  <a:pt x="814" y="5196"/>
                </a:lnTo>
                <a:lnTo>
                  <a:pt x="1180" y="4752"/>
                </a:lnTo>
                <a:cubicBezTo>
                  <a:pt x="1505" y="4359"/>
                  <a:pt x="2095" y="4309"/>
                  <a:pt x="2492" y="4631"/>
                </a:cubicBezTo>
                <a:cubicBezTo>
                  <a:pt x="2635" y="4752"/>
                  <a:pt x="2746" y="4914"/>
                  <a:pt x="2797" y="5095"/>
                </a:cubicBezTo>
                <a:cubicBezTo>
                  <a:pt x="3112" y="5176"/>
                  <a:pt x="3358" y="5417"/>
                  <a:pt x="3449" y="5731"/>
                </a:cubicBezTo>
                <a:cubicBezTo>
                  <a:pt x="3672" y="5801"/>
                  <a:pt x="3876" y="5944"/>
                  <a:pt x="3988" y="6155"/>
                </a:cubicBezTo>
                <a:cubicBezTo>
                  <a:pt x="4181" y="6185"/>
                  <a:pt x="4364" y="6276"/>
                  <a:pt x="4506" y="6417"/>
                </a:cubicBezTo>
                <a:cubicBezTo>
                  <a:pt x="4801" y="6730"/>
                  <a:pt x="4863" y="7195"/>
                  <a:pt x="4639" y="7567"/>
                </a:cubicBezTo>
                <a:lnTo>
                  <a:pt x="4588" y="7659"/>
                </a:lnTo>
                <a:lnTo>
                  <a:pt x="4588" y="7669"/>
                </a:lnTo>
                <a:cubicBezTo>
                  <a:pt x="4831" y="7830"/>
                  <a:pt x="5158" y="7780"/>
                  <a:pt x="5330" y="7537"/>
                </a:cubicBezTo>
                <a:cubicBezTo>
                  <a:pt x="5411" y="7416"/>
                  <a:pt x="5443" y="7275"/>
                  <a:pt x="5411" y="7134"/>
                </a:cubicBezTo>
                <a:lnTo>
                  <a:pt x="5411" y="7124"/>
                </a:lnTo>
                <a:lnTo>
                  <a:pt x="5421" y="7124"/>
                </a:lnTo>
                <a:lnTo>
                  <a:pt x="5462" y="7164"/>
                </a:lnTo>
                <a:cubicBezTo>
                  <a:pt x="5646" y="7345"/>
                  <a:pt x="5941" y="7376"/>
                  <a:pt x="6154" y="7234"/>
                </a:cubicBezTo>
                <a:cubicBezTo>
                  <a:pt x="6326" y="7112"/>
                  <a:pt x="6407" y="6901"/>
                  <a:pt x="6367" y="6699"/>
                </a:cubicBezTo>
                <a:lnTo>
                  <a:pt x="6367" y="6689"/>
                </a:lnTo>
                <a:lnTo>
                  <a:pt x="6377" y="6689"/>
                </a:lnTo>
                <a:lnTo>
                  <a:pt x="6419" y="6729"/>
                </a:lnTo>
                <a:cubicBezTo>
                  <a:pt x="6601" y="6910"/>
                  <a:pt x="6886" y="6940"/>
                  <a:pt x="7110" y="6799"/>
                </a:cubicBezTo>
                <a:cubicBezTo>
                  <a:pt x="7282" y="6678"/>
                  <a:pt x="7375" y="6466"/>
                  <a:pt x="7334" y="6264"/>
                </a:cubicBezTo>
                <a:lnTo>
                  <a:pt x="7334" y="6255"/>
                </a:lnTo>
                <a:lnTo>
                  <a:pt x="7344" y="6255"/>
                </a:lnTo>
                <a:lnTo>
                  <a:pt x="7385" y="6295"/>
                </a:lnTo>
                <a:cubicBezTo>
                  <a:pt x="7557" y="6466"/>
                  <a:pt x="7832" y="6496"/>
                  <a:pt x="8036" y="6376"/>
                </a:cubicBezTo>
                <a:cubicBezTo>
                  <a:pt x="8290" y="6225"/>
                  <a:pt x="8372" y="5903"/>
                  <a:pt x="8220" y="5650"/>
                </a:cubicBezTo>
                <a:cubicBezTo>
                  <a:pt x="8200" y="5620"/>
                  <a:pt x="8179" y="5590"/>
                  <a:pt x="8159" y="5569"/>
                </a:cubicBezTo>
                <a:lnTo>
                  <a:pt x="7834" y="5175"/>
                </a:lnTo>
                <a:lnTo>
                  <a:pt x="5199" y="1998"/>
                </a:lnTo>
                <a:cubicBezTo>
                  <a:pt x="5169" y="1968"/>
                  <a:pt x="5127" y="1958"/>
                  <a:pt x="5086" y="1978"/>
                </a:cubicBezTo>
                <a:lnTo>
                  <a:pt x="3825" y="2674"/>
                </a:lnTo>
                <a:cubicBezTo>
                  <a:pt x="3418" y="2896"/>
                  <a:pt x="2940" y="2936"/>
                  <a:pt x="2503" y="2775"/>
                </a:cubicBezTo>
                <a:cubicBezTo>
                  <a:pt x="2259" y="2694"/>
                  <a:pt x="2075" y="2503"/>
                  <a:pt x="1984" y="2270"/>
                </a:cubicBezTo>
                <a:cubicBezTo>
                  <a:pt x="1913" y="2028"/>
                  <a:pt x="1942" y="1765"/>
                  <a:pt x="2075" y="1554"/>
                </a:cubicBezTo>
                <a:cubicBezTo>
                  <a:pt x="2105" y="1494"/>
                  <a:pt x="2085" y="1423"/>
                  <a:pt x="2024" y="1393"/>
                </a:cubicBezTo>
                <a:cubicBezTo>
                  <a:pt x="2004" y="1383"/>
                  <a:pt x="1982" y="1383"/>
                  <a:pt x="1963" y="1383"/>
                </a:cubicBezTo>
                <a:lnTo>
                  <a:pt x="244" y="1383"/>
                </a:lnTo>
                <a:cubicBezTo>
                  <a:pt x="111" y="1383"/>
                  <a:pt x="0" y="1484"/>
                  <a:pt x="0" y="1615"/>
                </a:cubicBezTo>
                <a:lnTo>
                  <a:pt x="0" y="4975"/>
                </a:lnTo>
                <a:cubicBezTo>
                  <a:pt x="51" y="5095"/>
                  <a:pt x="163" y="5196"/>
                  <a:pt x="295" y="5196"/>
                </a:cubicBezTo>
                <a:close/>
                <a:moveTo>
                  <a:pt x="2126" y="4954"/>
                </a:moveTo>
                <a:cubicBezTo>
                  <a:pt x="1923" y="4843"/>
                  <a:pt x="1679" y="4894"/>
                  <a:pt x="1536" y="5075"/>
                </a:cubicBezTo>
                <a:lnTo>
                  <a:pt x="1180" y="5509"/>
                </a:lnTo>
                <a:cubicBezTo>
                  <a:pt x="1028" y="5700"/>
                  <a:pt x="1048" y="5983"/>
                  <a:pt x="1241" y="6134"/>
                </a:cubicBezTo>
                <a:lnTo>
                  <a:pt x="1251" y="6134"/>
                </a:lnTo>
                <a:lnTo>
                  <a:pt x="1303" y="6174"/>
                </a:lnTo>
                <a:cubicBezTo>
                  <a:pt x="1445" y="6285"/>
                  <a:pt x="1649" y="6295"/>
                  <a:pt x="1801" y="6214"/>
                </a:cubicBezTo>
                <a:cubicBezTo>
                  <a:pt x="1811" y="6204"/>
                  <a:pt x="1821" y="6214"/>
                  <a:pt x="1831" y="6224"/>
                </a:cubicBezTo>
                <a:lnTo>
                  <a:pt x="1831" y="6244"/>
                </a:lnTo>
                <a:cubicBezTo>
                  <a:pt x="1801" y="6405"/>
                  <a:pt x="1861" y="6576"/>
                  <a:pt x="1994" y="6678"/>
                </a:cubicBezTo>
                <a:lnTo>
                  <a:pt x="2035" y="6708"/>
                </a:lnTo>
                <a:cubicBezTo>
                  <a:pt x="2178" y="6819"/>
                  <a:pt x="2360" y="6829"/>
                  <a:pt x="2524" y="6758"/>
                </a:cubicBezTo>
                <a:cubicBezTo>
                  <a:pt x="2534" y="6748"/>
                  <a:pt x="2554" y="6758"/>
                  <a:pt x="2554" y="6768"/>
                </a:cubicBezTo>
                <a:lnTo>
                  <a:pt x="2554" y="6778"/>
                </a:lnTo>
                <a:cubicBezTo>
                  <a:pt x="2534" y="6929"/>
                  <a:pt x="2605" y="7080"/>
                  <a:pt x="2726" y="7181"/>
                </a:cubicBezTo>
                <a:lnTo>
                  <a:pt x="2756" y="7201"/>
                </a:lnTo>
                <a:cubicBezTo>
                  <a:pt x="2899" y="7313"/>
                  <a:pt x="3081" y="7333"/>
                  <a:pt x="3245" y="7241"/>
                </a:cubicBezTo>
                <a:cubicBezTo>
                  <a:pt x="3255" y="7231"/>
                  <a:pt x="3275" y="7241"/>
                  <a:pt x="3275" y="7251"/>
                </a:cubicBezTo>
                <a:lnTo>
                  <a:pt x="3275" y="7261"/>
                </a:lnTo>
                <a:cubicBezTo>
                  <a:pt x="3295" y="7373"/>
                  <a:pt x="3356" y="7474"/>
                  <a:pt x="3448" y="7544"/>
                </a:cubicBezTo>
                <a:lnTo>
                  <a:pt x="3468" y="7554"/>
                </a:lnTo>
                <a:cubicBezTo>
                  <a:pt x="3671" y="7705"/>
                  <a:pt x="3956" y="7675"/>
                  <a:pt x="4109" y="7473"/>
                </a:cubicBezTo>
                <a:cubicBezTo>
                  <a:pt x="4119" y="7453"/>
                  <a:pt x="4139" y="7433"/>
                  <a:pt x="4150" y="7423"/>
                </a:cubicBezTo>
                <a:lnTo>
                  <a:pt x="4211" y="7311"/>
                </a:lnTo>
                <a:cubicBezTo>
                  <a:pt x="4324" y="7120"/>
                  <a:pt x="4293" y="6888"/>
                  <a:pt x="4130" y="6736"/>
                </a:cubicBezTo>
                <a:cubicBezTo>
                  <a:pt x="3998" y="6615"/>
                  <a:pt x="3805" y="6585"/>
                  <a:pt x="3631" y="6655"/>
                </a:cubicBezTo>
                <a:cubicBezTo>
                  <a:pt x="3621" y="6655"/>
                  <a:pt x="3621" y="6655"/>
                  <a:pt x="3611" y="6645"/>
                </a:cubicBezTo>
                <a:lnTo>
                  <a:pt x="3611" y="6635"/>
                </a:lnTo>
                <a:cubicBezTo>
                  <a:pt x="3621" y="6393"/>
                  <a:pt x="3428" y="6181"/>
                  <a:pt x="3184" y="6161"/>
                </a:cubicBezTo>
                <a:cubicBezTo>
                  <a:pt x="3123" y="6161"/>
                  <a:pt x="3061" y="6171"/>
                  <a:pt x="3000" y="6191"/>
                </a:cubicBezTo>
                <a:cubicBezTo>
                  <a:pt x="2929" y="6201"/>
                  <a:pt x="2949" y="6141"/>
                  <a:pt x="2949" y="6141"/>
                </a:cubicBezTo>
                <a:cubicBezTo>
                  <a:pt x="3040" y="5909"/>
                  <a:pt x="2939" y="5658"/>
                  <a:pt x="2705" y="5556"/>
                </a:cubicBezTo>
                <a:cubicBezTo>
                  <a:pt x="2583" y="5506"/>
                  <a:pt x="2430" y="5516"/>
                  <a:pt x="2319" y="5576"/>
                </a:cubicBezTo>
                <a:cubicBezTo>
                  <a:pt x="2268" y="5586"/>
                  <a:pt x="2278" y="5536"/>
                  <a:pt x="2278" y="5536"/>
                </a:cubicBezTo>
                <a:cubicBezTo>
                  <a:pt x="2411" y="5348"/>
                  <a:pt x="2340" y="5075"/>
                  <a:pt x="2126" y="4954"/>
                </a:cubicBezTo>
                <a:close/>
                <a:moveTo>
                  <a:pt x="2126" y="4954"/>
                </a:move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微软雅黑"/>
              <a:cs typeface="+mn-cs"/>
            </a:endParaRPr>
          </a:p>
        </p:txBody>
      </p:sp>
      <p:cxnSp>
        <p:nvCxnSpPr>
          <p:cNvPr id="33" name="直接连接符 32">
            <a:extLst>
              <a:ext uri="{FF2B5EF4-FFF2-40B4-BE49-F238E27FC236}">
                <a16:creationId xmlns:a16="http://schemas.microsoft.com/office/drawing/2014/main" id="{B182B2DC-CE42-4DFE-8562-634A3CF70AF2}"/>
              </a:ext>
            </a:extLst>
          </p:cNvPr>
          <p:cNvCxnSpPr>
            <a:cxnSpLocks/>
          </p:cNvCxnSpPr>
          <p:nvPr/>
        </p:nvCxnSpPr>
        <p:spPr>
          <a:xfrm>
            <a:off x="6251259" y="1229643"/>
            <a:ext cx="5303520" cy="6199"/>
          </a:xfrm>
          <a:prstGeom prst="line">
            <a:avLst/>
          </a:prstGeom>
          <a:ln w="19050">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4" name="Straight Connector 27">
            <a:extLst>
              <a:ext uri="{FF2B5EF4-FFF2-40B4-BE49-F238E27FC236}">
                <a16:creationId xmlns:a16="http://schemas.microsoft.com/office/drawing/2014/main" id="{B441A1BE-12F5-4B30-B280-F8F269A3A237}"/>
              </a:ext>
            </a:extLst>
          </p:cNvPr>
          <p:cNvCxnSpPr>
            <a:cxnSpLocks/>
          </p:cNvCxnSpPr>
          <p:nvPr/>
        </p:nvCxnSpPr>
        <p:spPr>
          <a:xfrm>
            <a:off x="6719223" y="1510297"/>
            <a:ext cx="0" cy="2386241"/>
          </a:xfrm>
          <a:prstGeom prst="line">
            <a:avLst/>
          </a:prstGeom>
          <a:noFill/>
          <a:ln w="38100" cap="flat" cmpd="sng" algn="ctr">
            <a:solidFill>
              <a:schemeClr val="accent1"/>
            </a:solidFill>
            <a:prstDash val="solid"/>
            <a:miter lim="800000"/>
          </a:ln>
          <a:effectLst/>
        </p:spPr>
      </p:cxnSp>
      <p:cxnSp>
        <p:nvCxnSpPr>
          <p:cNvPr id="35" name="Straight Connector 27">
            <a:extLst>
              <a:ext uri="{FF2B5EF4-FFF2-40B4-BE49-F238E27FC236}">
                <a16:creationId xmlns:a16="http://schemas.microsoft.com/office/drawing/2014/main" id="{B0476A2D-9131-4A0C-9087-DAF9EDB861E2}"/>
              </a:ext>
            </a:extLst>
          </p:cNvPr>
          <p:cNvCxnSpPr>
            <a:cxnSpLocks/>
          </p:cNvCxnSpPr>
          <p:nvPr/>
        </p:nvCxnSpPr>
        <p:spPr>
          <a:xfrm>
            <a:off x="6719223" y="4003030"/>
            <a:ext cx="0" cy="2386241"/>
          </a:xfrm>
          <a:prstGeom prst="line">
            <a:avLst/>
          </a:prstGeom>
          <a:noFill/>
          <a:ln w="38100" cap="flat" cmpd="sng" algn="ctr">
            <a:solidFill>
              <a:schemeClr val="accent1"/>
            </a:solidFill>
            <a:prstDash val="solid"/>
            <a:miter lim="800000"/>
          </a:ln>
          <a:effectLst/>
        </p:spPr>
      </p:cxnSp>
      <p:sp>
        <p:nvSpPr>
          <p:cNvPr id="36" name="矩形 35">
            <a:extLst>
              <a:ext uri="{FF2B5EF4-FFF2-40B4-BE49-F238E27FC236}">
                <a16:creationId xmlns:a16="http://schemas.microsoft.com/office/drawing/2014/main" id="{BE30BD88-D5C9-43F5-8FCA-C6E3D9D19DB2}"/>
              </a:ext>
            </a:extLst>
          </p:cNvPr>
          <p:cNvSpPr/>
          <p:nvPr/>
        </p:nvSpPr>
        <p:spPr>
          <a:xfrm>
            <a:off x="7641637" y="1093305"/>
            <a:ext cx="2522765" cy="291429"/>
          </a:xfrm>
          <a:prstGeom prst="rect">
            <a:avLst/>
          </a:prstGeom>
          <a:solidFill>
            <a:schemeClr val="accent1"/>
          </a:solidFill>
          <a:ln>
            <a:solidFill>
              <a:srgbClr val="3E8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a:ea typeface="微软雅黑"/>
                <a:cs typeface="+mn-ea"/>
                <a:sym typeface="+mn-lt"/>
              </a:rPr>
              <a:t>传播现状</a:t>
            </a:r>
          </a:p>
        </p:txBody>
      </p:sp>
      <p:cxnSp>
        <p:nvCxnSpPr>
          <p:cNvPr id="37" name="直接连接符 32">
            <a:extLst>
              <a:ext uri="{FF2B5EF4-FFF2-40B4-BE49-F238E27FC236}">
                <a16:creationId xmlns:a16="http://schemas.microsoft.com/office/drawing/2014/main" id="{64E4F7A1-9008-46D4-AE63-097BB9CECEEF}"/>
              </a:ext>
            </a:extLst>
          </p:cNvPr>
          <p:cNvCxnSpPr>
            <a:cxnSpLocks/>
          </p:cNvCxnSpPr>
          <p:nvPr/>
        </p:nvCxnSpPr>
        <p:spPr>
          <a:xfrm>
            <a:off x="612459" y="1229209"/>
            <a:ext cx="5120640" cy="6199"/>
          </a:xfrm>
          <a:prstGeom prst="line">
            <a:avLst/>
          </a:prstGeom>
          <a:ln w="19050">
            <a:headEnd type="diamond"/>
            <a:tailEnd type="diamond"/>
          </a:ln>
        </p:spPr>
        <p:style>
          <a:lnRef idx="1">
            <a:schemeClr val="accent1"/>
          </a:lnRef>
          <a:fillRef idx="0">
            <a:schemeClr val="accent1"/>
          </a:fillRef>
          <a:effectRef idx="0">
            <a:schemeClr val="accent1"/>
          </a:effectRef>
          <a:fontRef idx="minor">
            <a:schemeClr val="tx1"/>
          </a:fontRef>
        </p:style>
      </p:cxnSp>
      <p:sp>
        <p:nvSpPr>
          <p:cNvPr id="38" name="矩形 35">
            <a:extLst>
              <a:ext uri="{FF2B5EF4-FFF2-40B4-BE49-F238E27FC236}">
                <a16:creationId xmlns:a16="http://schemas.microsoft.com/office/drawing/2014/main" id="{0E03FEE7-C5ED-4DF3-939C-676198F89FD7}"/>
              </a:ext>
            </a:extLst>
          </p:cNvPr>
          <p:cNvSpPr/>
          <p:nvPr/>
        </p:nvSpPr>
        <p:spPr>
          <a:xfrm>
            <a:off x="1911397" y="1083495"/>
            <a:ext cx="2522765" cy="291429"/>
          </a:xfrm>
          <a:prstGeom prst="rect">
            <a:avLst/>
          </a:prstGeom>
          <a:solidFill>
            <a:schemeClr val="accent1"/>
          </a:solidFill>
          <a:ln>
            <a:solidFill>
              <a:srgbClr val="3E8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a:ea typeface="微软雅黑"/>
                <a:cs typeface="+mn-ea"/>
                <a:sym typeface="+mn-lt"/>
              </a:rPr>
              <a:t>传播资源</a:t>
            </a:r>
          </a:p>
        </p:txBody>
      </p:sp>
      <p:pic>
        <p:nvPicPr>
          <p:cNvPr id="82" name="图片 81">
            <a:extLst>
              <a:ext uri="{FF2B5EF4-FFF2-40B4-BE49-F238E27FC236}">
                <a16:creationId xmlns:a16="http://schemas.microsoft.com/office/drawing/2014/main" id="{55C7D4E6-FF4C-4F33-ADF9-827C4F92C2F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537417" y="3483869"/>
            <a:ext cx="853117" cy="853117"/>
          </a:xfrm>
          <a:prstGeom prst="rect">
            <a:avLst/>
          </a:prstGeom>
        </p:spPr>
      </p:pic>
      <p:pic>
        <p:nvPicPr>
          <p:cNvPr id="131" name="图片 130">
            <a:extLst>
              <a:ext uri="{FF2B5EF4-FFF2-40B4-BE49-F238E27FC236}">
                <a16:creationId xmlns:a16="http://schemas.microsoft.com/office/drawing/2014/main" id="{E54A71B3-2456-4F0A-A888-09515595A50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514013" y="3691408"/>
            <a:ext cx="876076" cy="438038"/>
          </a:xfrm>
          <a:prstGeom prst="rect">
            <a:avLst/>
          </a:prstGeom>
        </p:spPr>
      </p:pic>
      <p:pic>
        <p:nvPicPr>
          <p:cNvPr id="137" name="图片 136">
            <a:extLst>
              <a:ext uri="{FF2B5EF4-FFF2-40B4-BE49-F238E27FC236}">
                <a16:creationId xmlns:a16="http://schemas.microsoft.com/office/drawing/2014/main" id="{1B128091-82E1-4EE3-A6D5-A3B10C0DD09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537194" y="3651158"/>
            <a:ext cx="853117" cy="518538"/>
          </a:xfrm>
          <a:prstGeom prst="rect">
            <a:avLst/>
          </a:prstGeom>
        </p:spPr>
      </p:pic>
      <p:cxnSp>
        <p:nvCxnSpPr>
          <p:cNvPr id="40" name="Straight Connector 27">
            <a:extLst>
              <a:ext uri="{FF2B5EF4-FFF2-40B4-BE49-F238E27FC236}">
                <a16:creationId xmlns:a16="http://schemas.microsoft.com/office/drawing/2014/main" id="{5CE5893A-E414-4BCF-8C29-466E577035C2}"/>
              </a:ext>
            </a:extLst>
          </p:cNvPr>
          <p:cNvCxnSpPr>
            <a:cxnSpLocks/>
          </p:cNvCxnSpPr>
          <p:nvPr/>
        </p:nvCxnSpPr>
        <p:spPr>
          <a:xfrm>
            <a:off x="1152528" y="3483869"/>
            <a:ext cx="0" cy="2766869"/>
          </a:xfrm>
          <a:prstGeom prst="line">
            <a:avLst/>
          </a:prstGeom>
          <a:noFill/>
          <a:ln w="38100" cap="flat" cmpd="sng" algn="ctr">
            <a:solidFill>
              <a:schemeClr val="accent1"/>
            </a:solidFill>
            <a:prstDash val="solid"/>
            <a:miter lim="800000"/>
          </a:ln>
          <a:effectLst/>
        </p:spPr>
      </p:cxnSp>
      <p:pic>
        <p:nvPicPr>
          <p:cNvPr id="9220" name="Picture 4" descr="https://ss1.bdstatic.com/70cFvXSh_Q1YnxGkpoWK1HF6hhy/it/u=2374546157,4092489678&amp;fm=26&amp;gp=0.jpg">
            <a:extLst>
              <a:ext uri="{FF2B5EF4-FFF2-40B4-BE49-F238E27FC236}">
                <a16:creationId xmlns:a16="http://schemas.microsoft.com/office/drawing/2014/main" id="{C504078A-7068-4CC1-AAB9-60B5E378E937}"/>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35741" y="3504260"/>
            <a:ext cx="1031167" cy="812334"/>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23">
            <a:extLst>
              <a:ext uri="{FF2B5EF4-FFF2-40B4-BE49-F238E27FC236}">
                <a16:creationId xmlns:a16="http://schemas.microsoft.com/office/drawing/2014/main" id="{D0FEA5E9-7B0A-42CC-A650-77C6BEEA3A83}"/>
              </a:ext>
            </a:extLst>
          </p:cNvPr>
          <p:cNvSpPr/>
          <p:nvPr/>
        </p:nvSpPr>
        <p:spPr>
          <a:xfrm>
            <a:off x="612459" y="3607149"/>
            <a:ext cx="403607" cy="2358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ysClr val="windowText" lastClr="000000"/>
                </a:solidFill>
                <a:latin typeface="Arial"/>
                <a:ea typeface="微软雅黑"/>
                <a:cs typeface="+mn-ea"/>
                <a:sym typeface="+mn-lt"/>
              </a:rPr>
              <a:t>外部资源</a:t>
            </a:r>
            <a:endPar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ea"/>
              <a:sym typeface="+mn-lt"/>
            </a:endParaRPr>
          </a:p>
        </p:txBody>
      </p:sp>
      <p:cxnSp>
        <p:nvCxnSpPr>
          <p:cNvPr id="44" name="Straight Connector 27">
            <a:extLst>
              <a:ext uri="{FF2B5EF4-FFF2-40B4-BE49-F238E27FC236}">
                <a16:creationId xmlns:a16="http://schemas.microsoft.com/office/drawing/2014/main" id="{8800F190-6ADE-4C41-A192-A096D0AA6894}"/>
              </a:ext>
            </a:extLst>
          </p:cNvPr>
          <p:cNvCxnSpPr>
            <a:cxnSpLocks/>
          </p:cNvCxnSpPr>
          <p:nvPr/>
        </p:nvCxnSpPr>
        <p:spPr>
          <a:xfrm>
            <a:off x="1152528" y="1423096"/>
            <a:ext cx="0" cy="1891604"/>
          </a:xfrm>
          <a:prstGeom prst="line">
            <a:avLst/>
          </a:prstGeom>
          <a:noFill/>
          <a:ln w="38100" cap="flat" cmpd="sng" algn="ctr">
            <a:solidFill>
              <a:schemeClr val="accent1"/>
            </a:solidFill>
            <a:prstDash val="solid"/>
            <a:miter lim="800000"/>
          </a:ln>
          <a:effectLst/>
        </p:spPr>
      </p:cxnSp>
      <p:sp>
        <p:nvSpPr>
          <p:cNvPr id="48" name="矩形 23">
            <a:extLst>
              <a:ext uri="{FF2B5EF4-FFF2-40B4-BE49-F238E27FC236}">
                <a16:creationId xmlns:a16="http://schemas.microsoft.com/office/drawing/2014/main" id="{FAA561A6-61A0-4E53-9557-8A3480EA6C46}"/>
              </a:ext>
            </a:extLst>
          </p:cNvPr>
          <p:cNvSpPr/>
          <p:nvPr/>
        </p:nvSpPr>
        <p:spPr>
          <a:xfrm>
            <a:off x="612459" y="1235408"/>
            <a:ext cx="403607" cy="2358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ysClr val="windowText" lastClr="000000"/>
                </a:solidFill>
                <a:latin typeface="Arial"/>
                <a:ea typeface="微软雅黑"/>
                <a:cs typeface="+mn-ea"/>
                <a:sym typeface="+mn-lt"/>
              </a:rPr>
              <a:t>内部资源</a:t>
            </a:r>
            <a:endPar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ea"/>
              <a:sym typeface="+mn-lt"/>
            </a:endParaRPr>
          </a:p>
        </p:txBody>
      </p:sp>
      <p:sp>
        <p:nvSpPr>
          <p:cNvPr id="49" name="矩形 75">
            <a:extLst>
              <a:ext uri="{FF2B5EF4-FFF2-40B4-BE49-F238E27FC236}">
                <a16:creationId xmlns:a16="http://schemas.microsoft.com/office/drawing/2014/main" id="{95E0E2EB-05CB-4366-9D6E-11A661F745BF}"/>
              </a:ext>
            </a:extLst>
          </p:cNvPr>
          <p:cNvSpPr/>
          <p:nvPr/>
        </p:nvSpPr>
        <p:spPr>
          <a:xfrm>
            <a:off x="1271054" y="1426123"/>
            <a:ext cx="4218020" cy="1977799"/>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1714500" lvl="3" indent="-342900">
              <a:spcBef>
                <a:spcPts val="1000"/>
              </a:spcBef>
              <a:buSzPct val="100000"/>
              <a:buFont typeface="+mj-lt"/>
              <a:buChar char="•"/>
            </a:pPr>
            <a:endParaRPr lang="en-US" altLang="zh-CN" sz="1200" b="1" dirty="0">
              <a:solidFill>
                <a:schemeClr val="tx1"/>
              </a:solidFill>
            </a:endParaRPr>
          </a:p>
        </p:txBody>
      </p:sp>
      <p:pic>
        <p:nvPicPr>
          <p:cNvPr id="50" name="图片 43">
            <a:extLst>
              <a:ext uri="{FF2B5EF4-FFF2-40B4-BE49-F238E27FC236}">
                <a16:creationId xmlns:a16="http://schemas.microsoft.com/office/drawing/2014/main" id="{074D7D42-276D-4DD8-B465-0A25EEF1934E}"/>
              </a:ext>
            </a:extLst>
          </p:cNvPr>
          <p:cNvPicPr>
            <a:picLocks noChangeAspect="1"/>
          </p:cNvPicPr>
          <p:nvPr/>
        </p:nvPicPr>
        <p:blipFill rotWithShape="1">
          <a:blip r:embed="rId10"/>
          <a:srcRect l="5084" t="9472" r="2303" b="76807"/>
          <a:stretch/>
        </p:blipFill>
        <p:spPr>
          <a:xfrm>
            <a:off x="2723279" y="1537994"/>
            <a:ext cx="1653594" cy="435722"/>
          </a:xfrm>
          <a:prstGeom prst="rect">
            <a:avLst/>
          </a:prstGeom>
          <a:effectLst>
            <a:outerShdw blurRad="50800" dist="38100" dir="2700000" algn="tl" rotWithShape="0">
              <a:prstClr val="black">
                <a:alpha val="40000"/>
              </a:prstClr>
            </a:outerShdw>
          </a:effectLst>
        </p:spPr>
      </p:pic>
      <p:pic>
        <p:nvPicPr>
          <p:cNvPr id="51" name="图片 10">
            <a:extLst>
              <a:ext uri="{FF2B5EF4-FFF2-40B4-BE49-F238E27FC236}">
                <a16:creationId xmlns:a16="http://schemas.microsoft.com/office/drawing/2014/main" id="{E5296517-FE52-4F4E-A9D4-0B3022040590}"/>
              </a:ext>
            </a:extLst>
          </p:cNvPr>
          <p:cNvPicPr>
            <a:picLocks noChangeAspect="1"/>
          </p:cNvPicPr>
          <p:nvPr/>
        </p:nvPicPr>
        <p:blipFill rotWithShape="1">
          <a:blip r:embed="rId11"/>
          <a:srcRect r="48758" b="22872"/>
          <a:stretch/>
        </p:blipFill>
        <p:spPr>
          <a:xfrm>
            <a:off x="3749089" y="1856547"/>
            <a:ext cx="1653594" cy="503091"/>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4303917B-DEE3-4DAF-85B6-03CA425DD7D4}"/>
              </a:ext>
            </a:extLst>
          </p:cNvPr>
          <p:cNvSpPr txBox="1"/>
          <p:nvPr/>
        </p:nvSpPr>
        <p:spPr>
          <a:xfrm>
            <a:off x="1283841" y="1615908"/>
            <a:ext cx="1389692" cy="738664"/>
          </a:xfrm>
          <a:prstGeom prst="rect">
            <a:avLst/>
          </a:prstGeom>
          <a:noFill/>
        </p:spPr>
        <p:txBody>
          <a:bodyPr wrap="square" rtlCol="0">
            <a:spAutoFit/>
          </a:bodyPr>
          <a:lstStyle/>
          <a:p>
            <a:pPr>
              <a:buClr>
                <a:srgbClr val="2D97C8"/>
              </a:buClr>
            </a:pPr>
            <a:r>
              <a:rPr lang="zh-CN" altLang="en-US" sz="1400" b="1" dirty="0">
                <a:latin typeface="+mn-ea"/>
                <a:cs typeface="Heiti SC Light" charset="-122"/>
              </a:rPr>
              <a:t>线上</a:t>
            </a:r>
            <a:r>
              <a:rPr lang="zh-CN" altLang="en-US" sz="1400" dirty="0">
                <a:latin typeface="+mn-ea"/>
                <a:cs typeface="Heiti SC Light" charset="-122"/>
              </a:rPr>
              <a:t>：微信公众号</a:t>
            </a:r>
            <a:r>
              <a:rPr lang="en-US" altLang="zh-CN" sz="1400" dirty="0">
                <a:latin typeface="+mn-ea"/>
                <a:cs typeface="Heiti SC Light" charset="-122"/>
              </a:rPr>
              <a:t>/</a:t>
            </a:r>
            <a:r>
              <a:rPr lang="zh-CN" altLang="en-US" sz="1400" dirty="0">
                <a:latin typeface="+mn-ea"/>
                <a:cs typeface="Heiti SC Light" charset="-122"/>
              </a:rPr>
              <a:t>微博</a:t>
            </a:r>
            <a:r>
              <a:rPr lang="en-US" altLang="zh-CN" sz="1400" dirty="0">
                <a:latin typeface="+mn-ea"/>
                <a:cs typeface="Heiti SC Light" charset="-122"/>
              </a:rPr>
              <a:t>/</a:t>
            </a:r>
            <a:r>
              <a:rPr lang="zh-CN" altLang="en-US" sz="1400" dirty="0">
                <a:latin typeface="+mn-ea"/>
                <a:cs typeface="Heiti SC Light" charset="-122"/>
              </a:rPr>
              <a:t>抖音</a:t>
            </a:r>
            <a:endParaRPr lang="en-US" sz="1400" dirty="0">
              <a:latin typeface="+mn-ea"/>
              <a:cs typeface="Heiti SC Light" charset="-122"/>
            </a:endParaRPr>
          </a:p>
        </p:txBody>
      </p:sp>
      <p:sp>
        <p:nvSpPr>
          <p:cNvPr id="61" name="TextBox 60">
            <a:extLst>
              <a:ext uri="{FF2B5EF4-FFF2-40B4-BE49-F238E27FC236}">
                <a16:creationId xmlns:a16="http://schemas.microsoft.com/office/drawing/2014/main" id="{8F81A0D0-884F-4FCE-8EB1-D6311123E812}"/>
              </a:ext>
            </a:extLst>
          </p:cNvPr>
          <p:cNvSpPr txBox="1"/>
          <p:nvPr/>
        </p:nvSpPr>
        <p:spPr>
          <a:xfrm>
            <a:off x="1296424" y="2653983"/>
            <a:ext cx="1284032" cy="523220"/>
          </a:xfrm>
          <a:prstGeom prst="rect">
            <a:avLst/>
          </a:prstGeom>
          <a:noFill/>
        </p:spPr>
        <p:txBody>
          <a:bodyPr wrap="square" rtlCol="0">
            <a:spAutoFit/>
          </a:bodyPr>
          <a:lstStyle/>
          <a:p>
            <a:pPr>
              <a:buClr>
                <a:srgbClr val="2D97C8"/>
              </a:buClr>
            </a:pPr>
            <a:r>
              <a:rPr lang="zh-CN" altLang="en-US" sz="1400" b="1" dirty="0">
                <a:latin typeface="+mn-ea"/>
                <a:cs typeface="Heiti SC Light" charset="-122"/>
              </a:rPr>
              <a:t>线下：</a:t>
            </a:r>
            <a:r>
              <a:rPr lang="zh-CN" altLang="en-US" sz="1400" dirty="0">
                <a:latin typeface="+mn-ea"/>
                <a:cs typeface="Heiti SC Light" charset="-122"/>
              </a:rPr>
              <a:t>基地及大型活动</a:t>
            </a:r>
            <a:endParaRPr lang="en-US" sz="1400" dirty="0">
              <a:latin typeface="+mn-ea"/>
              <a:cs typeface="Heiti SC Light" charset="-122"/>
            </a:endParaRPr>
          </a:p>
        </p:txBody>
      </p:sp>
      <p:pic>
        <p:nvPicPr>
          <p:cNvPr id="62" name="图片 39">
            <a:extLst>
              <a:ext uri="{FF2B5EF4-FFF2-40B4-BE49-F238E27FC236}">
                <a16:creationId xmlns:a16="http://schemas.microsoft.com/office/drawing/2014/main" id="{4BC3FCBE-254B-4A05-955E-89990BCC8DA6}"/>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28377" y="2426514"/>
            <a:ext cx="1192266" cy="761179"/>
          </a:xfrm>
          <a:prstGeom prst="rect">
            <a:avLst/>
          </a:prstGeom>
          <a:noFill/>
          <a:ln>
            <a:noFill/>
          </a:ln>
        </p:spPr>
      </p:pic>
      <p:pic>
        <p:nvPicPr>
          <p:cNvPr id="54" name="图片 37">
            <a:extLst>
              <a:ext uri="{FF2B5EF4-FFF2-40B4-BE49-F238E27FC236}">
                <a16:creationId xmlns:a16="http://schemas.microsoft.com/office/drawing/2014/main" id="{1DEE68C3-0F4B-4C59-9A2B-48D10DE4FE82}"/>
              </a:ext>
            </a:extLst>
          </p:cNvPr>
          <p:cNvPicPr>
            <a:picLocks noChangeAspect="1"/>
          </p:cNvPicPr>
          <p:nvPr/>
        </p:nvPicPr>
        <p:blipFill rotWithShape="1">
          <a:blip r:embed="rId13"/>
          <a:srcRect l="2907" t="37175" r="3142" b="40610"/>
          <a:stretch/>
        </p:blipFill>
        <p:spPr>
          <a:xfrm>
            <a:off x="3777714" y="2561862"/>
            <a:ext cx="1373078" cy="6683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0381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5F75B-8DD2-48FA-882C-C3A440D81D39}"/>
              </a:ext>
            </a:extLst>
          </p:cNvPr>
          <p:cNvSpPr>
            <a:spLocks noGrp="1"/>
          </p:cNvSpPr>
          <p:nvPr>
            <p:ph type="title"/>
          </p:nvPr>
        </p:nvSpPr>
        <p:spPr>
          <a:xfrm>
            <a:off x="601433" y="438604"/>
            <a:ext cx="10100433" cy="460800"/>
          </a:xfrm>
        </p:spPr>
        <p:txBody>
          <a:bodyPr>
            <a:noAutofit/>
          </a:bodyPr>
          <a:lstStyle/>
          <a:p>
            <a:r>
              <a:rPr lang="zh-CN" altLang="en-US" dirty="0"/>
              <a:t>传播现状审计</a:t>
            </a:r>
            <a:r>
              <a:rPr lang="en-US" altLang="zh-CN" dirty="0"/>
              <a:t>-</a:t>
            </a:r>
            <a:r>
              <a:rPr lang="zh-CN" altLang="en-US" dirty="0"/>
              <a:t>微信</a:t>
            </a:r>
            <a:endParaRPr lang="ca-ES" dirty="0"/>
          </a:p>
        </p:txBody>
      </p:sp>
      <p:sp>
        <p:nvSpPr>
          <p:cNvPr id="3" name="灯片编号占位符 2">
            <a:extLst>
              <a:ext uri="{FF2B5EF4-FFF2-40B4-BE49-F238E27FC236}">
                <a16:creationId xmlns:a16="http://schemas.microsoft.com/office/drawing/2014/main" id="{A72AD08A-840A-4B3F-9EDE-8A63E0405150}"/>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charset="-122"/>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1" i="0" u="none" strike="noStrike" kern="1200" cap="none" spc="0" normalizeH="0" baseline="0" noProof="0" dirty="0">
              <a:ln>
                <a:noFill/>
              </a:ln>
              <a:solidFill>
                <a:prstClr val="black">
                  <a:alpha val="70000"/>
                </a:prstClr>
              </a:solidFill>
              <a:effectLst/>
              <a:uLnTx/>
              <a:uFillTx/>
              <a:ea typeface="Heiti SC Light" charset="-122"/>
            </a:endParaRPr>
          </a:p>
        </p:txBody>
      </p:sp>
      <p:sp>
        <p:nvSpPr>
          <p:cNvPr id="4" name="文本占位符 3">
            <a:extLst>
              <a:ext uri="{FF2B5EF4-FFF2-40B4-BE49-F238E27FC236}">
                <a16:creationId xmlns:a16="http://schemas.microsoft.com/office/drawing/2014/main" id="{FE9F967E-7A56-4959-9ACC-5355813B931C}"/>
              </a:ext>
            </a:extLst>
          </p:cNvPr>
          <p:cNvSpPr>
            <a:spLocks noGrp="1"/>
          </p:cNvSpPr>
          <p:nvPr>
            <p:ph type="body" sz="quarter" idx="15"/>
          </p:nvPr>
        </p:nvSpPr>
        <p:spPr/>
        <p:txBody>
          <a:bodyPr/>
          <a:lstStyle/>
          <a:p>
            <a:endParaRPr lang="ca-ES"/>
          </a:p>
        </p:txBody>
      </p:sp>
      <p:sp>
        <p:nvSpPr>
          <p:cNvPr id="13" name="Rectangle 16">
            <a:extLst>
              <a:ext uri="{FF2B5EF4-FFF2-40B4-BE49-F238E27FC236}">
                <a16:creationId xmlns:a16="http://schemas.microsoft.com/office/drawing/2014/main" id="{BDF0EB81-9BA8-48A4-A802-D0674B23C204}"/>
              </a:ext>
            </a:extLst>
          </p:cNvPr>
          <p:cNvSpPr/>
          <p:nvPr/>
        </p:nvSpPr>
        <p:spPr>
          <a:xfrm>
            <a:off x="591338" y="1659083"/>
            <a:ext cx="5487487" cy="454931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文本框 3">
            <a:extLst>
              <a:ext uri="{FF2B5EF4-FFF2-40B4-BE49-F238E27FC236}">
                <a16:creationId xmlns:a16="http://schemas.microsoft.com/office/drawing/2014/main" id="{340F5729-7381-4FAC-B99E-AE2700FE60AF}"/>
              </a:ext>
            </a:extLst>
          </p:cNvPr>
          <p:cNvSpPr txBox="1"/>
          <p:nvPr/>
        </p:nvSpPr>
        <p:spPr>
          <a:xfrm>
            <a:off x="1943170" y="1543655"/>
            <a:ext cx="2853238" cy="307777"/>
          </a:xfrm>
          <a:prstGeom prst="rect">
            <a:avLst/>
          </a:prstGeom>
          <a:solidFill>
            <a:schemeClr val="accent1"/>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Heiti SC Light" charset="-122"/>
              </a:rPr>
              <a:t>自有渠道内容多元，影响力有限</a:t>
            </a:r>
            <a:endParaRPr kumimoji="0" lang="en-GB" sz="1400" b="1" i="0" u="none" strike="noStrike" kern="1200" cap="none" spc="0" normalizeH="0" baseline="0" noProof="0" dirty="0">
              <a:ln>
                <a:noFill/>
              </a:ln>
              <a:solidFill>
                <a:prstClr val="white"/>
              </a:solidFill>
              <a:effectLst/>
              <a:uLnTx/>
              <a:uFillTx/>
              <a:latin typeface="微软雅黑"/>
              <a:ea typeface="微软雅黑"/>
              <a:cs typeface="Heiti SC Light" charset="-122"/>
            </a:endParaRPr>
          </a:p>
        </p:txBody>
      </p:sp>
      <p:sp>
        <p:nvSpPr>
          <p:cNvPr id="20" name="Rectangle 16">
            <a:extLst>
              <a:ext uri="{FF2B5EF4-FFF2-40B4-BE49-F238E27FC236}">
                <a16:creationId xmlns:a16="http://schemas.microsoft.com/office/drawing/2014/main" id="{A3C67DA6-0ADF-43F3-8B57-8F966F040875}"/>
              </a:ext>
            </a:extLst>
          </p:cNvPr>
          <p:cNvSpPr/>
          <p:nvPr/>
        </p:nvSpPr>
        <p:spPr>
          <a:xfrm>
            <a:off x="6374460" y="1659082"/>
            <a:ext cx="5234162" cy="45597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文本框 3">
            <a:extLst>
              <a:ext uri="{FF2B5EF4-FFF2-40B4-BE49-F238E27FC236}">
                <a16:creationId xmlns:a16="http://schemas.microsoft.com/office/drawing/2014/main" id="{208F5415-1568-4496-A064-92A5103B709E}"/>
              </a:ext>
            </a:extLst>
          </p:cNvPr>
          <p:cNvSpPr txBox="1"/>
          <p:nvPr/>
        </p:nvSpPr>
        <p:spPr>
          <a:xfrm>
            <a:off x="7652971" y="1534003"/>
            <a:ext cx="3246038" cy="307777"/>
          </a:xfrm>
          <a:prstGeom prst="rect">
            <a:avLst/>
          </a:prstGeom>
          <a:solidFill>
            <a:schemeClr val="accent1"/>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Heiti SC Light" charset="-122"/>
              </a:rPr>
              <a:t>合作方渠道影响力强，应加强合作引流</a:t>
            </a:r>
            <a:endParaRPr kumimoji="0" lang="en-GB" sz="1400" b="1" i="0" u="none" strike="noStrike" kern="1200" cap="none" spc="0" normalizeH="0" baseline="0" noProof="0" dirty="0">
              <a:ln>
                <a:noFill/>
              </a:ln>
              <a:solidFill>
                <a:prstClr val="white"/>
              </a:solidFill>
              <a:effectLst/>
              <a:uLnTx/>
              <a:uFillTx/>
              <a:latin typeface="微软雅黑"/>
              <a:ea typeface="微软雅黑"/>
              <a:cs typeface="Heiti SC Light" charset="-122"/>
            </a:endParaRPr>
          </a:p>
        </p:txBody>
      </p:sp>
      <p:pic>
        <p:nvPicPr>
          <p:cNvPr id="44" name="图片 43">
            <a:extLst>
              <a:ext uri="{FF2B5EF4-FFF2-40B4-BE49-F238E27FC236}">
                <a16:creationId xmlns:a16="http://schemas.microsoft.com/office/drawing/2014/main" id="{CA7F7743-4187-43CA-84BC-8F08A2BC7D73}"/>
              </a:ext>
            </a:extLst>
          </p:cNvPr>
          <p:cNvPicPr>
            <a:picLocks noChangeAspect="1"/>
          </p:cNvPicPr>
          <p:nvPr/>
        </p:nvPicPr>
        <p:blipFill rotWithShape="1">
          <a:blip r:embed="rId2"/>
          <a:srcRect l="5084" t="9472" r="2303" b="76807"/>
          <a:stretch/>
        </p:blipFill>
        <p:spPr>
          <a:xfrm>
            <a:off x="2137777" y="2005489"/>
            <a:ext cx="2394608" cy="630979"/>
          </a:xfrm>
          <a:prstGeom prst="rect">
            <a:avLst/>
          </a:prstGeom>
          <a:effectLst>
            <a:outerShdw blurRad="50800" dist="38100" dir="2700000" algn="tl" rotWithShape="0">
              <a:prstClr val="black">
                <a:alpha val="40000"/>
              </a:prstClr>
            </a:outerShdw>
          </a:effectLst>
        </p:spPr>
      </p:pic>
      <p:sp>
        <p:nvSpPr>
          <p:cNvPr id="72" name="TextBox 35">
            <a:extLst>
              <a:ext uri="{FF2B5EF4-FFF2-40B4-BE49-F238E27FC236}">
                <a16:creationId xmlns:a16="http://schemas.microsoft.com/office/drawing/2014/main" id="{C74BE2BF-9204-4646-B469-48F16507651B}"/>
              </a:ext>
            </a:extLst>
          </p:cNvPr>
          <p:cNvSpPr txBox="1"/>
          <p:nvPr/>
        </p:nvSpPr>
        <p:spPr>
          <a:xfrm>
            <a:off x="6827980" y="6283896"/>
            <a:ext cx="486218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GB" altLang="ja-JP" sz="1000" b="0" i="0" u="none" strike="noStrike" kern="1200" cap="none" spc="0" normalizeH="0" baseline="0" noProof="0" dirty="0">
                <a:ln>
                  <a:noFill/>
                </a:ln>
                <a:solidFill>
                  <a:prstClr val="black"/>
                </a:solidFill>
                <a:effectLst/>
                <a:uLnTx/>
                <a:uFillTx/>
                <a:latin typeface="微软雅黑"/>
                <a:ea typeface="微软雅黑"/>
                <a:cs typeface="Heiti SC Light" charset="-122"/>
              </a:rPr>
              <a:t>Source</a:t>
            </a:r>
            <a:r>
              <a:rPr kumimoji="0" lang="zh-CN" altLang="en-US" sz="1000" b="0" i="0" u="none" strike="noStrike" kern="1200" cap="none" spc="0" normalizeH="0" baseline="0" noProof="0" dirty="0">
                <a:ln>
                  <a:noFill/>
                </a:ln>
                <a:solidFill>
                  <a:prstClr val="black"/>
                </a:solidFill>
                <a:effectLst/>
                <a:uLnTx/>
                <a:uFillTx/>
                <a:latin typeface="微软雅黑"/>
                <a:ea typeface="微软雅黑"/>
                <a:cs typeface="Heiti SC Light" charset="-122"/>
              </a:rPr>
              <a:t>：千岛湖水源地保护、阿里巴巴公益基金会、大自然保护协会</a:t>
            </a:r>
            <a:r>
              <a:rPr kumimoji="0" lang="en-US" altLang="zh-CN" sz="1000" b="0" i="0" u="none" strike="noStrike" kern="1200" cap="none" spc="0" normalizeH="0" baseline="0" noProof="0" dirty="0">
                <a:ln>
                  <a:noFill/>
                </a:ln>
                <a:solidFill>
                  <a:prstClr val="black"/>
                </a:solidFill>
                <a:effectLst/>
                <a:uLnTx/>
                <a:uFillTx/>
                <a:latin typeface="微软雅黑"/>
                <a:ea typeface="微软雅黑"/>
                <a:cs typeface="Heiti SC Light" charset="-122"/>
              </a:rPr>
              <a:t>TNC</a:t>
            </a:r>
            <a:r>
              <a:rPr kumimoji="0" lang="zh-CN" altLang="en-US" sz="1000" b="0" i="0" u="none" strike="noStrike" kern="1200" cap="none" spc="0" normalizeH="0" baseline="0" noProof="0" dirty="0">
                <a:ln>
                  <a:noFill/>
                </a:ln>
                <a:solidFill>
                  <a:prstClr val="black"/>
                </a:solidFill>
                <a:effectLst/>
                <a:uLnTx/>
                <a:uFillTx/>
                <a:latin typeface="微软雅黑"/>
                <a:ea typeface="微软雅黑"/>
                <a:cs typeface="Heiti SC Light" charset="-122"/>
              </a:rPr>
              <a:t>公众号</a:t>
            </a:r>
            <a:endParaRPr kumimoji="0" lang="en-GB" sz="10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grpSp>
        <p:nvGrpSpPr>
          <p:cNvPr id="143" name="组合 142">
            <a:extLst>
              <a:ext uri="{FF2B5EF4-FFF2-40B4-BE49-F238E27FC236}">
                <a16:creationId xmlns:a16="http://schemas.microsoft.com/office/drawing/2014/main" id="{90BF35D6-820B-4C0F-A821-4E207C78A107}"/>
              </a:ext>
            </a:extLst>
          </p:cNvPr>
          <p:cNvGrpSpPr/>
          <p:nvPr/>
        </p:nvGrpSpPr>
        <p:grpSpPr>
          <a:xfrm>
            <a:off x="6711265" y="3892327"/>
            <a:ext cx="4437580" cy="1686336"/>
            <a:chOff x="7567165" y="1870100"/>
            <a:chExt cx="5497761" cy="1893360"/>
          </a:xfrm>
        </p:grpSpPr>
        <p:grpSp>
          <p:nvGrpSpPr>
            <p:cNvPr id="108" name="组合 107">
              <a:extLst>
                <a:ext uri="{FF2B5EF4-FFF2-40B4-BE49-F238E27FC236}">
                  <a16:creationId xmlns:a16="http://schemas.microsoft.com/office/drawing/2014/main" id="{3EE3D32F-62B4-4281-9A66-25329C148710}"/>
                </a:ext>
              </a:extLst>
            </p:cNvPr>
            <p:cNvGrpSpPr/>
            <p:nvPr/>
          </p:nvGrpSpPr>
          <p:grpSpPr>
            <a:xfrm>
              <a:off x="7597089" y="2827337"/>
              <a:ext cx="2661732" cy="914401"/>
              <a:chOff x="5233350" y="3032536"/>
              <a:chExt cx="3384724" cy="1231963"/>
            </a:xfrm>
          </p:grpSpPr>
          <p:pic>
            <p:nvPicPr>
              <p:cNvPr id="105" name="图片 104">
                <a:extLst>
                  <a:ext uri="{FF2B5EF4-FFF2-40B4-BE49-F238E27FC236}">
                    <a16:creationId xmlns:a16="http://schemas.microsoft.com/office/drawing/2014/main" id="{739E925B-7500-4250-BE44-E92618C485CC}"/>
                  </a:ext>
                </a:extLst>
              </p:cNvPr>
              <p:cNvPicPr>
                <a:picLocks noChangeAspect="1"/>
              </p:cNvPicPr>
              <p:nvPr/>
            </p:nvPicPr>
            <p:blipFill>
              <a:blip r:embed="rId3"/>
              <a:stretch>
                <a:fillRect/>
              </a:stretch>
            </p:blipFill>
            <p:spPr>
              <a:xfrm>
                <a:off x="5233350" y="3032536"/>
                <a:ext cx="3384724" cy="1231963"/>
              </a:xfrm>
              <a:prstGeom prst="rect">
                <a:avLst/>
              </a:prstGeom>
              <a:effectLst>
                <a:outerShdw blurRad="50800" dist="38100" dir="2700000" algn="tl" rotWithShape="0">
                  <a:prstClr val="black">
                    <a:alpha val="40000"/>
                  </a:prstClr>
                </a:outerShdw>
              </a:effectLst>
            </p:spPr>
          </p:pic>
          <p:pic>
            <p:nvPicPr>
              <p:cNvPr id="107" name="图片 106">
                <a:extLst>
                  <a:ext uri="{FF2B5EF4-FFF2-40B4-BE49-F238E27FC236}">
                    <a16:creationId xmlns:a16="http://schemas.microsoft.com/office/drawing/2014/main" id="{6C53AAA8-CBC0-42D9-B8A9-430A21803C51}"/>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29952"/>
              <a:stretch/>
            </p:blipFill>
            <p:spPr>
              <a:xfrm>
                <a:off x="7829354" y="3981646"/>
                <a:ext cx="698536" cy="225741"/>
              </a:xfrm>
              <a:prstGeom prst="rect">
                <a:avLst/>
              </a:prstGeom>
              <a:ln w="12700">
                <a:solidFill>
                  <a:srgbClr val="000000"/>
                </a:solidFill>
              </a:ln>
            </p:spPr>
          </p:pic>
        </p:grpSp>
        <p:grpSp>
          <p:nvGrpSpPr>
            <p:cNvPr id="98" name="组合 97">
              <a:extLst>
                <a:ext uri="{FF2B5EF4-FFF2-40B4-BE49-F238E27FC236}">
                  <a16:creationId xmlns:a16="http://schemas.microsoft.com/office/drawing/2014/main" id="{EB6D2EC5-66D2-4C44-BFFE-4677988C16FE}"/>
                </a:ext>
              </a:extLst>
            </p:cNvPr>
            <p:cNvGrpSpPr/>
            <p:nvPr/>
          </p:nvGrpSpPr>
          <p:grpSpPr>
            <a:xfrm>
              <a:off x="10395117" y="1896562"/>
              <a:ext cx="2661732" cy="833448"/>
              <a:chOff x="7543921" y="-777066"/>
              <a:chExt cx="3690162" cy="1169549"/>
            </a:xfrm>
          </p:grpSpPr>
          <p:pic>
            <p:nvPicPr>
              <p:cNvPr id="83" name="图片 82">
                <a:extLst>
                  <a:ext uri="{FF2B5EF4-FFF2-40B4-BE49-F238E27FC236}">
                    <a16:creationId xmlns:a16="http://schemas.microsoft.com/office/drawing/2014/main" id="{273E6FD6-770F-4056-A1CF-DF7628E60997}"/>
                  </a:ext>
                </a:extLst>
              </p:cNvPr>
              <p:cNvPicPr>
                <a:picLocks noChangeAspect="1"/>
              </p:cNvPicPr>
              <p:nvPr/>
            </p:nvPicPr>
            <p:blipFill rotWithShape="1">
              <a:blip r:embed="rId6"/>
              <a:srcRect l="2285" t="37995" r="2009" b="44951"/>
              <a:stretch/>
            </p:blipFill>
            <p:spPr>
              <a:xfrm>
                <a:off x="7543921" y="-777066"/>
                <a:ext cx="3690162" cy="1169549"/>
              </a:xfrm>
              <a:prstGeom prst="rect">
                <a:avLst/>
              </a:prstGeom>
              <a:effectLst>
                <a:outerShdw blurRad="50800" dist="38100" dir="2700000" algn="tl" rotWithShape="0">
                  <a:prstClr val="black">
                    <a:alpha val="40000"/>
                  </a:prstClr>
                </a:outerShdw>
              </a:effectLst>
            </p:spPr>
          </p:pic>
          <p:pic>
            <p:nvPicPr>
              <p:cNvPr id="85" name="图片 84">
                <a:extLst>
                  <a:ext uri="{FF2B5EF4-FFF2-40B4-BE49-F238E27FC236}">
                    <a16:creationId xmlns:a16="http://schemas.microsoft.com/office/drawing/2014/main" id="{73A4156F-A540-469F-8B46-B0B3DE18816C}"/>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23353" t="81216" r="56106" b="15811"/>
              <a:stretch/>
            </p:blipFill>
            <p:spPr>
              <a:xfrm>
                <a:off x="10453015" y="141316"/>
                <a:ext cx="730580" cy="188101"/>
              </a:xfrm>
              <a:prstGeom prst="rect">
                <a:avLst/>
              </a:prstGeom>
              <a:ln w="12700">
                <a:solidFill>
                  <a:srgbClr val="000000"/>
                </a:solidFill>
              </a:ln>
            </p:spPr>
          </p:pic>
        </p:grpSp>
        <p:grpSp>
          <p:nvGrpSpPr>
            <p:cNvPr id="118" name="组合 117">
              <a:extLst>
                <a:ext uri="{FF2B5EF4-FFF2-40B4-BE49-F238E27FC236}">
                  <a16:creationId xmlns:a16="http://schemas.microsoft.com/office/drawing/2014/main" id="{EED54177-1FAB-4F51-A134-7A22BD9B5095}"/>
                </a:ext>
              </a:extLst>
            </p:cNvPr>
            <p:cNvGrpSpPr/>
            <p:nvPr/>
          </p:nvGrpSpPr>
          <p:grpSpPr>
            <a:xfrm>
              <a:off x="10483244" y="2835644"/>
              <a:ext cx="2581682" cy="927816"/>
              <a:chOff x="11003551" y="3171499"/>
              <a:chExt cx="2651837" cy="907316"/>
            </a:xfrm>
          </p:grpSpPr>
          <p:pic>
            <p:nvPicPr>
              <p:cNvPr id="115" name="图片 114">
                <a:extLst>
                  <a:ext uri="{FF2B5EF4-FFF2-40B4-BE49-F238E27FC236}">
                    <a16:creationId xmlns:a16="http://schemas.microsoft.com/office/drawing/2014/main" id="{5DDCD9CD-36DA-4223-A229-E03C279EF814}"/>
                  </a:ext>
                </a:extLst>
              </p:cNvPr>
              <p:cNvPicPr>
                <a:picLocks noChangeAspect="1"/>
              </p:cNvPicPr>
              <p:nvPr/>
            </p:nvPicPr>
            <p:blipFill rotWithShape="1">
              <a:blip r:embed="rId9"/>
              <a:srcRect t="6951"/>
              <a:stretch/>
            </p:blipFill>
            <p:spPr>
              <a:xfrm>
                <a:off x="11003551" y="3171499"/>
                <a:ext cx="2651837" cy="907316"/>
              </a:xfrm>
              <a:prstGeom prst="rect">
                <a:avLst/>
              </a:prstGeom>
              <a:effectLst>
                <a:outerShdw blurRad="50800" dist="38100" dir="2700000" algn="tl" rotWithShape="0">
                  <a:prstClr val="black">
                    <a:alpha val="40000"/>
                  </a:prstClr>
                </a:outerShdw>
              </a:effectLst>
            </p:spPr>
          </p:pic>
          <p:pic>
            <p:nvPicPr>
              <p:cNvPr id="117" name="图片 116">
                <a:extLst>
                  <a:ext uri="{FF2B5EF4-FFF2-40B4-BE49-F238E27FC236}">
                    <a16:creationId xmlns:a16="http://schemas.microsoft.com/office/drawing/2014/main" id="{5FC111A6-3217-4A3D-AC31-1012FC1C36A0}"/>
                  </a:ext>
                </a:extLst>
              </p:cNvPr>
              <p:cNvPicPr>
                <a:picLocks noChangeAspect="1"/>
              </p:cNvPicPr>
              <p:nvPr/>
            </p:nvPicPr>
            <p:blipFill>
              <a:blip r:embed="rId10"/>
              <a:stretch>
                <a:fillRect/>
              </a:stretch>
            </p:blipFill>
            <p:spPr>
              <a:xfrm>
                <a:off x="13055184" y="3862789"/>
                <a:ext cx="480155" cy="207760"/>
              </a:xfrm>
              <a:prstGeom prst="rect">
                <a:avLst/>
              </a:prstGeom>
              <a:ln w="12700">
                <a:solidFill>
                  <a:srgbClr val="000000"/>
                </a:solidFill>
              </a:ln>
            </p:spPr>
          </p:pic>
        </p:grpSp>
        <p:grpSp>
          <p:nvGrpSpPr>
            <p:cNvPr id="103" name="组合 102">
              <a:extLst>
                <a:ext uri="{FF2B5EF4-FFF2-40B4-BE49-F238E27FC236}">
                  <a16:creationId xmlns:a16="http://schemas.microsoft.com/office/drawing/2014/main" id="{A9F4C8FD-A450-493D-AE50-784017AF35CC}"/>
                </a:ext>
              </a:extLst>
            </p:cNvPr>
            <p:cNvGrpSpPr/>
            <p:nvPr/>
          </p:nvGrpSpPr>
          <p:grpSpPr>
            <a:xfrm>
              <a:off x="7567165" y="1870100"/>
              <a:ext cx="2697588" cy="855578"/>
              <a:chOff x="8663093" y="3767700"/>
              <a:chExt cx="2697588" cy="855578"/>
            </a:xfrm>
          </p:grpSpPr>
          <p:pic>
            <p:nvPicPr>
              <p:cNvPr id="100" name="图片 99">
                <a:extLst>
                  <a:ext uri="{FF2B5EF4-FFF2-40B4-BE49-F238E27FC236}">
                    <a16:creationId xmlns:a16="http://schemas.microsoft.com/office/drawing/2014/main" id="{71601B81-082D-408A-B4D1-C733D170C0E1}"/>
                  </a:ext>
                </a:extLst>
              </p:cNvPr>
              <p:cNvPicPr>
                <a:picLocks noChangeAspect="1"/>
              </p:cNvPicPr>
              <p:nvPr/>
            </p:nvPicPr>
            <p:blipFill>
              <a:blip r:embed="rId11"/>
              <a:stretch>
                <a:fillRect/>
              </a:stretch>
            </p:blipFill>
            <p:spPr>
              <a:xfrm>
                <a:off x="8663093" y="3767700"/>
                <a:ext cx="2697588" cy="855578"/>
              </a:xfrm>
              <a:prstGeom prst="rect">
                <a:avLst/>
              </a:prstGeom>
              <a:effectLst>
                <a:outerShdw blurRad="50800" dist="38100" dir="2700000" algn="tl" rotWithShape="0">
                  <a:prstClr val="black">
                    <a:alpha val="40000"/>
                  </a:prstClr>
                </a:outerShdw>
              </a:effectLst>
            </p:spPr>
          </p:pic>
          <p:pic>
            <p:nvPicPr>
              <p:cNvPr id="102" name="图片 101">
                <a:extLst>
                  <a:ext uri="{FF2B5EF4-FFF2-40B4-BE49-F238E27FC236}">
                    <a16:creationId xmlns:a16="http://schemas.microsoft.com/office/drawing/2014/main" id="{CC7437D1-3699-4CF4-A766-561FD7826888}"/>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10738442" y="4389969"/>
                <a:ext cx="542333" cy="202785"/>
              </a:xfrm>
              <a:prstGeom prst="rect">
                <a:avLst/>
              </a:prstGeom>
              <a:ln w="12700">
                <a:solidFill>
                  <a:srgbClr val="000000"/>
                </a:solidFill>
              </a:ln>
            </p:spPr>
          </p:pic>
        </p:grpSp>
      </p:grpSp>
      <p:grpSp>
        <p:nvGrpSpPr>
          <p:cNvPr id="81" name="组合 80">
            <a:extLst>
              <a:ext uri="{FF2B5EF4-FFF2-40B4-BE49-F238E27FC236}">
                <a16:creationId xmlns:a16="http://schemas.microsoft.com/office/drawing/2014/main" id="{49D43A9C-3C68-4DA6-964B-81D134A3B97E}"/>
              </a:ext>
            </a:extLst>
          </p:cNvPr>
          <p:cNvGrpSpPr/>
          <p:nvPr/>
        </p:nvGrpSpPr>
        <p:grpSpPr>
          <a:xfrm>
            <a:off x="7195413" y="1976511"/>
            <a:ext cx="3356235" cy="703135"/>
            <a:chOff x="6599804" y="1730854"/>
            <a:chExt cx="4034151" cy="935679"/>
          </a:xfrm>
        </p:grpSpPr>
        <p:pic>
          <p:nvPicPr>
            <p:cNvPr id="74" name="图片 73">
              <a:extLst>
                <a:ext uri="{FF2B5EF4-FFF2-40B4-BE49-F238E27FC236}">
                  <a16:creationId xmlns:a16="http://schemas.microsoft.com/office/drawing/2014/main" id="{98E188A9-1640-4720-8CB7-9DABB8AEA890}"/>
                </a:ext>
              </a:extLst>
            </p:cNvPr>
            <p:cNvPicPr>
              <a:picLocks noChangeAspect="1"/>
            </p:cNvPicPr>
            <p:nvPr/>
          </p:nvPicPr>
          <p:blipFill rotWithShape="1">
            <a:blip r:embed="rId14"/>
            <a:srcRect t="10901" r="77042" b="4537"/>
            <a:stretch/>
          </p:blipFill>
          <p:spPr>
            <a:xfrm>
              <a:off x="7615597" y="1765570"/>
              <a:ext cx="954314" cy="895479"/>
            </a:xfrm>
            <a:prstGeom prst="rect">
              <a:avLst/>
            </a:prstGeom>
            <a:effectLst>
              <a:outerShdw blurRad="50800" dist="38100" dir="2700000" algn="tl" rotWithShape="0">
                <a:prstClr val="black">
                  <a:alpha val="40000"/>
                </a:prstClr>
              </a:outerShdw>
            </a:effectLst>
          </p:spPr>
        </p:pic>
        <p:pic>
          <p:nvPicPr>
            <p:cNvPr id="76" name="图片 75">
              <a:extLst>
                <a:ext uri="{FF2B5EF4-FFF2-40B4-BE49-F238E27FC236}">
                  <a16:creationId xmlns:a16="http://schemas.microsoft.com/office/drawing/2014/main" id="{54B6CB41-22D9-4F5B-A700-8D1FDF5B563B}"/>
                </a:ext>
              </a:extLst>
            </p:cNvPr>
            <p:cNvPicPr>
              <a:picLocks noChangeAspect="1"/>
            </p:cNvPicPr>
            <p:nvPr/>
          </p:nvPicPr>
          <p:blipFill rotWithShape="1">
            <a:blip r:embed="rId15"/>
            <a:srcRect l="1993" t="11806" r="76779"/>
            <a:stretch/>
          </p:blipFill>
          <p:spPr>
            <a:xfrm>
              <a:off x="8728513" y="1730854"/>
              <a:ext cx="890365" cy="933140"/>
            </a:xfrm>
            <a:prstGeom prst="rect">
              <a:avLst/>
            </a:prstGeom>
            <a:effectLst>
              <a:outerShdw blurRad="50800" dist="38100" dir="2700000" algn="tl" rotWithShape="0">
                <a:prstClr val="black">
                  <a:alpha val="40000"/>
                </a:prstClr>
              </a:outerShdw>
            </a:effectLst>
          </p:spPr>
        </p:pic>
        <p:pic>
          <p:nvPicPr>
            <p:cNvPr id="78" name="图片 77">
              <a:extLst>
                <a:ext uri="{FF2B5EF4-FFF2-40B4-BE49-F238E27FC236}">
                  <a16:creationId xmlns:a16="http://schemas.microsoft.com/office/drawing/2014/main" id="{E50FAECB-413D-4C24-A454-8AD97F306388}"/>
                </a:ext>
              </a:extLst>
            </p:cNvPr>
            <p:cNvPicPr>
              <a:picLocks noChangeAspect="1"/>
            </p:cNvPicPr>
            <p:nvPr/>
          </p:nvPicPr>
          <p:blipFill rotWithShape="1">
            <a:blip r:embed="rId16"/>
            <a:srcRect l="1820" t="12027" r="78792" b="11728"/>
            <a:stretch/>
          </p:blipFill>
          <p:spPr>
            <a:xfrm>
              <a:off x="6599804" y="1765567"/>
              <a:ext cx="954314" cy="900966"/>
            </a:xfrm>
            <a:prstGeom prst="rect">
              <a:avLst/>
            </a:prstGeom>
            <a:effectLst>
              <a:outerShdw blurRad="50800" dist="38100" dir="2700000" algn="tl" rotWithShape="0">
                <a:prstClr val="black">
                  <a:alpha val="40000"/>
                </a:prstClr>
              </a:outerShdw>
            </a:effectLst>
          </p:spPr>
        </p:pic>
        <p:pic>
          <p:nvPicPr>
            <p:cNvPr id="80" name="图片 79">
              <a:extLst>
                <a:ext uri="{FF2B5EF4-FFF2-40B4-BE49-F238E27FC236}">
                  <a16:creationId xmlns:a16="http://schemas.microsoft.com/office/drawing/2014/main" id="{8F7039CC-83FC-40B6-BB2E-C821AF24C915}"/>
                </a:ext>
              </a:extLst>
            </p:cNvPr>
            <p:cNvPicPr>
              <a:picLocks noChangeAspect="1"/>
            </p:cNvPicPr>
            <p:nvPr/>
          </p:nvPicPr>
          <p:blipFill rotWithShape="1">
            <a:blip r:embed="rId17"/>
            <a:srcRect l="1940" t="9504" r="75974" b="15104"/>
            <a:stretch/>
          </p:blipFill>
          <p:spPr>
            <a:xfrm>
              <a:off x="9679641" y="1764096"/>
              <a:ext cx="954314" cy="880954"/>
            </a:xfrm>
            <a:prstGeom prst="rect">
              <a:avLst/>
            </a:prstGeom>
            <a:effectLst>
              <a:outerShdw blurRad="50800" dist="38100" dir="2700000" algn="tl" rotWithShape="0">
                <a:prstClr val="black">
                  <a:alpha val="40000"/>
                </a:prstClr>
              </a:outerShdw>
            </a:effectLst>
          </p:spPr>
        </p:pic>
      </p:grpSp>
      <p:sp>
        <p:nvSpPr>
          <p:cNvPr id="5" name="文本框 4">
            <a:extLst>
              <a:ext uri="{FF2B5EF4-FFF2-40B4-BE49-F238E27FC236}">
                <a16:creationId xmlns:a16="http://schemas.microsoft.com/office/drawing/2014/main" id="{37070821-AF90-403C-939A-609885057EE1}"/>
              </a:ext>
            </a:extLst>
          </p:cNvPr>
          <p:cNvSpPr txBox="1"/>
          <p:nvPr/>
        </p:nvSpPr>
        <p:spPr>
          <a:xfrm>
            <a:off x="1041418" y="2786132"/>
            <a:ext cx="4732761" cy="1169551"/>
          </a:xfrm>
          <a:prstGeom prst="rect">
            <a:avLst/>
          </a:prstGeom>
          <a:noFill/>
        </p:spPr>
        <p:txBody>
          <a:bodyPr wrap="square" rtlCol="0">
            <a:spAutoFit/>
          </a:bodyPr>
          <a:lstStyle/>
          <a:p>
            <a:pPr>
              <a:buClr>
                <a:srgbClr val="2D97C8"/>
              </a:buClr>
            </a:pPr>
            <a:r>
              <a:rPr lang="zh-CN" altLang="en-US" sz="1400" dirty="0">
                <a:latin typeface="+mn-ea"/>
                <a:cs typeface="Heiti SC Light" charset="-122"/>
              </a:rPr>
              <a:t>经过审计近三个月的微信内容，发现内容分为以下两部分：</a:t>
            </a:r>
            <a:endParaRPr lang="en-US" altLang="zh-CN" sz="1400" dirty="0">
              <a:latin typeface="+mn-ea"/>
              <a:cs typeface="Heiti SC Light" charset="-122"/>
            </a:endParaRPr>
          </a:p>
          <a:p>
            <a:pPr>
              <a:buClr>
                <a:srgbClr val="2D97C8"/>
              </a:buClr>
            </a:pPr>
            <a:endParaRPr lang="en-US" sz="1400" dirty="0">
              <a:latin typeface="+mn-ea"/>
              <a:cs typeface="Heiti SC Light" charset="-122"/>
            </a:endParaRPr>
          </a:p>
          <a:p>
            <a:pPr marL="285750" indent="-285750">
              <a:buClr>
                <a:srgbClr val="2D97C8"/>
              </a:buClr>
              <a:buFont typeface="Arial" panose="020B0604020202020204" pitchFamily="34" charset="0"/>
              <a:buChar char="•"/>
            </a:pPr>
            <a:r>
              <a:rPr lang="zh-CN" altLang="en-US" sz="1400" b="1" dirty="0">
                <a:solidFill>
                  <a:prstClr val="black"/>
                </a:solidFill>
                <a:latin typeface="微软雅黑"/>
                <a:cs typeface="Heiti SC Light" charset="-122"/>
              </a:rPr>
              <a:t>社会企业：</a:t>
            </a:r>
            <a:r>
              <a:rPr lang="zh-CN" altLang="en-US" sz="1400" dirty="0">
                <a:solidFill>
                  <a:prstClr val="black"/>
                </a:solidFill>
                <a:latin typeface="微软雅黑"/>
                <a:cs typeface="Heiti SC Light" charset="-122"/>
              </a:rPr>
              <a:t>保护课程、农业产品、宣传活动</a:t>
            </a:r>
            <a:endParaRPr lang="en-US" altLang="zh-CN" sz="1400" dirty="0">
              <a:solidFill>
                <a:prstClr val="black"/>
              </a:solidFill>
              <a:latin typeface="微软雅黑"/>
              <a:cs typeface="Heiti SC Light" charset="-122"/>
            </a:endParaRPr>
          </a:p>
          <a:p>
            <a:pPr marL="285750" indent="-285750">
              <a:buClr>
                <a:srgbClr val="2D97C8"/>
              </a:buClr>
              <a:buFont typeface="Arial" panose="020B0604020202020204" pitchFamily="34" charset="0"/>
              <a:buChar char="•"/>
            </a:pPr>
            <a:r>
              <a:rPr lang="zh-CN" altLang="en-US" sz="1400" b="1" dirty="0">
                <a:solidFill>
                  <a:prstClr val="black"/>
                </a:solidFill>
                <a:latin typeface="微软雅黑"/>
                <a:cs typeface="Heiti SC Light" charset="-122"/>
              </a:rPr>
              <a:t>公益机构：</a:t>
            </a:r>
            <a:r>
              <a:rPr lang="zh-CN" altLang="en-US" sz="1400" dirty="0">
                <a:solidFill>
                  <a:prstClr val="black"/>
                </a:solidFill>
                <a:latin typeface="微软雅黑"/>
                <a:cs typeface="Heiti SC Light" charset="-122"/>
              </a:rPr>
              <a:t>保护故事、科普教育</a:t>
            </a:r>
            <a:endParaRPr lang="en-US" altLang="zh-CN" sz="1400" dirty="0">
              <a:solidFill>
                <a:prstClr val="black"/>
              </a:solidFill>
              <a:latin typeface="微软雅黑"/>
              <a:cs typeface="Heiti SC Light" charset="-122"/>
            </a:endParaRPr>
          </a:p>
          <a:p>
            <a:pPr>
              <a:buClr>
                <a:srgbClr val="2D97C8"/>
              </a:buClr>
            </a:pPr>
            <a:endParaRPr lang="en-US" sz="1400" dirty="0">
              <a:latin typeface="+mn-ea"/>
              <a:cs typeface="Heiti SC Light" charset="-122"/>
            </a:endParaRPr>
          </a:p>
        </p:txBody>
      </p:sp>
      <p:pic>
        <p:nvPicPr>
          <p:cNvPr id="57" name="图片 56">
            <a:extLst>
              <a:ext uri="{FF2B5EF4-FFF2-40B4-BE49-F238E27FC236}">
                <a16:creationId xmlns:a16="http://schemas.microsoft.com/office/drawing/2014/main" id="{B6664951-B4D4-47BB-9F62-CC6FA545B3B7}"/>
              </a:ext>
            </a:extLst>
          </p:cNvPr>
          <p:cNvPicPr>
            <a:picLocks noChangeAspect="1"/>
          </p:cNvPicPr>
          <p:nvPr/>
        </p:nvPicPr>
        <p:blipFill rotWithShape="1">
          <a:blip r:embed="rId18"/>
          <a:srcRect l="3217" t="31736" r="4403" b="27284"/>
          <a:stretch/>
        </p:blipFill>
        <p:spPr>
          <a:xfrm>
            <a:off x="1061083" y="3896288"/>
            <a:ext cx="2147529" cy="1742486"/>
          </a:xfrm>
          <a:prstGeom prst="rect">
            <a:avLst/>
          </a:prstGeom>
          <a:effectLst>
            <a:outerShdw blurRad="50800" dist="38100" dir="2700000" algn="tl" rotWithShape="0">
              <a:prstClr val="black">
                <a:alpha val="40000"/>
              </a:prstClr>
            </a:outerShdw>
          </a:effectLst>
        </p:spPr>
      </p:pic>
      <p:sp>
        <p:nvSpPr>
          <p:cNvPr id="38" name="文本框 37">
            <a:extLst>
              <a:ext uri="{FF2B5EF4-FFF2-40B4-BE49-F238E27FC236}">
                <a16:creationId xmlns:a16="http://schemas.microsoft.com/office/drawing/2014/main" id="{C1AC95A2-F737-49F6-A728-0323BBE6E925}"/>
              </a:ext>
            </a:extLst>
          </p:cNvPr>
          <p:cNvSpPr txBox="1"/>
          <p:nvPr/>
        </p:nvSpPr>
        <p:spPr>
          <a:xfrm>
            <a:off x="6623228" y="5809692"/>
            <a:ext cx="4686354" cy="307777"/>
          </a:xfrm>
          <a:prstGeom prst="rect">
            <a:avLst/>
          </a:prstGeom>
          <a:solidFill>
            <a:schemeClr val="bg1">
              <a:lumMod val="95000"/>
            </a:schemeClr>
          </a:solidFill>
        </p:spPr>
        <p:txBody>
          <a:bodyPr wrap="square" rtlCol="0">
            <a:spAutoFit/>
          </a:bodyPr>
          <a:lstStyle/>
          <a:p>
            <a:pPr lvl="0">
              <a:defRPr/>
            </a:pPr>
            <a:r>
              <a:rPr lang="zh-CN" altLang="en-US" sz="1400" b="1" dirty="0">
                <a:solidFill>
                  <a:prstClr val="black"/>
                </a:solidFill>
                <a:latin typeface="微软雅黑"/>
                <a:cs typeface="Heiti SC Light" charset="-122"/>
              </a:rPr>
              <a:t>多合作方渠道</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Heiti SC Light" charset="-122"/>
              </a:rPr>
              <a:t>传播，扩大水基金影响力</a:t>
            </a:r>
            <a:r>
              <a:rPr lang="zh-CN" altLang="en-US" sz="1400" b="1" dirty="0">
                <a:solidFill>
                  <a:prstClr val="black"/>
                </a:solidFill>
                <a:latin typeface="微软雅黑"/>
                <a:ea typeface="微软雅黑"/>
                <a:cs typeface="Heiti SC Light" charset="-122"/>
              </a:rPr>
              <a:t>，</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Heiti SC Light" charset="-122"/>
              </a:rPr>
              <a:t>应加强合作引流</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sp>
        <p:nvSpPr>
          <p:cNvPr id="39" name="文本框 38">
            <a:extLst>
              <a:ext uri="{FF2B5EF4-FFF2-40B4-BE49-F238E27FC236}">
                <a16:creationId xmlns:a16="http://schemas.microsoft.com/office/drawing/2014/main" id="{30E952DB-E0E4-45D2-9FEB-27426D5B14CE}"/>
              </a:ext>
            </a:extLst>
          </p:cNvPr>
          <p:cNvSpPr txBox="1"/>
          <p:nvPr/>
        </p:nvSpPr>
        <p:spPr>
          <a:xfrm>
            <a:off x="6497539" y="2765619"/>
            <a:ext cx="5234162" cy="1169551"/>
          </a:xfrm>
          <a:prstGeom prst="rect">
            <a:avLst/>
          </a:prstGeom>
          <a:noFill/>
        </p:spPr>
        <p:txBody>
          <a:bodyPr wrap="square" rtlCol="0">
            <a:spAutoFit/>
          </a:bodyPr>
          <a:lstStyle/>
          <a:p>
            <a:pPr>
              <a:buClr>
                <a:srgbClr val="2D97C8"/>
              </a:buClr>
            </a:pPr>
            <a:r>
              <a:rPr lang="zh-CN" altLang="en-US" sz="1400" dirty="0">
                <a:latin typeface="+mn-ea"/>
                <a:cs typeface="Heiti SC Light" charset="-122"/>
              </a:rPr>
              <a:t>经过审计合作方与水基金相关的微信内容发现：</a:t>
            </a:r>
            <a:endParaRPr lang="en-US" altLang="zh-CN" sz="1400" dirty="0">
              <a:latin typeface="+mn-ea"/>
              <a:cs typeface="Heiti SC Light" charset="-122"/>
            </a:endParaRPr>
          </a:p>
          <a:p>
            <a:pPr>
              <a:buClr>
                <a:srgbClr val="2D97C8"/>
              </a:buClr>
            </a:pP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b="1" dirty="0">
                <a:latin typeface="+mn-ea"/>
                <a:cs typeface="Heiti SC Light" charset="-122"/>
              </a:rPr>
              <a:t>内容涵盖多元：</a:t>
            </a:r>
            <a:r>
              <a:rPr lang="zh-CN" altLang="en-US" sz="1400" dirty="0">
                <a:latin typeface="+mn-ea"/>
                <a:cs typeface="Heiti SC Light" charset="-122"/>
              </a:rPr>
              <a:t>动态报道、保护故事、宣传活动、人员招募</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b="1" dirty="0">
                <a:latin typeface="+mn-ea"/>
                <a:cs typeface="Heiti SC Light" charset="-122"/>
              </a:rPr>
              <a:t>渠道影响力较强</a:t>
            </a:r>
            <a:r>
              <a:rPr lang="zh-CN" altLang="en-US" sz="1400" dirty="0">
                <a:latin typeface="+mn-ea"/>
                <a:cs typeface="Heiti SC Light" charset="-122"/>
              </a:rPr>
              <a:t>：多篇阅读量破千推文</a:t>
            </a:r>
            <a:endParaRPr lang="en-US" altLang="zh-CN" sz="1400" dirty="0">
              <a:latin typeface="+mn-ea"/>
              <a:cs typeface="Heiti SC Light" charset="-122"/>
            </a:endParaRPr>
          </a:p>
          <a:p>
            <a:pPr>
              <a:buClr>
                <a:srgbClr val="2D97C8"/>
              </a:buClr>
            </a:pPr>
            <a:endParaRPr lang="en-US" sz="1400" dirty="0">
              <a:latin typeface="+mn-ea"/>
              <a:cs typeface="Heiti SC Light" charset="-122"/>
            </a:endParaRPr>
          </a:p>
        </p:txBody>
      </p:sp>
      <p:sp>
        <p:nvSpPr>
          <p:cNvPr id="235" name="文本框 234">
            <a:extLst>
              <a:ext uri="{FF2B5EF4-FFF2-40B4-BE49-F238E27FC236}">
                <a16:creationId xmlns:a16="http://schemas.microsoft.com/office/drawing/2014/main" id="{D6850613-1DEE-4F21-AC55-863DD931A2C1}"/>
              </a:ext>
            </a:extLst>
          </p:cNvPr>
          <p:cNvSpPr txBox="1"/>
          <p:nvPr/>
        </p:nvSpPr>
        <p:spPr>
          <a:xfrm>
            <a:off x="708312" y="5808937"/>
            <a:ext cx="5231722" cy="307777"/>
          </a:xfrm>
          <a:prstGeom prst="rect">
            <a:avLst/>
          </a:prstGeom>
          <a:solidFill>
            <a:schemeClr val="bg1">
              <a:lumMod val="95000"/>
            </a:schemeClr>
          </a:solidFill>
        </p:spPr>
        <p:txBody>
          <a:bodyPr wrap="square" rtlCol="0">
            <a:spAutoFit/>
          </a:bodyPr>
          <a:lstStyle/>
          <a:p>
            <a:pPr lvl="0">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Heiti SC Light" charset="-122"/>
              </a:rPr>
              <a:t>自有渠道内容多元，推文阅读量多集中</a:t>
            </a:r>
            <a:r>
              <a:rPr kumimoji="0" lang="en-US" altLang="zh-CN" sz="1400" b="1" i="0" u="none" strike="noStrike" kern="1200" cap="none" spc="0" normalizeH="0" baseline="0" noProof="0" dirty="0">
                <a:ln>
                  <a:noFill/>
                </a:ln>
                <a:solidFill>
                  <a:prstClr val="black"/>
                </a:solidFill>
                <a:effectLst/>
                <a:uLnTx/>
                <a:uFillTx/>
                <a:latin typeface="微软雅黑"/>
                <a:ea typeface="微软雅黑"/>
                <a:cs typeface="Heiti SC Light" charset="-122"/>
              </a:rPr>
              <a:t>100-400</a:t>
            </a:r>
            <a:r>
              <a:rPr lang="zh-CN" altLang="en-US" sz="1400" b="1" dirty="0">
                <a:solidFill>
                  <a:prstClr val="black"/>
                </a:solidFill>
                <a:latin typeface="微软雅黑"/>
                <a:cs typeface="Heiti SC Light" charset="-122"/>
              </a:rPr>
              <a:t>间，影响力较弱</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pic>
        <p:nvPicPr>
          <p:cNvPr id="7" name="图片 6">
            <a:extLst>
              <a:ext uri="{FF2B5EF4-FFF2-40B4-BE49-F238E27FC236}">
                <a16:creationId xmlns:a16="http://schemas.microsoft.com/office/drawing/2014/main" id="{EF1AF076-4470-4158-8F08-6652A2124B9C}"/>
              </a:ext>
            </a:extLst>
          </p:cNvPr>
          <p:cNvPicPr>
            <a:picLocks noChangeAspect="1"/>
          </p:cNvPicPr>
          <p:nvPr/>
        </p:nvPicPr>
        <p:blipFill rotWithShape="1">
          <a:blip r:embed="rId19"/>
          <a:srcRect l="2977" t="40365" r="3136" b="17528"/>
          <a:stretch/>
        </p:blipFill>
        <p:spPr>
          <a:xfrm>
            <a:off x="3463645" y="3896288"/>
            <a:ext cx="2209902" cy="1742486"/>
          </a:xfrm>
          <a:prstGeom prst="rect">
            <a:avLst/>
          </a:prstGeom>
          <a:effectLst>
            <a:outerShdw blurRad="50800" dist="38100" dir="2700000" algn="tl" rotWithShape="0">
              <a:prstClr val="black">
                <a:alpha val="40000"/>
              </a:prstClr>
            </a:outerShdw>
          </a:effectLst>
        </p:spPr>
      </p:pic>
      <p:cxnSp>
        <p:nvCxnSpPr>
          <p:cNvPr id="36" name="直接连接符 35">
            <a:extLst>
              <a:ext uri="{FF2B5EF4-FFF2-40B4-BE49-F238E27FC236}">
                <a16:creationId xmlns:a16="http://schemas.microsoft.com/office/drawing/2014/main" id="{B72C892C-60BD-4273-8BAD-C93FFD1D8FF4}"/>
              </a:ext>
            </a:extLst>
          </p:cNvPr>
          <p:cNvCxnSpPr/>
          <p:nvPr/>
        </p:nvCxnSpPr>
        <p:spPr>
          <a:xfrm>
            <a:off x="587375" y="1036972"/>
            <a:ext cx="1101725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1E66831-ED91-4406-ACAF-B1CC433EFD16}"/>
              </a:ext>
            </a:extLst>
          </p:cNvPr>
          <p:cNvCxnSpPr>
            <a:cxnSpLocks/>
          </p:cNvCxnSpPr>
          <p:nvPr/>
        </p:nvCxnSpPr>
        <p:spPr>
          <a:xfrm>
            <a:off x="587375" y="1447127"/>
            <a:ext cx="110172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5A97486-04A1-4BD0-8041-153A3024D374}"/>
              </a:ext>
            </a:extLst>
          </p:cNvPr>
          <p:cNvSpPr txBox="1"/>
          <p:nvPr/>
        </p:nvSpPr>
        <p:spPr>
          <a:xfrm>
            <a:off x="3400390" y="1098443"/>
            <a:ext cx="5391219"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水基金内部微信公众号及外部合作方资源成为对外传播的主要窗口</a:t>
            </a:r>
            <a:endParaRPr lang="ca-ES" sz="1400" b="1" dirty="0">
              <a:latin typeface="+mn-ea"/>
              <a:cs typeface="Heiti SC Light" charset="-122"/>
            </a:endParaRPr>
          </a:p>
        </p:txBody>
      </p:sp>
    </p:spTree>
    <p:extLst>
      <p:ext uri="{BB962C8B-B14F-4D97-AF65-F5344CB8AC3E}">
        <p14:creationId xmlns:p14="http://schemas.microsoft.com/office/powerpoint/2010/main" val="116567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72AD08A-840A-4B3F-9EDE-8A63E0405150}"/>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charset="-122"/>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1" i="0" u="none" strike="noStrike" kern="1200" cap="none" spc="0" normalizeH="0" baseline="0" noProof="0" dirty="0">
              <a:ln>
                <a:noFill/>
              </a:ln>
              <a:solidFill>
                <a:prstClr val="black">
                  <a:alpha val="70000"/>
                </a:prstClr>
              </a:solidFill>
              <a:effectLst/>
              <a:uLnTx/>
              <a:uFillTx/>
              <a:ea typeface="Heiti SC Light" charset="-122"/>
            </a:endParaRPr>
          </a:p>
        </p:txBody>
      </p:sp>
      <p:sp>
        <p:nvSpPr>
          <p:cNvPr id="4" name="文本占位符 3">
            <a:extLst>
              <a:ext uri="{FF2B5EF4-FFF2-40B4-BE49-F238E27FC236}">
                <a16:creationId xmlns:a16="http://schemas.microsoft.com/office/drawing/2014/main" id="{FE9F967E-7A56-4959-9ACC-5355813B931C}"/>
              </a:ext>
            </a:extLst>
          </p:cNvPr>
          <p:cNvSpPr>
            <a:spLocks noGrp="1"/>
          </p:cNvSpPr>
          <p:nvPr>
            <p:ph type="body" sz="quarter" idx="15"/>
          </p:nvPr>
        </p:nvSpPr>
        <p:spPr>
          <a:xfrm>
            <a:off x="1798160" y="6357579"/>
            <a:ext cx="3140144" cy="398845"/>
          </a:xfrm>
        </p:spPr>
        <p:txBody>
          <a:bodyPr/>
          <a:lstStyle/>
          <a:p>
            <a:endParaRPr lang="ca-ES"/>
          </a:p>
        </p:txBody>
      </p:sp>
      <p:sp>
        <p:nvSpPr>
          <p:cNvPr id="13" name="Rectangle 16">
            <a:extLst>
              <a:ext uri="{FF2B5EF4-FFF2-40B4-BE49-F238E27FC236}">
                <a16:creationId xmlns:a16="http://schemas.microsoft.com/office/drawing/2014/main" id="{BDF0EB81-9BA8-48A4-A802-D0674B23C204}"/>
              </a:ext>
            </a:extLst>
          </p:cNvPr>
          <p:cNvSpPr/>
          <p:nvPr/>
        </p:nvSpPr>
        <p:spPr>
          <a:xfrm>
            <a:off x="587375" y="1709078"/>
            <a:ext cx="5487487" cy="463754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文本框 3">
            <a:extLst>
              <a:ext uri="{FF2B5EF4-FFF2-40B4-BE49-F238E27FC236}">
                <a16:creationId xmlns:a16="http://schemas.microsoft.com/office/drawing/2014/main" id="{340F5729-7381-4FAC-B99E-AE2700FE60AF}"/>
              </a:ext>
            </a:extLst>
          </p:cNvPr>
          <p:cNvSpPr txBox="1"/>
          <p:nvPr/>
        </p:nvSpPr>
        <p:spPr>
          <a:xfrm>
            <a:off x="1564765" y="1520201"/>
            <a:ext cx="3344942" cy="307777"/>
          </a:xfrm>
          <a:prstGeom prst="rect">
            <a:avLst/>
          </a:prstGeom>
          <a:solidFill>
            <a:schemeClr val="accent1"/>
          </a:solidFill>
          <a:ln>
            <a:solidFill>
              <a:schemeClr val="accent1"/>
            </a:solidFill>
          </a:ln>
        </p:spPr>
        <p:txBody>
          <a:bodyPr wrap="square" rtlCol="0">
            <a:spAutoFit/>
          </a:bodyPr>
          <a:lstStyle/>
          <a:p>
            <a:pPr lvl="0" algn="ctr">
              <a:buClr>
                <a:srgbClr val="2D97C8"/>
              </a:buClr>
              <a:defRPr/>
            </a:pPr>
            <a:r>
              <a:rPr lang="zh-CN" altLang="en-US" sz="1400" b="1" dirty="0">
                <a:solidFill>
                  <a:prstClr val="white"/>
                </a:solidFill>
                <a:latin typeface="微软雅黑"/>
                <a:cs typeface="Heiti SC Light" charset="-122"/>
              </a:rPr>
              <a:t>自有平台互动内容较弱</a:t>
            </a: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Heiti SC Light" charset="-122"/>
              </a:rPr>
              <a:t>，引流效果不佳</a:t>
            </a:r>
            <a:endParaRPr kumimoji="0" lang="en-GB" sz="1400" b="1" i="0" u="none" strike="noStrike" kern="1200" cap="none" spc="0" normalizeH="0" baseline="0" noProof="0" dirty="0">
              <a:ln>
                <a:noFill/>
              </a:ln>
              <a:solidFill>
                <a:prstClr val="white"/>
              </a:solidFill>
              <a:effectLst/>
              <a:uLnTx/>
              <a:uFillTx/>
              <a:latin typeface="微软雅黑"/>
              <a:ea typeface="微软雅黑"/>
              <a:cs typeface="Heiti SC Light" charset="-122"/>
            </a:endParaRPr>
          </a:p>
        </p:txBody>
      </p:sp>
      <p:sp>
        <p:nvSpPr>
          <p:cNvPr id="20" name="Rectangle 16">
            <a:extLst>
              <a:ext uri="{FF2B5EF4-FFF2-40B4-BE49-F238E27FC236}">
                <a16:creationId xmlns:a16="http://schemas.microsoft.com/office/drawing/2014/main" id="{A3C67DA6-0ADF-43F3-8B57-8F966F040875}"/>
              </a:ext>
            </a:extLst>
          </p:cNvPr>
          <p:cNvSpPr/>
          <p:nvPr/>
        </p:nvSpPr>
        <p:spPr>
          <a:xfrm>
            <a:off x="6386447" y="1719513"/>
            <a:ext cx="5234162" cy="463754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文本框 3">
            <a:extLst>
              <a:ext uri="{FF2B5EF4-FFF2-40B4-BE49-F238E27FC236}">
                <a16:creationId xmlns:a16="http://schemas.microsoft.com/office/drawing/2014/main" id="{208F5415-1568-4496-A064-92A5103B709E}"/>
              </a:ext>
            </a:extLst>
          </p:cNvPr>
          <p:cNvSpPr txBox="1"/>
          <p:nvPr/>
        </p:nvSpPr>
        <p:spPr>
          <a:xfrm>
            <a:off x="7230746" y="1520201"/>
            <a:ext cx="3622002" cy="307777"/>
          </a:xfrm>
          <a:prstGeom prst="rect">
            <a:avLst/>
          </a:prstGeom>
          <a:solidFill>
            <a:schemeClr val="accent1"/>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Heiti SC Light" charset="-122"/>
              </a:rPr>
              <a:t>合作方运营微博经验强，互动及带动效果好</a:t>
            </a:r>
            <a:endParaRPr kumimoji="0" lang="en-GB" sz="1400" b="1" i="0" u="none" strike="noStrike" kern="1200" cap="none" spc="0" normalizeH="0" baseline="0" noProof="0" dirty="0">
              <a:ln>
                <a:noFill/>
              </a:ln>
              <a:solidFill>
                <a:prstClr val="white"/>
              </a:solidFill>
              <a:effectLst/>
              <a:uLnTx/>
              <a:uFillTx/>
              <a:latin typeface="微软雅黑"/>
              <a:ea typeface="微软雅黑"/>
              <a:cs typeface="Heiti SC Light" charset="-122"/>
            </a:endParaRPr>
          </a:p>
        </p:txBody>
      </p:sp>
      <p:sp>
        <p:nvSpPr>
          <p:cNvPr id="36" name="文本框 35">
            <a:extLst>
              <a:ext uri="{FF2B5EF4-FFF2-40B4-BE49-F238E27FC236}">
                <a16:creationId xmlns:a16="http://schemas.microsoft.com/office/drawing/2014/main" id="{3FD918E1-B9D0-496D-B57C-7E0FBAD2713F}"/>
              </a:ext>
            </a:extLst>
          </p:cNvPr>
          <p:cNvSpPr txBox="1"/>
          <p:nvPr/>
        </p:nvSpPr>
        <p:spPr>
          <a:xfrm>
            <a:off x="5638800" y="3216374"/>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sp>
        <p:nvSpPr>
          <p:cNvPr id="14" name="文本框 13">
            <a:extLst>
              <a:ext uri="{FF2B5EF4-FFF2-40B4-BE49-F238E27FC236}">
                <a16:creationId xmlns:a16="http://schemas.microsoft.com/office/drawing/2014/main" id="{AACA1E13-00E8-4214-B527-B9F0F2A3AA59}"/>
              </a:ext>
            </a:extLst>
          </p:cNvPr>
          <p:cNvSpPr txBox="1"/>
          <p:nvPr/>
        </p:nvSpPr>
        <p:spPr>
          <a:xfrm>
            <a:off x="910309" y="2209800"/>
            <a:ext cx="2666283"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i="0" u="none" strike="noStrike" kern="1200" cap="none" spc="0" normalizeH="0" baseline="0" noProof="0" dirty="0">
                <a:ln>
                  <a:noFill/>
                </a:ln>
                <a:solidFill>
                  <a:prstClr val="black"/>
                </a:solidFill>
                <a:effectLst/>
                <a:uLnTx/>
                <a:uFillTx/>
                <a:latin typeface="Arial"/>
                <a:ea typeface="微软雅黑"/>
                <a:cs typeface="+mn-ea"/>
                <a:sym typeface="+mn-lt"/>
              </a:rPr>
              <a:t>截至</a:t>
            </a:r>
            <a:r>
              <a:rPr kumimoji="0" lang="en-US" altLang="zh-CN" sz="1200" i="0" u="none" strike="noStrike" kern="1200" cap="none" spc="0" normalizeH="0" baseline="0" noProof="0" dirty="0">
                <a:ln>
                  <a:noFill/>
                </a:ln>
                <a:solidFill>
                  <a:prstClr val="black"/>
                </a:solidFill>
                <a:effectLst/>
                <a:uLnTx/>
                <a:uFillTx/>
                <a:latin typeface="Arial"/>
                <a:ea typeface="微软雅黑"/>
                <a:cs typeface="+mn-ea"/>
                <a:sym typeface="+mn-lt"/>
              </a:rPr>
              <a:t>2020</a:t>
            </a:r>
            <a:r>
              <a:rPr kumimoji="0" lang="zh-CN" altLang="en-US" sz="1200" i="0" u="none" strike="noStrike" kern="1200" cap="none" spc="0" normalizeH="0" baseline="0" noProof="0" dirty="0">
                <a:ln>
                  <a:noFill/>
                </a:ln>
                <a:solidFill>
                  <a:prstClr val="black"/>
                </a:solidFill>
                <a:effectLst/>
                <a:uLnTx/>
                <a:uFillTx/>
                <a:latin typeface="Arial"/>
                <a:ea typeface="微软雅黑"/>
                <a:cs typeface="+mn-ea"/>
                <a:sym typeface="+mn-lt"/>
              </a:rPr>
              <a:t>年</a:t>
            </a:r>
            <a:r>
              <a:rPr kumimoji="0" lang="en-US" altLang="zh-CN" sz="1200" i="0" u="none" strike="noStrike" kern="1200" cap="none" spc="0" normalizeH="0" baseline="0" noProof="0" dirty="0">
                <a:ln>
                  <a:noFill/>
                </a:ln>
                <a:solidFill>
                  <a:prstClr val="black"/>
                </a:solidFill>
                <a:effectLst/>
                <a:uLnTx/>
                <a:uFillTx/>
                <a:latin typeface="Arial"/>
                <a:ea typeface="微软雅黑"/>
                <a:cs typeface="+mn-ea"/>
                <a:sym typeface="+mn-lt"/>
              </a:rPr>
              <a:t>5</a:t>
            </a:r>
            <a:r>
              <a:rPr kumimoji="0" lang="zh-CN" altLang="en-US" sz="1200" i="0" u="none" strike="noStrike" kern="1200" cap="none" spc="0" normalizeH="0" baseline="0" noProof="0" dirty="0">
                <a:ln>
                  <a:noFill/>
                </a:ln>
                <a:solidFill>
                  <a:prstClr val="black"/>
                </a:solidFill>
                <a:effectLst/>
                <a:uLnTx/>
                <a:uFillTx/>
                <a:latin typeface="Arial"/>
                <a:ea typeface="微软雅黑"/>
                <a:cs typeface="+mn-ea"/>
                <a:sym typeface="+mn-lt"/>
              </a:rPr>
              <a:t>月</a:t>
            </a:r>
            <a:r>
              <a:rPr kumimoji="0" lang="en-US" altLang="zh-CN" sz="1200" i="0" u="none" strike="noStrike" kern="1200" cap="none" spc="0" normalizeH="0" baseline="0" noProof="0" dirty="0">
                <a:ln>
                  <a:noFill/>
                </a:ln>
                <a:solidFill>
                  <a:prstClr val="black"/>
                </a:solidFill>
                <a:effectLst/>
                <a:uLnTx/>
                <a:uFillTx/>
                <a:latin typeface="Arial"/>
                <a:ea typeface="微软雅黑"/>
                <a:cs typeface="+mn-ea"/>
                <a:sym typeface="+mn-lt"/>
              </a:rPr>
              <a:t>10</a:t>
            </a:r>
            <a:r>
              <a:rPr kumimoji="0" lang="zh-CN" altLang="en-US" sz="1200" i="0" u="none" strike="noStrike" kern="1200" cap="none" spc="0" normalizeH="0" baseline="0" noProof="0" dirty="0">
                <a:ln>
                  <a:noFill/>
                </a:ln>
                <a:solidFill>
                  <a:prstClr val="black"/>
                </a:solidFill>
                <a:effectLst/>
                <a:uLnTx/>
                <a:uFillTx/>
                <a:latin typeface="Arial"/>
                <a:ea typeface="微软雅黑"/>
                <a:cs typeface="+mn-ea"/>
                <a:sym typeface="+mn-lt"/>
              </a:rPr>
              <a:t>日，</a:t>
            </a:r>
            <a:r>
              <a:rPr kumimoji="0" lang="zh-CN" altLang="zh-CN" sz="1200" i="0" u="none" strike="noStrike" kern="1200" cap="none" spc="0" normalizeH="0" baseline="0" noProof="0" dirty="0">
                <a:ln>
                  <a:noFill/>
                </a:ln>
                <a:solidFill>
                  <a:prstClr val="black"/>
                </a:solidFill>
                <a:effectLst/>
                <a:uLnTx/>
                <a:uFillTx/>
                <a:latin typeface="Arial"/>
                <a:ea typeface="微软雅黑"/>
                <a:cs typeface="+mn-ea"/>
                <a:sym typeface="+mn-lt"/>
              </a:rPr>
              <a:t>微博</a:t>
            </a:r>
            <a:r>
              <a:rPr kumimoji="0" lang="zh-CN" altLang="en-US" sz="1200" i="0" u="none" strike="noStrike" kern="1200" cap="none" spc="0" normalizeH="0" baseline="0" noProof="0" dirty="0">
                <a:ln>
                  <a:noFill/>
                </a:ln>
                <a:solidFill>
                  <a:prstClr val="black"/>
                </a:solidFill>
                <a:effectLst/>
                <a:uLnTx/>
                <a:uFillTx/>
                <a:latin typeface="Arial"/>
                <a:ea typeface="微软雅黑"/>
                <a:cs typeface="+mn-ea"/>
                <a:sym typeface="+mn-lt"/>
              </a:rPr>
              <a:t>粉丝</a:t>
            </a:r>
            <a:r>
              <a:rPr kumimoji="0" lang="en-US" altLang="zh-CN" sz="1200" i="0" u="none" strike="noStrike" kern="1200" cap="none" spc="0" normalizeH="0" baseline="0" noProof="0" dirty="0">
                <a:ln>
                  <a:noFill/>
                </a:ln>
                <a:solidFill>
                  <a:prstClr val="black"/>
                </a:solidFill>
                <a:effectLst/>
                <a:uLnTx/>
                <a:uFillTx/>
                <a:latin typeface="Arial"/>
                <a:ea typeface="微软雅黑"/>
                <a:cs typeface="+mn-ea"/>
                <a:sym typeface="+mn-lt"/>
              </a:rPr>
              <a:t>73</a:t>
            </a:r>
            <a:r>
              <a:rPr kumimoji="0" lang="zh-CN" altLang="en-US" sz="1200" i="0" u="none" strike="noStrike" kern="1200" cap="none" spc="0" normalizeH="0" baseline="0" noProof="0" dirty="0">
                <a:ln>
                  <a:noFill/>
                </a:ln>
                <a:solidFill>
                  <a:prstClr val="black"/>
                </a:solidFill>
                <a:effectLst/>
                <a:uLnTx/>
                <a:uFillTx/>
                <a:latin typeface="Arial"/>
                <a:ea typeface="微软雅黑"/>
                <a:cs typeface="+mn-ea"/>
                <a:sym typeface="+mn-lt"/>
              </a:rPr>
              <a:t>人，</a:t>
            </a:r>
            <a:r>
              <a:rPr kumimoji="0" lang="zh-CN" altLang="zh-CN" sz="1200" i="0" u="none" strike="noStrike" kern="1200" cap="none" spc="0" normalizeH="0" baseline="0" noProof="0" dirty="0">
                <a:ln>
                  <a:noFill/>
                </a:ln>
                <a:solidFill>
                  <a:prstClr val="black"/>
                </a:solidFill>
                <a:effectLst/>
                <a:uLnTx/>
                <a:uFillTx/>
                <a:latin typeface="Arial"/>
                <a:ea typeface="微软雅黑"/>
                <a:cs typeface="+mn-ea"/>
                <a:sym typeface="+mn-lt"/>
              </a:rPr>
              <a:t>更新原创内容及视频</a:t>
            </a:r>
            <a:r>
              <a:rPr lang="en-US" altLang="zh-CN" sz="1200" dirty="0">
                <a:solidFill>
                  <a:prstClr val="black"/>
                </a:solidFill>
                <a:latin typeface="Arial"/>
                <a:ea typeface="微软雅黑"/>
                <a:cs typeface="+mn-ea"/>
                <a:sym typeface="+mn-lt"/>
              </a:rPr>
              <a:t>192</a:t>
            </a:r>
            <a:r>
              <a:rPr kumimoji="0" lang="zh-CN" altLang="zh-CN" sz="1200" i="0" u="none" strike="noStrike" kern="1200" cap="none" spc="0" normalizeH="0" baseline="0" noProof="0" dirty="0">
                <a:ln>
                  <a:noFill/>
                </a:ln>
                <a:solidFill>
                  <a:prstClr val="black"/>
                </a:solidFill>
                <a:effectLst/>
                <a:uLnTx/>
                <a:uFillTx/>
                <a:latin typeface="Arial"/>
                <a:ea typeface="微软雅黑"/>
                <a:cs typeface="+mn-ea"/>
                <a:sym typeface="+mn-lt"/>
              </a:rPr>
              <a:t>条</a:t>
            </a:r>
            <a:endParaRPr kumimoji="0" lang="en-US" altLang="zh-CN" sz="1200" i="0" u="none" strike="noStrike" kern="1200" cap="none" spc="0" normalizeH="0" baseline="0" noProof="0" dirty="0">
              <a:ln>
                <a:noFill/>
              </a:ln>
              <a:solidFill>
                <a:prstClr val="black"/>
              </a:solidFill>
              <a:effectLst/>
              <a:uLnTx/>
              <a:uFillTx/>
              <a:latin typeface="Arial"/>
              <a:ea typeface="微软雅黑"/>
              <a:cs typeface="+mn-ea"/>
              <a:sym typeface="+mn-lt"/>
            </a:endParaRPr>
          </a:p>
          <a:p>
            <a:pPr marL="0" marR="0" lvl="0" indent="0" algn="l" defTabSz="914400" rtl="0" eaLnBrk="1" fontAlgn="auto" latinLnBrk="0" hangingPunct="1">
              <a:lnSpc>
                <a:spcPct val="100000"/>
              </a:lnSpc>
              <a:spcBef>
                <a:spcPts val="0"/>
              </a:spcBef>
              <a:spcAft>
                <a:spcPts val="0"/>
              </a:spcAft>
              <a:buClr>
                <a:srgbClr val="2D97C8"/>
              </a:buClr>
              <a:buSzTx/>
              <a:buFontTx/>
              <a:buNone/>
              <a:tabLst/>
              <a:defRPr/>
            </a:pP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sp>
        <p:nvSpPr>
          <p:cNvPr id="42" name="文本框 41">
            <a:extLst>
              <a:ext uri="{FF2B5EF4-FFF2-40B4-BE49-F238E27FC236}">
                <a16:creationId xmlns:a16="http://schemas.microsoft.com/office/drawing/2014/main" id="{CDB70D3B-7B7D-40D6-BDCA-AA3C3A25F45C}"/>
              </a:ext>
            </a:extLst>
          </p:cNvPr>
          <p:cNvSpPr txBox="1"/>
          <p:nvPr/>
        </p:nvSpPr>
        <p:spPr>
          <a:xfrm>
            <a:off x="6522084" y="3520438"/>
            <a:ext cx="4904899" cy="646331"/>
          </a:xfrm>
          <a:prstGeom prst="rect">
            <a:avLst/>
          </a:prstGeom>
          <a:noFill/>
        </p:spPr>
        <p:txBody>
          <a:bodyPr wrap="square" rtlCol="0">
            <a:spAutoFit/>
          </a:bodyPr>
          <a:lstStyle/>
          <a:p>
            <a:pPr lvl="0">
              <a:buClr>
                <a:srgbClr val="2D97C8"/>
              </a:buClr>
              <a:defRPr/>
            </a:pPr>
            <a:r>
              <a:rPr lang="zh-CN" altLang="en-US" sz="1200" b="1" dirty="0">
                <a:solidFill>
                  <a:prstClr val="black"/>
                </a:solidFill>
                <a:latin typeface="微软雅黑"/>
                <a:cs typeface="Heiti SC Light" charset="-122"/>
              </a:rPr>
              <a:t>进行多元形式互动，反馈效果好</a:t>
            </a: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a:t>
            </a:r>
            <a:endPar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endParaRPr>
          </a:p>
          <a:p>
            <a:pPr marL="171450" marR="0" lvl="0" indent="-171450" algn="l"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lang="zh-CN" altLang="en-US" sz="1200" b="1" dirty="0">
                <a:solidFill>
                  <a:prstClr val="black"/>
                </a:solidFill>
                <a:latin typeface="微软雅黑"/>
                <a:ea typeface="微软雅黑"/>
                <a:cs typeface="Heiti SC Light" charset="-122"/>
              </a:rPr>
              <a:t>宣产品：</a:t>
            </a: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抽奖活动赠送千岛湖绿色大米</a:t>
            </a:r>
            <a:endPar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endParaRPr>
          </a:p>
          <a:p>
            <a:pPr marL="171450" marR="0" lvl="0" indent="-171450" algn="l"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引话题：</a:t>
            </a: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千岛湖岛主招募</a:t>
            </a: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保护中国好水源</a:t>
            </a: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等话题宣传</a:t>
            </a:r>
            <a:endPar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sp>
        <p:nvSpPr>
          <p:cNvPr id="55" name="文本框 54">
            <a:extLst>
              <a:ext uri="{FF2B5EF4-FFF2-40B4-BE49-F238E27FC236}">
                <a16:creationId xmlns:a16="http://schemas.microsoft.com/office/drawing/2014/main" id="{1E91C2D7-5CBD-42BA-9501-C34981B3DC36}"/>
              </a:ext>
            </a:extLst>
          </p:cNvPr>
          <p:cNvSpPr txBox="1"/>
          <p:nvPr/>
        </p:nvSpPr>
        <p:spPr>
          <a:xfrm>
            <a:off x="6493516" y="1924176"/>
            <a:ext cx="1733162"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阿里巴巴公益基金会</a:t>
            </a:r>
            <a:endPar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grpSp>
        <p:nvGrpSpPr>
          <p:cNvPr id="58" name="组合 57">
            <a:extLst>
              <a:ext uri="{FF2B5EF4-FFF2-40B4-BE49-F238E27FC236}">
                <a16:creationId xmlns:a16="http://schemas.microsoft.com/office/drawing/2014/main" id="{988C236B-AC11-4B1D-BBA2-CE0737B49E63}"/>
              </a:ext>
            </a:extLst>
          </p:cNvPr>
          <p:cNvGrpSpPr/>
          <p:nvPr/>
        </p:nvGrpSpPr>
        <p:grpSpPr>
          <a:xfrm>
            <a:off x="6734633" y="2236442"/>
            <a:ext cx="4576388" cy="1210913"/>
            <a:chOff x="6709846" y="2137945"/>
            <a:chExt cx="4576388" cy="1210913"/>
          </a:xfrm>
        </p:grpSpPr>
        <p:pic>
          <p:nvPicPr>
            <p:cNvPr id="44" name="图片 43">
              <a:extLst>
                <a:ext uri="{FF2B5EF4-FFF2-40B4-BE49-F238E27FC236}">
                  <a16:creationId xmlns:a16="http://schemas.microsoft.com/office/drawing/2014/main" id="{14565C66-34B9-40AE-B43A-6948AA69A9FD}"/>
                </a:ext>
              </a:extLst>
            </p:cNvPr>
            <p:cNvPicPr>
              <a:picLocks noChangeAspect="1"/>
            </p:cNvPicPr>
            <p:nvPr/>
          </p:nvPicPr>
          <p:blipFill rotWithShape="1">
            <a:blip r:embed="rId2"/>
            <a:srcRect l="2136" t="2209" b="-2209"/>
            <a:stretch/>
          </p:blipFill>
          <p:spPr>
            <a:xfrm>
              <a:off x="6709846" y="2187415"/>
              <a:ext cx="2138130" cy="1161443"/>
            </a:xfrm>
            <a:prstGeom prst="rect">
              <a:avLst/>
            </a:prstGeom>
            <a:effectLst>
              <a:outerShdw blurRad="50800" dist="38100" dir="2700000" algn="tl" rotWithShape="0">
                <a:prstClr val="black">
                  <a:alpha val="40000"/>
                </a:prstClr>
              </a:outerShdw>
            </a:effectLst>
          </p:spPr>
        </p:pic>
        <p:pic>
          <p:nvPicPr>
            <p:cNvPr id="52" name="图片 51">
              <a:extLst>
                <a:ext uri="{FF2B5EF4-FFF2-40B4-BE49-F238E27FC236}">
                  <a16:creationId xmlns:a16="http://schemas.microsoft.com/office/drawing/2014/main" id="{A44D64AE-8402-44ED-BF36-A4F9C88492DE}"/>
                </a:ext>
              </a:extLst>
            </p:cNvPr>
            <p:cNvPicPr>
              <a:picLocks noChangeAspect="1"/>
            </p:cNvPicPr>
            <p:nvPr/>
          </p:nvPicPr>
          <p:blipFill rotWithShape="1">
            <a:blip r:embed="rId3"/>
            <a:srcRect b="76923"/>
            <a:stretch/>
          </p:blipFill>
          <p:spPr>
            <a:xfrm>
              <a:off x="9072739" y="2137945"/>
              <a:ext cx="2189434" cy="527100"/>
            </a:xfrm>
            <a:prstGeom prst="rect">
              <a:avLst/>
            </a:prstGeom>
            <a:effectLst>
              <a:outerShdw blurRad="50800" dist="38100" dir="2700000" algn="tl" rotWithShape="0">
                <a:prstClr val="black">
                  <a:alpha val="40000"/>
                </a:prstClr>
              </a:outerShdw>
            </a:effectLst>
          </p:spPr>
        </p:pic>
        <p:pic>
          <p:nvPicPr>
            <p:cNvPr id="54" name="图片 53">
              <a:extLst>
                <a:ext uri="{FF2B5EF4-FFF2-40B4-BE49-F238E27FC236}">
                  <a16:creationId xmlns:a16="http://schemas.microsoft.com/office/drawing/2014/main" id="{30730C0B-1D92-4351-8E08-FE91CD5835BF}"/>
                </a:ext>
              </a:extLst>
            </p:cNvPr>
            <p:cNvPicPr>
              <a:picLocks noChangeAspect="1"/>
            </p:cNvPicPr>
            <p:nvPr/>
          </p:nvPicPr>
          <p:blipFill rotWithShape="1">
            <a:blip r:embed="rId4"/>
            <a:srcRect l="1227" t="2318" r="1016" b="54863"/>
            <a:stretch/>
          </p:blipFill>
          <p:spPr>
            <a:xfrm>
              <a:off x="9078198" y="2827263"/>
              <a:ext cx="2208036" cy="474996"/>
            </a:xfrm>
            <a:prstGeom prst="rect">
              <a:avLst/>
            </a:prstGeom>
            <a:effectLst>
              <a:outerShdw blurRad="50800" dist="38100" dir="2700000" algn="tl" rotWithShape="0">
                <a:prstClr val="black">
                  <a:alpha val="40000"/>
                </a:prstClr>
              </a:outerShdw>
            </a:effectLst>
          </p:spPr>
        </p:pic>
        <p:pic>
          <p:nvPicPr>
            <p:cNvPr id="56" name="图片 55">
              <a:extLst>
                <a:ext uri="{FF2B5EF4-FFF2-40B4-BE49-F238E27FC236}">
                  <a16:creationId xmlns:a16="http://schemas.microsoft.com/office/drawing/2014/main" id="{78973C2B-02F2-45EE-A943-CC6143194352}"/>
                </a:ext>
              </a:extLst>
            </p:cNvPr>
            <p:cNvPicPr>
              <a:picLocks noChangeAspect="1"/>
            </p:cNvPicPr>
            <p:nvPr/>
          </p:nvPicPr>
          <p:blipFill>
            <a:blip r:embed="rId5"/>
            <a:stretch>
              <a:fillRect/>
            </a:stretch>
          </p:blipFill>
          <p:spPr>
            <a:xfrm>
              <a:off x="8600744" y="2383661"/>
              <a:ext cx="645528" cy="656393"/>
            </a:xfrm>
            <a:prstGeom prst="rect">
              <a:avLst/>
            </a:prstGeom>
            <a:effectLst>
              <a:outerShdw blurRad="50800" dist="38100" dir="2700000" algn="tl" rotWithShape="0">
                <a:prstClr val="black">
                  <a:alpha val="40000"/>
                </a:prstClr>
              </a:outerShdw>
            </a:effectLst>
          </p:spPr>
        </p:pic>
      </p:grpSp>
      <p:sp>
        <p:nvSpPr>
          <p:cNvPr id="59" name="文本框 58">
            <a:extLst>
              <a:ext uri="{FF2B5EF4-FFF2-40B4-BE49-F238E27FC236}">
                <a16:creationId xmlns:a16="http://schemas.microsoft.com/office/drawing/2014/main" id="{7E1A951B-F8C7-46C3-93D8-D59EC1CE14C5}"/>
              </a:ext>
            </a:extLst>
          </p:cNvPr>
          <p:cNvSpPr txBox="1"/>
          <p:nvPr/>
        </p:nvSpPr>
        <p:spPr>
          <a:xfrm>
            <a:off x="6508323" y="4340861"/>
            <a:ext cx="1773382"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大自然保护协会</a:t>
            </a: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rPr>
              <a:t>TNC</a:t>
            </a:r>
          </a:p>
        </p:txBody>
      </p:sp>
      <p:cxnSp>
        <p:nvCxnSpPr>
          <p:cNvPr id="61" name="直接连接符 60">
            <a:extLst>
              <a:ext uri="{FF2B5EF4-FFF2-40B4-BE49-F238E27FC236}">
                <a16:creationId xmlns:a16="http://schemas.microsoft.com/office/drawing/2014/main" id="{5E12863B-09B2-4CEA-8C8D-75E46AFAC58E}"/>
              </a:ext>
            </a:extLst>
          </p:cNvPr>
          <p:cNvCxnSpPr/>
          <p:nvPr/>
        </p:nvCxnSpPr>
        <p:spPr>
          <a:xfrm>
            <a:off x="6444129" y="4286307"/>
            <a:ext cx="5047558" cy="0"/>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7F11D99E-9E7A-46B1-BBE3-B0D14189DA31}"/>
              </a:ext>
            </a:extLst>
          </p:cNvPr>
          <p:cNvSpPr txBox="1"/>
          <p:nvPr/>
        </p:nvSpPr>
        <p:spPr>
          <a:xfrm>
            <a:off x="6466760" y="5727850"/>
            <a:ext cx="5004891" cy="64633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2D97C8"/>
              </a:buClr>
              <a:buSzTx/>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助力提升水基金曝光率，营造形象：</a:t>
            </a:r>
            <a:endPar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endParaRPr>
          </a:p>
          <a:p>
            <a:pPr marL="171450" marR="0" lvl="0" indent="-171450" algn="l"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发文章：</a:t>
            </a: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微博同步宣传</a:t>
            </a: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rPr>
              <a:t>TNC</a:t>
            </a: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及“千岛湖水源地保护”公众号文章</a:t>
            </a:r>
            <a:endPar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endParaRPr>
          </a:p>
          <a:p>
            <a:pPr marL="171450" lvl="0" indent="-171450">
              <a:buClr>
                <a:srgbClr val="2D97C8"/>
              </a:buClr>
              <a:buFont typeface="Wingdings" panose="05000000000000000000" pitchFamily="2" charset="2"/>
              <a:buChar char="ü"/>
              <a:defRPr/>
            </a:pPr>
            <a:r>
              <a:rPr lang="zh-CN" altLang="en-US" sz="1200" b="1" dirty="0">
                <a:solidFill>
                  <a:prstClr val="black"/>
                </a:solidFill>
                <a:latin typeface="微软雅黑"/>
                <a:cs typeface="Heiti SC Light" charset="-122"/>
              </a:rPr>
              <a:t>引话题： </a:t>
            </a: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稻田守望者征集令</a:t>
            </a: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rPr>
              <a:t>#TNC</a:t>
            </a: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淡水项目</a:t>
            </a: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等话题宣传</a:t>
            </a:r>
            <a:endPar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grpSp>
        <p:nvGrpSpPr>
          <p:cNvPr id="74" name="组合 73">
            <a:extLst>
              <a:ext uri="{FF2B5EF4-FFF2-40B4-BE49-F238E27FC236}">
                <a16:creationId xmlns:a16="http://schemas.microsoft.com/office/drawing/2014/main" id="{46C9DF38-40D9-4D30-B09D-723400ADD575}"/>
              </a:ext>
            </a:extLst>
          </p:cNvPr>
          <p:cNvGrpSpPr/>
          <p:nvPr/>
        </p:nvGrpSpPr>
        <p:grpSpPr>
          <a:xfrm>
            <a:off x="6684608" y="4435488"/>
            <a:ext cx="4552327" cy="1227036"/>
            <a:chOff x="6682137" y="4229140"/>
            <a:chExt cx="4552327" cy="1227036"/>
          </a:xfrm>
        </p:grpSpPr>
        <p:pic>
          <p:nvPicPr>
            <p:cNvPr id="25" name="图片 24">
              <a:extLst>
                <a:ext uri="{FF2B5EF4-FFF2-40B4-BE49-F238E27FC236}">
                  <a16:creationId xmlns:a16="http://schemas.microsoft.com/office/drawing/2014/main" id="{C52400BF-C0B2-4CED-818A-E8400CD8E5F6}"/>
                </a:ext>
              </a:extLst>
            </p:cNvPr>
            <p:cNvPicPr>
              <a:picLocks noChangeAspect="1"/>
            </p:cNvPicPr>
            <p:nvPr/>
          </p:nvPicPr>
          <p:blipFill>
            <a:blip r:embed="rId6"/>
            <a:stretch>
              <a:fillRect/>
            </a:stretch>
          </p:blipFill>
          <p:spPr>
            <a:xfrm>
              <a:off x="9092228" y="4867669"/>
              <a:ext cx="2138130" cy="533262"/>
            </a:xfrm>
            <a:prstGeom prst="rect">
              <a:avLst/>
            </a:prstGeom>
            <a:effectLst>
              <a:outerShdw blurRad="50800" dist="38100" dir="2700000" algn="tl" rotWithShape="0">
                <a:prstClr val="black">
                  <a:alpha val="40000"/>
                </a:prstClr>
              </a:outerShdw>
            </a:effectLst>
          </p:spPr>
        </p:pic>
        <p:pic>
          <p:nvPicPr>
            <p:cNvPr id="65" name="图片 64">
              <a:extLst>
                <a:ext uri="{FF2B5EF4-FFF2-40B4-BE49-F238E27FC236}">
                  <a16:creationId xmlns:a16="http://schemas.microsoft.com/office/drawing/2014/main" id="{249532EA-78D5-4476-A63A-067CAD31F8E4}"/>
                </a:ext>
              </a:extLst>
            </p:cNvPr>
            <p:cNvPicPr>
              <a:picLocks noChangeAspect="1"/>
            </p:cNvPicPr>
            <p:nvPr/>
          </p:nvPicPr>
          <p:blipFill rotWithShape="1">
            <a:blip r:embed="rId7"/>
            <a:srcRect l="2249" b="69035"/>
            <a:stretch/>
          </p:blipFill>
          <p:spPr>
            <a:xfrm>
              <a:off x="9144230" y="4229140"/>
              <a:ext cx="2090234" cy="552955"/>
            </a:xfrm>
            <a:prstGeom prst="rect">
              <a:avLst/>
            </a:prstGeom>
            <a:effectLst>
              <a:outerShdw blurRad="50800" dist="38100" dir="2700000" algn="tl" rotWithShape="0">
                <a:prstClr val="black">
                  <a:alpha val="40000"/>
                </a:prstClr>
              </a:outerShdw>
            </a:effectLst>
          </p:spPr>
        </p:pic>
        <p:pic>
          <p:nvPicPr>
            <p:cNvPr id="70" name="图片 69">
              <a:extLst>
                <a:ext uri="{FF2B5EF4-FFF2-40B4-BE49-F238E27FC236}">
                  <a16:creationId xmlns:a16="http://schemas.microsoft.com/office/drawing/2014/main" id="{19E298EB-BB48-458E-AA2C-95860F832F11}"/>
                </a:ext>
              </a:extLst>
            </p:cNvPr>
            <p:cNvPicPr>
              <a:picLocks noChangeAspect="1"/>
            </p:cNvPicPr>
            <p:nvPr/>
          </p:nvPicPr>
          <p:blipFill rotWithShape="1">
            <a:blip r:embed="rId8"/>
            <a:srcRect l="9497" t="34671"/>
            <a:stretch/>
          </p:blipFill>
          <p:spPr>
            <a:xfrm>
              <a:off x="6682137" y="4468452"/>
              <a:ext cx="2138130" cy="987724"/>
            </a:xfrm>
            <a:prstGeom prst="rect">
              <a:avLst/>
            </a:prstGeom>
            <a:effectLst>
              <a:outerShdw blurRad="50800" dist="38100" dir="2700000" algn="tl" rotWithShape="0">
                <a:prstClr val="black">
                  <a:alpha val="40000"/>
                </a:prstClr>
              </a:outerShdw>
            </a:effectLst>
          </p:spPr>
        </p:pic>
        <p:pic>
          <p:nvPicPr>
            <p:cNvPr id="62" name="图片 61">
              <a:extLst>
                <a:ext uri="{FF2B5EF4-FFF2-40B4-BE49-F238E27FC236}">
                  <a16:creationId xmlns:a16="http://schemas.microsoft.com/office/drawing/2014/main" id="{B894ADB6-15C4-43A6-874F-D02B91F8C449}"/>
                </a:ext>
              </a:extLst>
            </p:cNvPr>
            <p:cNvPicPr>
              <a:picLocks noChangeAspect="1"/>
            </p:cNvPicPr>
            <p:nvPr/>
          </p:nvPicPr>
          <p:blipFill rotWithShape="1">
            <a:blip r:embed="rId9"/>
            <a:srcRect r="6619"/>
            <a:stretch/>
          </p:blipFill>
          <p:spPr>
            <a:xfrm>
              <a:off x="8618340" y="4572853"/>
              <a:ext cx="675815" cy="635743"/>
            </a:xfrm>
            <a:prstGeom prst="rect">
              <a:avLst/>
            </a:prstGeom>
            <a:effectLst>
              <a:outerShdw blurRad="50800" dist="38100" dir="2700000" algn="tl" rotWithShape="0">
                <a:prstClr val="black">
                  <a:alpha val="40000"/>
                </a:prstClr>
              </a:outerShdw>
            </a:effectLst>
          </p:spPr>
        </p:pic>
      </p:grpSp>
      <p:sp>
        <p:nvSpPr>
          <p:cNvPr id="71" name="文本框 70">
            <a:extLst>
              <a:ext uri="{FF2B5EF4-FFF2-40B4-BE49-F238E27FC236}">
                <a16:creationId xmlns:a16="http://schemas.microsoft.com/office/drawing/2014/main" id="{5A1BBA39-AEBD-4AF0-B1BC-D8663A1CF7E2}"/>
              </a:ext>
            </a:extLst>
          </p:cNvPr>
          <p:cNvSpPr txBox="1"/>
          <p:nvPr/>
        </p:nvSpPr>
        <p:spPr>
          <a:xfrm>
            <a:off x="742145" y="1902088"/>
            <a:ext cx="1573835"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千岛湖水源地保护</a:t>
            </a:r>
            <a:endPar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sp>
        <p:nvSpPr>
          <p:cNvPr id="73" name="TextBox 35">
            <a:extLst>
              <a:ext uri="{FF2B5EF4-FFF2-40B4-BE49-F238E27FC236}">
                <a16:creationId xmlns:a16="http://schemas.microsoft.com/office/drawing/2014/main" id="{42CDA7DC-C2AF-441D-BB61-9E4AF6EA93EB}"/>
              </a:ext>
            </a:extLst>
          </p:cNvPr>
          <p:cNvSpPr txBox="1"/>
          <p:nvPr/>
        </p:nvSpPr>
        <p:spPr>
          <a:xfrm>
            <a:off x="6839967" y="6429052"/>
            <a:ext cx="486218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GB" altLang="ja-JP" sz="1000" b="0" i="0" u="none" strike="noStrike" kern="1200" cap="none" spc="0" normalizeH="0" baseline="0" noProof="0" dirty="0">
                <a:ln>
                  <a:noFill/>
                </a:ln>
                <a:solidFill>
                  <a:prstClr val="black"/>
                </a:solidFill>
                <a:effectLst/>
                <a:uLnTx/>
                <a:uFillTx/>
                <a:latin typeface="微软雅黑"/>
                <a:ea typeface="微软雅黑"/>
                <a:cs typeface="Heiti SC Light" charset="-122"/>
              </a:rPr>
              <a:t>Source</a:t>
            </a:r>
            <a:r>
              <a:rPr kumimoji="0" lang="zh-CN" altLang="en-US" sz="1000" b="0" i="0" u="none" strike="noStrike" kern="1200" cap="none" spc="0" normalizeH="0" baseline="0" noProof="0" dirty="0">
                <a:ln>
                  <a:noFill/>
                </a:ln>
                <a:solidFill>
                  <a:prstClr val="black"/>
                </a:solidFill>
                <a:effectLst/>
                <a:uLnTx/>
                <a:uFillTx/>
                <a:latin typeface="微软雅黑"/>
                <a:ea typeface="微软雅黑"/>
                <a:cs typeface="Heiti SC Light" charset="-122"/>
              </a:rPr>
              <a:t>：千岛湖水源地保护、阿里巴巴公益基金会、大自然保护协会</a:t>
            </a:r>
            <a:r>
              <a:rPr kumimoji="0" lang="en-US" altLang="zh-CN" sz="1000" b="0" i="0" u="none" strike="noStrike" kern="1200" cap="none" spc="0" normalizeH="0" baseline="0" noProof="0" dirty="0">
                <a:ln>
                  <a:noFill/>
                </a:ln>
                <a:solidFill>
                  <a:prstClr val="black"/>
                </a:solidFill>
                <a:effectLst/>
                <a:uLnTx/>
                <a:uFillTx/>
                <a:latin typeface="微软雅黑"/>
                <a:ea typeface="微软雅黑"/>
                <a:cs typeface="Heiti SC Light" charset="-122"/>
              </a:rPr>
              <a:t>TNC</a:t>
            </a:r>
            <a:r>
              <a:rPr kumimoji="0" lang="zh-CN" altLang="en-US" sz="1000" b="0" i="0" u="none" strike="noStrike" kern="1200" cap="none" spc="0" normalizeH="0" baseline="0" noProof="0" dirty="0">
                <a:ln>
                  <a:noFill/>
                </a:ln>
                <a:solidFill>
                  <a:prstClr val="black"/>
                </a:solidFill>
                <a:effectLst/>
                <a:uLnTx/>
                <a:uFillTx/>
                <a:latin typeface="微软雅黑"/>
                <a:ea typeface="微软雅黑"/>
                <a:cs typeface="Heiti SC Light" charset="-122"/>
              </a:rPr>
              <a:t>官方微博</a:t>
            </a:r>
            <a:endParaRPr kumimoji="0" lang="en-GB" sz="10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sp>
        <p:nvSpPr>
          <p:cNvPr id="90" name="文本框 89">
            <a:extLst>
              <a:ext uri="{FF2B5EF4-FFF2-40B4-BE49-F238E27FC236}">
                <a16:creationId xmlns:a16="http://schemas.microsoft.com/office/drawing/2014/main" id="{33F1FB93-3636-410A-927E-50A32994FD3A}"/>
              </a:ext>
            </a:extLst>
          </p:cNvPr>
          <p:cNvSpPr txBox="1"/>
          <p:nvPr/>
        </p:nvSpPr>
        <p:spPr>
          <a:xfrm>
            <a:off x="846581" y="5848296"/>
            <a:ext cx="5155684" cy="461665"/>
          </a:xfrm>
          <a:prstGeom prst="rect">
            <a:avLst/>
          </a:prstGeom>
          <a:noFill/>
        </p:spPr>
        <p:txBody>
          <a:bodyPr wrap="square" rtlCol="0">
            <a:spAutoFit/>
          </a:bodyPr>
          <a:lstStyle/>
          <a:p>
            <a:pPr marL="171450" marR="0" lvl="0" indent="-171450"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lang="zh-CN" altLang="en-US" sz="1200" b="1" dirty="0">
                <a:solidFill>
                  <a:prstClr val="black"/>
                </a:solidFill>
                <a:latin typeface="微软雅黑"/>
                <a:ea typeface="微软雅黑"/>
                <a:cs typeface="Heiti SC Light" charset="-122"/>
              </a:rPr>
              <a:t>部分内容运营不佳，影响效果有限</a:t>
            </a:r>
            <a:endParaRPr lang="en-US" altLang="zh-CN" sz="1200" b="1" dirty="0">
              <a:solidFill>
                <a:prstClr val="black"/>
              </a:solidFill>
              <a:latin typeface="微软雅黑"/>
              <a:ea typeface="微软雅黑"/>
              <a:cs typeface="Heiti SC Light" charset="-122"/>
            </a:endParaRPr>
          </a:p>
          <a:p>
            <a:pPr marL="171450" marR="0" lvl="0" indent="-171450"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与</a:t>
            </a: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rPr>
              <a:t>KOL</a:t>
            </a: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及其他公众号互动较少，互动效果不佳</a:t>
            </a:r>
            <a:endPar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grpSp>
        <p:nvGrpSpPr>
          <p:cNvPr id="96" name="组合 95">
            <a:extLst>
              <a:ext uri="{FF2B5EF4-FFF2-40B4-BE49-F238E27FC236}">
                <a16:creationId xmlns:a16="http://schemas.microsoft.com/office/drawing/2014/main" id="{70092B15-8C3A-49BF-BC39-14395EF668FD}"/>
              </a:ext>
            </a:extLst>
          </p:cNvPr>
          <p:cNvGrpSpPr/>
          <p:nvPr/>
        </p:nvGrpSpPr>
        <p:grpSpPr>
          <a:xfrm>
            <a:off x="982606" y="3077044"/>
            <a:ext cx="2441817" cy="2696948"/>
            <a:chOff x="409849" y="2388360"/>
            <a:chExt cx="2334524" cy="2822979"/>
          </a:xfrm>
        </p:grpSpPr>
        <p:grpSp>
          <p:nvGrpSpPr>
            <p:cNvPr id="91" name="组合 90">
              <a:extLst>
                <a:ext uri="{FF2B5EF4-FFF2-40B4-BE49-F238E27FC236}">
                  <a16:creationId xmlns:a16="http://schemas.microsoft.com/office/drawing/2014/main" id="{5238C6CF-7A86-4D6E-B052-8AC2E71D25A9}"/>
                </a:ext>
              </a:extLst>
            </p:cNvPr>
            <p:cNvGrpSpPr/>
            <p:nvPr/>
          </p:nvGrpSpPr>
          <p:grpSpPr>
            <a:xfrm>
              <a:off x="502503" y="2520495"/>
              <a:ext cx="2103010" cy="2616874"/>
              <a:chOff x="532510" y="2858120"/>
              <a:chExt cx="2103010" cy="2616874"/>
            </a:xfrm>
          </p:grpSpPr>
          <p:pic>
            <p:nvPicPr>
              <p:cNvPr id="84" name="图片 83">
                <a:extLst>
                  <a:ext uri="{FF2B5EF4-FFF2-40B4-BE49-F238E27FC236}">
                    <a16:creationId xmlns:a16="http://schemas.microsoft.com/office/drawing/2014/main" id="{9B774906-EBFC-408F-9C7F-DB7B6B55A5D0}"/>
                  </a:ext>
                </a:extLst>
              </p:cNvPr>
              <p:cNvPicPr>
                <a:picLocks noChangeAspect="1"/>
              </p:cNvPicPr>
              <p:nvPr/>
            </p:nvPicPr>
            <p:blipFill>
              <a:blip r:embed="rId10"/>
              <a:stretch>
                <a:fillRect/>
              </a:stretch>
            </p:blipFill>
            <p:spPr>
              <a:xfrm>
                <a:off x="575459" y="2858120"/>
                <a:ext cx="2060061" cy="1047934"/>
              </a:xfrm>
              <a:prstGeom prst="rect">
                <a:avLst/>
              </a:prstGeom>
              <a:effectLst>
                <a:outerShdw blurRad="50800" dist="38100" dir="2700000" algn="tl" rotWithShape="0">
                  <a:prstClr val="black">
                    <a:alpha val="40000"/>
                  </a:prstClr>
                </a:outerShdw>
              </a:effectLst>
            </p:spPr>
          </p:pic>
          <p:pic>
            <p:nvPicPr>
              <p:cNvPr id="80" name="图片 79">
                <a:extLst>
                  <a:ext uri="{FF2B5EF4-FFF2-40B4-BE49-F238E27FC236}">
                    <a16:creationId xmlns:a16="http://schemas.microsoft.com/office/drawing/2014/main" id="{5A3FEF1C-11EC-4979-A38D-D47676F59406}"/>
                  </a:ext>
                </a:extLst>
              </p:cNvPr>
              <p:cNvPicPr>
                <a:picLocks noChangeAspect="1"/>
              </p:cNvPicPr>
              <p:nvPr/>
            </p:nvPicPr>
            <p:blipFill>
              <a:blip r:embed="rId11"/>
              <a:stretch>
                <a:fillRect/>
              </a:stretch>
            </p:blipFill>
            <p:spPr>
              <a:xfrm>
                <a:off x="560335" y="3854799"/>
                <a:ext cx="2063214" cy="903861"/>
              </a:xfrm>
              <a:prstGeom prst="rect">
                <a:avLst/>
              </a:prstGeom>
              <a:effectLst>
                <a:outerShdw blurRad="50800" dist="38100" dir="2700000" algn="tl" rotWithShape="0">
                  <a:prstClr val="black">
                    <a:alpha val="40000"/>
                  </a:prstClr>
                </a:outerShdw>
              </a:effectLst>
            </p:spPr>
          </p:pic>
          <p:sp>
            <p:nvSpPr>
              <p:cNvPr id="85" name="文本框 84">
                <a:extLst>
                  <a:ext uri="{FF2B5EF4-FFF2-40B4-BE49-F238E27FC236}">
                    <a16:creationId xmlns:a16="http://schemas.microsoft.com/office/drawing/2014/main" id="{A9065B7E-0336-4B1A-9A0C-3F8690A6EDB7}"/>
                  </a:ext>
                </a:extLst>
              </p:cNvPr>
              <p:cNvSpPr txBox="1"/>
              <p:nvPr/>
            </p:nvSpPr>
            <p:spPr>
              <a:xfrm>
                <a:off x="1809322" y="3882863"/>
                <a:ext cx="793172" cy="276999"/>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marR="0" lvl="0" algn="l" defTabSz="914400" rtl="0" eaLnBrk="1" fontAlgn="auto" latinLnBrk="0" hangingPunct="1">
                  <a:lnSpc>
                    <a:spcPct val="100000"/>
                  </a:lnSpc>
                  <a:spcBef>
                    <a:spcPts val="0"/>
                  </a:spcBef>
                  <a:spcAft>
                    <a:spcPts val="0"/>
                  </a:spcAft>
                  <a:buClr>
                    <a:srgbClr val="2D97C8"/>
                  </a:buClr>
                  <a:buSzTx/>
                  <a:tabLst/>
                  <a:defRPr/>
                </a:pPr>
                <a:r>
                  <a:rPr kumimoji="0" lang="zh-CN" altLang="en-US" sz="1200" b="1" i="0" u="none" strike="noStrike" kern="1200" cap="none" spc="0" normalizeH="0" baseline="0" noProof="0" dirty="0">
                    <a:ln>
                      <a:noFill/>
                    </a:ln>
                    <a:solidFill>
                      <a:srgbClr val="000000"/>
                    </a:solidFill>
                    <a:effectLst/>
                    <a:uLnTx/>
                    <a:uFillTx/>
                    <a:latin typeface="微软雅黑"/>
                    <a:ea typeface="微软雅黑"/>
                    <a:cs typeface="+mn-ea"/>
                    <a:sym typeface="+mn-lt"/>
                  </a:rPr>
                  <a:t>产品推广</a:t>
                </a:r>
                <a:endParaRPr kumimoji="0" lang="en-US" altLang="zh-CN" sz="12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pic>
            <p:nvPicPr>
              <p:cNvPr id="89" name="图片 88">
                <a:extLst>
                  <a:ext uri="{FF2B5EF4-FFF2-40B4-BE49-F238E27FC236}">
                    <a16:creationId xmlns:a16="http://schemas.microsoft.com/office/drawing/2014/main" id="{C782AC98-611C-4400-9E41-08B2062AB944}"/>
                  </a:ext>
                </a:extLst>
              </p:cNvPr>
              <p:cNvPicPr>
                <a:picLocks noChangeAspect="1"/>
              </p:cNvPicPr>
              <p:nvPr/>
            </p:nvPicPr>
            <p:blipFill rotWithShape="1">
              <a:blip r:embed="rId12"/>
              <a:srcRect b="60606"/>
              <a:stretch/>
            </p:blipFill>
            <p:spPr>
              <a:xfrm>
                <a:off x="532510" y="4730480"/>
                <a:ext cx="2091039" cy="744514"/>
              </a:xfrm>
              <a:prstGeom prst="rect">
                <a:avLst/>
              </a:prstGeom>
              <a:effectLst>
                <a:outerShdw blurRad="50800" dist="38100" dir="2700000" algn="tl" rotWithShape="0">
                  <a:prstClr val="black">
                    <a:alpha val="40000"/>
                  </a:prstClr>
                </a:outerShdw>
              </a:effectLst>
            </p:spPr>
          </p:pic>
          <p:sp>
            <p:nvSpPr>
              <p:cNvPr id="87" name="文本框 86">
                <a:extLst>
                  <a:ext uri="{FF2B5EF4-FFF2-40B4-BE49-F238E27FC236}">
                    <a16:creationId xmlns:a16="http://schemas.microsoft.com/office/drawing/2014/main" id="{29D4D1C9-6189-49CC-BD09-2A276E2906B8}"/>
                  </a:ext>
                </a:extLst>
              </p:cNvPr>
              <p:cNvSpPr txBox="1"/>
              <p:nvPr/>
            </p:nvSpPr>
            <p:spPr>
              <a:xfrm>
                <a:off x="1801304" y="4745866"/>
                <a:ext cx="800587" cy="276999"/>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marR="0" lvl="0" algn="l" defTabSz="914400" rtl="0" eaLnBrk="1" fontAlgn="auto" latinLnBrk="0" hangingPunct="1">
                  <a:lnSpc>
                    <a:spcPct val="100000"/>
                  </a:lnSpc>
                  <a:spcBef>
                    <a:spcPts val="0"/>
                  </a:spcBef>
                  <a:spcAft>
                    <a:spcPts val="0"/>
                  </a:spcAft>
                  <a:buClr>
                    <a:srgbClr val="2D97C8"/>
                  </a:buClr>
                  <a:buSzTx/>
                  <a:tabLst/>
                  <a:defRPr/>
                </a:pPr>
                <a:r>
                  <a:rPr kumimoji="0" lang="zh-CN" altLang="en-US" sz="1200" b="1" i="0" u="none" strike="noStrike" kern="1200" cap="none" spc="0" normalizeH="0" baseline="0" noProof="0" dirty="0">
                    <a:ln>
                      <a:noFill/>
                    </a:ln>
                    <a:solidFill>
                      <a:srgbClr val="000000"/>
                    </a:solidFill>
                    <a:effectLst/>
                    <a:uLnTx/>
                    <a:uFillTx/>
                    <a:latin typeface="微软雅黑"/>
                    <a:ea typeface="微软雅黑"/>
                    <a:cs typeface="+mn-ea"/>
                    <a:sym typeface="+mn-lt"/>
                  </a:rPr>
                  <a:t>日常科普</a:t>
                </a:r>
                <a:endPar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grpSp>
        <p:sp>
          <p:nvSpPr>
            <p:cNvPr id="94" name="quotation-mark_32371">
              <a:extLst>
                <a:ext uri="{FF2B5EF4-FFF2-40B4-BE49-F238E27FC236}">
                  <a16:creationId xmlns:a16="http://schemas.microsoft.com/office/drawing/2014/main" id="{7829102E-6B54-48C9-8F12-4ACE8C0FE833}"/>
                </a:ext>
              </a:extLst>
            </p:cNvPr>
            <p:cNvSpPr>
              <a:spLocks noChangeAspect="1"/>
            </p:cNvSpPr>
            <p:nvPr/>
          </p:nvSpPr>
          <p:spPr bwMode="auto">
            <a:xfrm>
              <a:off x="409849" y="2388360"/>
              <a:ext cx="240956" cy="223637"/>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lumMod val="40000"/>
                <a:lumOff val="6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95" name="right-quote-sign_36811">
              <a:extLst>
                <a:ext uri="{FF2B5EF4-FFF2-40B4-BE49-F238E27FC236}">
                  <a16:creationId xmlns:a16="http://schemas.microsoft.com/office/drawing/2014/main" id="{A20BB65E-7275-491C-98EB-28F917317C00}"/>
                </a:ext>
              </a:extLst>
            </p:cNvPr>
            <p:cNvSpPr>
              <a:spLocks noChangeAspect="1"/>
            </p:cNvSpPr>
            <p:nvPr/>
          </p:nvSpPr>
          <p:spPr bwMode="auto">
            <a:xfrm>
              <a:off x="2517739" y="4991531"/>
              <a:ext cx="226634" cy="219808"/>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lumMod val="40000"/>
                <a:lumOff val="60000"/>
              </a:schemeClr>
            </a:solidFill>
            <a:ln>
              <a:noFill/>
            </a:ln>
          </p:spPr>
        </p:sp>
      </p:grpSp>
      <p:sp>
        <p:nvSpPr>
          <p:cNvPr id="97" name="标题 1">
            <a:extLst>
              <a:ext uri="{FF2B5EF4-FFF2-40B4-BE49-F238E27FC236}">
                <a16:creationId xmlns:a16="http://schemas.microsoft.com/office/drawing/2014/main" id="{A7C40B90-5478-42F8-A709-65F3797A2A1B}"/>
              </a:ext>
            </a:extLst>
          </p:cNvPr>
          <p:cNvSpPr txBox="1">
            <a:spLocks/>
          </p:cNvSpPr>
          <p:nvPr/>
        </p:nvSpPr>
        <p:spPr>
          <a:xfrm>
            <a:off x="601433" y="438604"/>
            <a:ext cx="10100433" cy="460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srgbClr val="2D97C8"/>
                </a:solidFill>
                <a:effectLst/>
                <a:uLnTx/>
                <a:uFillTx/>
                <a:latin typeface="微软雅黑"/>
                <a:ea typeface="微软雅黑"/>
                <a:cs typeface="+mj-cs"/>
              </a:rPr>
              <a:t>传播现状审计</a:t>
            </a:r>
            <a:r>
              <a:rPr kumimoji="0" lang="en-US" altLang="zh-CN" b="1" i="0" u="none" strike="noStrike" kern="1200" cap="none" spc="0" normalizeH="0" baseline="0" noProof="0" dirty="0">
                <a:ln>
                  <a:noFill/>
                </a:ln>
                <a:solidFill>
                  <a:srgbClr val="2D97C8"/>
                </a:solidFill>
                <a:effectLst/>
                <a:uLnTx/>
                <a:uFillTx/>
                <a:latin typeface="微软雅黑"/>
                <a:ea typeface="微软雅黑"/>
                <a:cs typeface="+mj-cs"/>
              </a:rPr>
              <a:t>-</a:t>
            </a:r>
            <a:r>
              <a:rPr kumimoji="0" lang="zh-CN" altLang="en-US" b="1" i="0" u="none" strike="noStrike" kern="1200" cap="none" spc="0" normalizeH="0" baseline="0" noProof="0" dirty="0">
                <a:ln>
                  <a:noFill/>
                </a:ln>
                <a:solidFill>
                  <a:srgbClr val="2D97C8"/>
                </a:solidFill>
                <a:effectLst/>
                <a:uLnTx/>
                <a:uFillTx/>
                <a:latin typeface="微软雅黑"/>
                <a:ea typeface="微软雅黑"/>
                <a:cs typeface="+mj-cs"/>
              </a:rPr>
              <a:t>微博</a:t>
            </a:r>
            <a:endParaRPr kumimoji="0" lang="ca-ES" b="1" i="0" u="none" strike="noStrike" kern="1200" cap="none" spc="0" normalizeH="0" baseline="0" noProof="0" dirty="0">
              <a:ln>
                <a:noFill/>
              </a:ln>
              <a:solidFill>
                <a:srgbClr val="2D97C8"/>
              </a:solidFill>
              <a:effectLst/>
              <a:uLnTx/>
              <a:uFillTx/>
              <a:latin typeface="微软雅黑"/>
              <a:ea typeface="微软雅黑"/>
              <a:cs typeface="+mj-cs"/>
            </a:endParaRPr>
          </a:p>
        </p:txBody>
      </p:sp>
      <p:pic>
        <p:nvPicPr>
          <p:cNvPr id="5" name="图片 4">
            <a:extLst>
              <a:ext uri="{FF2B5EF4-FFF2-40B4-BE49-F238E27FC236}">
                <a16:creationId xmlns:a16="http://schemas.microsoft.com/office/drawing/2014/main" id="{1F1F0A67-3AA0-473E-BFE4-C934CCD2D6BA}"/>
              </a:ext>
            </a:extLst>
          </p:cNvPr>
          <p:cNvPicPr>
            <a:picLocks noChangeAspect="1"/>
          </p:cNvPicPr>
          <p:nvPr/>
        </p:nvPicPr>
        <p:blipFill rotWithShape="1">
          <a:blip r:embed="rId13"/>
          <a:srcRect r="7357"/>
          <a:stretch/>
        </p:blipFill>
        <p:spPr>
          <a:xfrm>
            <a:off x="3688491" y="2015433"/>
            <a:ext cx="2088554" cy="615937"/>
          </a:xfrm>
          <a:prstGeom prst="rect">
            <a:avLst/>
          </a:prstGeom>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686589A9-E51A-437A-8FC8-B0B5B38BD897}"/>
              </a:ext>
            </a:extLst>
          </p:cNvPr>
          <p:cNvPicPr>
            <a:picLocks noChangeAspect="1"/>
          </p:cNvPicPr>
          <p:nvPr/>
        </p:nvPicPr>
        <p:blipFill>
          <a:blip r:embed="rId14"/>
          <a:stretch>
            <a:fillRect/>
          </a:stretch>
        </p:blipFill>
        <p:spPr>
          <a:xfrm>
            <a:off x="3836786" y="3228417"/>
            <a:ext cx="1998280" cy="2516391"/>
          </a:xfrm>
          <a:prstGeom prst="rect">
            <a:avLst/>
          </a:prstGeom>
          <a:effectLst>
            <a:outerShdw blurRad="50800" dist="38100" dir="2700000" algn="tl" rotWithShape="0">
              <a:prstClr val="black">
                <a:alpha val="40000"/>
              </a:prstClr>
            </a:outerShdw>
          </a:effectLst>
        </p:spPr>
      </p:pic>
      <p:sp>
        <p:nvSpPr>
          <p:cNvPr id="15" name="文本框 14">
            <a:extLst>
              <a:ext uri="{FF2B5EF4-FFF2-40B4-BE49-F238E27FC236}">
                <a16:creationId xmlns:a16="http://schemas.microsoft.com/office/drawing/2014/main" id="{995FBEBA-D6A4-4AE7-A318-AE41B28AB7F8}"/>
              </a:ext>
            </a:extLst>
          </p:cNvPr>
          <p:cNvSpPr txBox="1"/>
          <p:nvPr/>
        </p:nvSpPr>
        <p:spPr>
          <a:xfrm>
            <a:off x="902404" y="2746282"/>
            <a:ext cx="4666662" cy="276999"/>
          </a:xfrm>
          <a:prstGeom prst="rect">
            <a:avLst/>
          </a:prstGeom>
          <a:noFill/>
        </p:spPr>
        <p:txBody>
          <a:bodyPr wrap="none" rtlCol="0">
            <a:spAutoFit/>
          </a:bodyPr>
          <a:lstStyle/>
          <a:p>
            <a:pPr marL="171450" indent="-171450">
              <a:buClr>
                <a:srgbClr val="2D97C8"/>
              </a:buClr>
              <a:buFont typeface="Arial" panose="020B0604020202020204" pitchFamily="34" charset="0"/>
              <a:buChar char="•"/>
            </a:pPr>
            <a:r>
              <a:rPr lang="zh-CN" altLang="en-US" sz="1200" dirty="0">
                <a:solidFill>
                  <a:prstClr val="black"/>
                </a:solidFill>
                <a:latin typeface="微软雅黑"/>
                <a:cs typeface="Heiti SC Light" charset="-122"/>
              </a:rPr>
              <a:t>内容包含活动宣传、产品推广及日常环保教育、故事宣传三方面</a:t>
            </a:r>
            <a:endParaRPr lang="en-US" altLang="zh-CN" sz="1200" dirty="0">
              <a:solidFill>
                <a:prstClr val="black"/>
              </a:solidFill>
              <a:latin typeface="微软雅黑"/>
              <a:cs typeface="Heiti SC Light" charset="-122"/>
            </a:endParaRPr>
          </a:p>
        </p:txBody>
      </p:sp>
      <p:sp>
        <p:nvSpPr>
          <p:cNvPr id="47" name="文本框 46">
            <a:extLst>
              <a:ext uri="{FF2B5EF4-FFF2-40B4-BE49-F238E27FC236}">
                <a16:creationId xmlns:a16="http://schemas.microsoft.com/office/drawing/2014/main" id="{3BA1B578-2DDB-4B23-BA04-BFEE77CCE6D1}"/>
              </a:ext>
            </a:extLst>
          </p:cNvPr>
          <p:cNvSpPr txBox="1"/>
          <p:nvPr/>
        </p:nvSpPr>
        <p:spPr>
          <a:xfrm>
            <a:off x="2406625" y="3233993"/>
            <a:ext cx="846399" cy="2646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marR="0" lvl="0" algn="l" defTabSz="914400" rtl="0" eaLnBrk="1" fontAlgn="auto" latinLnBrk="0" hangingPunct="1">
              <a:lnSpc>
                <a:spcPct val="100000"/>
              </a:lnSpc>
              <a:spcBef>
                <a:spcPts val="0"/>
              </a:spcBef>
              <a:spcAft>
                <a:spcPts val="0"/>
              </a:spcAft>
              <a:buClr>
                <a:srgbClr val="2D97C8"/>
              </a:buClr>
              <a:buSzTx/>
              <a:tabLst/>
              <a:defRPr/>
            </a:pPr>
            <a:r>
              <a:rPr kumimoji="0" lang="zh-CN" altLang="en-US" sz="1200" b="1" i="0" u="none" strike="noStrike" kern="1200" cap="none" spc="0" normalizeH="0" baseline="0" noProof="0" dirty="0">
                <a:ln>
                  <a:noFill/>
                </a:ln>
                <a:solidFill>
                  <a:srgbClr val="000000"/>
                </a:solidFill>
                <a:effectLst/>
                <a:uLnTx/>
                <a:uFillTx/>
                <a:latin typeface="Arial"/>
                <a:ea typeface="微软雅黑"/>
                <a:cs typeface="+mn-ea"/>
                <a:sym typeface="+mn-lt"/>
              </a:rPr>
              <a:t>活动宣传</a:t>
            </a:r>
            <a:endParaRPr kumimoji="0" lang="en-US" altLang="zh-CN" sz="1200" b="0" i="0" u="none" strike="noStrike" kern="1200" cap="none" spc="0" normalizeH="0" baseline="0" noProof="0" dirty="0">
              <a:ln>
                <a:noFill/>
              </a:ln>
              <a:solidFill>
                <a:srgbClr val="000000"/>
              </a:solidFill>
              <a:effectLst/>
              <a:uLnTx/>
              <a:uFillTx/>
              <a:latin typeface="Arial"/>
              <a:ea typeface="微软雅黑"/>
              <a:cs typeface="+mn-ea"/>
              <a:sym typeface="+mn-lt"/>
            </a:endParaRPr>
          </a:p>
        </p:txBody>
      </p:sp>
      <p:sp>
        <p:nvSpPr>
          <p:cNvPr id="48" name="文本框 47">
            <a:extLst>
              <a:ext uri="{FF2B5EF4-FFF2-40B4-BE49-F238E27FC236}">
                <a16:creationId xmlns:a16="http://schemas.microsoft.com/office/drawing/2014/main" id="{D7F68EEB-6EF2-42A3-AE94-695A6A6057EE}"/>
              </a:ext>
            </a:extLst>
          </p:cNvPr>
          <p:cNvSpPr txBox="1"/>
          <p:nvPr/>
        </p:nvSpPr>
        <p:spPr>
          <a:xfrm>
            <a:off x="5113769" y="3243439"/>
            <a:ext cx="679282" cy="276999"/>
          </a:xfrm>
          <a:prstGeom prst="rect">
            <a:avLst/>
          </a:prstGeom>
          <a:solidFill>
            <a:srgbClr val="FBEBE9"/>
          </a:solidFill>
          <a:ln>
            <a:solidFill>
              <a:srgbClr val="FBEBE9"/>
            </a:solidFill>
          </a:ln>
          <a:effectLst>
            <a:outerShdw blurRad="50800" dist="38100" dir="2700000" algn="tl" rotWithShape="0">
              <a:prstClr val="black">
                <a:alpha val="40000"/>
              </a:prstClr>
            </a:outerShdw>
          </a:effectLst>
        </p:spPr>
        <p:txBody>
          <a:bodyPr wrap="square" rtlCol="0">
            <a:spAutoFit/>
          </a:bodyPr>
          <a:lstStyle/>
          <a:p>
            <a:pPr marR="0" lvl="0" algn="l" defTabSz="914400" rtl="0" eaLnBrk="1" fontAlgn="auto" latinLnBrk="0" hangingPunct="1">
              <a:lnSpc>
                <a:spcPct val="100000"/>
              </a:lnSpc>
              <a:spcBef>
                <a:spcPts val="0"/>
              </a:spcBef>
              <a:spcAft>
                <a:spcPts val="0"/>
              </a:spcAft>
              <a:buClr>
                <a:srgbClr val="2D97C8"/>
              </a:buClr>
              <a:buSzTx/>
              <a:tabLst/>
              <a:defRPr/>
            </a:pPr>
            <a:r>
              <a:rPr lang="zh-CN" altLang="en-US" sz="1200" b="1" dirty="0">
                <a:solidFill>
                  <a:srgbClr val="000000"/>
                </a:solidFill>
                <a:latin typeface="Arial"/>
                <a:ea typeface="微软雅黑"/>
                <a:cs typeface="+mn-ea"/>
                <a:sym typeface="+mn-lt"/>
              </a:rPr>
              <a:t>早安帖</a:t>
            </a:r>
            <a:endParaRPr kumimoji="0" lang="en-US" altLang="zh-CN" sz="1200" b="0" i="0" u="none" strike="noStrike" kern="1200" cap="none" spc="0" normalizeH="0" baseline="0" noProof="0" dirty="0">
              <a:ln>
                <a:noFill/>
              </a:ln>
              <a:solidFill>
                <a:srgbClr val="000000"/>
              </a:solidFill>
              <a:effectLst/>
              <a:uLnTx/>
              <a:uFillTx/>
              <a:latin typeface="Arial"/>
              <a:ea typeface="微软雅黑"/>
              <a:cs typeface="+mn-ea"/>
              <a:sym typeface="+mn-lt"/>
            </a:endParaRPr>
          </a:p>
        </p:txBody>
      </p:sp>
      <p:cxnSp>
        <p:nvCxnSpPr>
          <p:cNvPr id="50" name="直接连接符 49">
            <a:extLst>
              <a:ext uri="{FF2B5EF4-FFF2-40B4-BE49-F238E27FC236}">
                <a16:creationId xmlns:a16="http://schemas.microsoft.com/office/drawing/2014/main" id="{A7B4C4A6-AAF6-4862-BF9D-01A482D4CE88}"/>
              </a:ext>
            </a:extLst>
          </p:cNvPr>
          <p:cNvCxnSpPr/>
          <p:nvPr/>
        </p:nvCxnSpPr>
        <p:spPr>
          <a:xfrm>
            <a:off x="587375" y="1036972"/>
            <a:ext cx="1101725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09D4604-DCB7-4D8D-82BE-003DD67801A2}"/>
              </a:ext>
            </a:extLst>
          </p:cNvPr>
          <p:cNvCxnSpPr>
            <a:cxnSpLocks/>
          </p:cNvCxnSpPr>
          <p:nvPr/>
        </p:nvCxnSpPr>
        <p:spPr>
          <a:xfrm>
            <a:off x="587375" y="1447127"/>
            <a:ext cx="110172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19007C04-7E7B-44D8-8AD2-9B4B243B9F40}"/>
              </a:ext>
            </a:extLst>
          </p:cNvPr>
          <p:cNvSpPr txBox="1"/>
          <p:nvPr/>
        </p:nvSpPr>
        <p:spPr>
          <a:xfrm>
            <a:off x="3633107" y="1097613"/>
            <a:ext cx="4673074"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配合微博平台同步宣传，与外部合作方形成联动推广效果</a:t>
            </a:r>
          </a:p>
        </p:txBody>
      </p:sp>
    </p:spTree>
    <p:extLst>
      <p:ext uri="{BB962C8B-B14F-4D97-AF65-F5344CB8AC3E}">
        <p14:creationId xmlns:p14="http://schemas.microsoft.com/office/powerpoint/2010/main" val="36910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A06D492-6994-4F99-9224-C6C88928C7EE}"/>
              </a:ext>
            </a:extLst>
          </p:cNvPr>
          <p:cNvSpPr>
            <a:spLocks noGrp="1"/>
          </p:cNvSpPr>
          <p:nvPr>
            <p:ph type="sldNum" sz="quarter" idx="14"/>
          </p:nvPr>
        </p:nvSpPr>
        <p:spPr/>
        <p:txBody>
          <a:bodyPr/>
          <a:lstStyle/>
          <a:p>
            <a:fld id="{E6049C3D-CCF1-41B9-A681-D61E0CAE4A17}" type="slidenum">
              <a:rPr lang="en-US" altLang="zh-CN" smtClean="0"/>
              <a:pPr/>
              <a:t>4</a:t>
            </a:fld>
            <a:endParaRPr lang="en-US" dirty="0"/>
          </a:p>
        </p:txBody>
      </p:sp>
      <p:sp>
        <p:nvSpPr>
          <p:cNvPr id="4" name="文本占位符 3">
            <a:extLst>
              <a:ext uri="{FF2B5EF4-FFF2-40B4-BE49-F238E27FC236}">
                <a16:creationId xmlns:a16="http://schemas.microsoft.com/office/drawing/2014/main" id="{B06E0A11-671D-4150-BB56-ACDFBE7073F1}"/>
              </a:ext>
            </a:extLst>
          </p:cNvPr>
          <p:cNvSpPr>
            <a:spLocks noGrp="1"/>
          </p:cNvSpPr>
          <p:nvPr>
            <p:ph type="body" sz="quarter" idx="15"/>
          </p:nvPr>
        </p:nvSpPr>
        <p:spPr/>
        <p:txBody>
          <a:bodyPr/>
          <a:lstStyle/>
          <a:p>
            <a:endParaRPr lang="en-US" dirty="0"/>
          </a:p>
        </p:txBody>
      </p:sp>
      <p:pic>
        <p:nvPicPr>
          <p:cNvPr id="13" name="图片 12">
            <a:extLst>
              <a:ext uri="{FF2B5EF4-FFF2-40B4-BE49-F238E27FC236}">
                <a16:creationId xmlns:a16="http://schemas.microsoft.com/office/drawing/2014/main" id="{ED820B25-1C92-4BD8-ABCC-6FB78DFD00B9}"/>
              </a:ext>
            </a:extLst>
          </p:cNvPr>
          <p:cNvPicPr>
            <a:picLocks noChangeAspect="1"/>
          </p:cNvPicPr>
          <p:nvPr/>
        </p:nvPicPr>
        <p:blipFill rotWithShape="1">
          <a:blip r:embed="rId2"/>
          <a:srcRect l="5455" t="27342"/>
          <a:stretch/>
        </p:blipFill>
        <p:spPr>
          <a:xfrm>
            <a:off x="3062610" y="3666767"/>
            <a:ext cx="3002669" cy="1730668"/>
          </a:xfrm>
          <a:prstGeom prst="rect">
            <a:avLst/>
          </a:prstGeom>
        </p:spPr>
      </p:pic>
      <p:pic>
        <p:nvPicPr>
          <p:cNvPr id="17" name="图片 16">
            <a:extLst>
              <a:ext uri="{FF2B5EF4-FFF2-40B4-BE49-F238E27FC236}">
                <a16:creationId xmlns:a16="http://schemas.microsoft.com/office/drawing/2014/main" id="{55B40C30-77D7-48BD-B8C4-5662DD9F5409}"/>
              </a:ext>
            </a:extLst>
          </p:cNvPr>
          <p:cNvPicPr>
            <a:picLocks noChangeAspect="1"/>
          </p:cNvPicPr>
          <p:nvPr/>
        </p:nvPicPr>
        <p:blipFill rotWithShape="1">
          <a:blip r:embed="rId3"/>
          <a:srcRect t="23150"/>
          <a:stretch/>
        </p:blipFill>
        <p:spPr>
          <a:xfrm>
            <a:off x="0" y="3666767"/>
            <a:ext cx="3002669" cy="1730668"/>
          </a:xfrm>
          <a:prstGeom prst="rect">
            <a:avLst/>
          </a:prstGeom>
        </p:spPr>
      </p:pic>
      <p:pic>
        <p:nvPicPr>
          <p:cNvPr id="18" name="图片 17">
            <a:extLst>
              <a:ext uri="{FF2B5EF4-FFF2-40B4-BE49-F238E27FC236}">
                <a16:creationId xmlns:a16="http://schemas.microsoft.com/office/drawing/2014/main" id="{7B14441E-D38E-4E15-9F83-ECF2CA3F0F23}"/>
              </a:ext>
            </a:extLst>
          </p:cNvPr>
          <p:cNvPicPr>
            <a:picLocks noChangeAspect="1"/>
          </p:cNvPicPr>
          <p:nvPr/>
        </p:nvPicPr>
        <p:blipFill rotWithShape="1">
          <a:blip r:embed="rId4"/>
          <a:srcRect t="16763" b="6347"/>
          <a:stretch/>
        </p:blipFill>
        <p:spPr>
          <a:xfrm>
            <a:off x="6125220" y="3665875"/>
            <a:ext cx="3004170" cy="1732452"/>
          </a:xfrm>
          <a:prstGeom prst="rect">
            <a:avLst/>
          </a:prstGeom>
        </p:spPr>
      </p:pic>
      <p:pic>
        <p:nvPicPr>
          <p:cNvPr id="19" name="图片 18">
            <a:extLst>
              <a:ext uri="{FF2B5EF4-FFF2-40B4-BE49-F238E27FC236}">
                <a16:creationId xmlns:a16="http://schemas.microsoft.com/office/drawing/2014/main" id="{A84703DA-F653-4C00-A696-BC081BB92358}"/>
              </a:ext>
            </a:extLst>
          </p:cNvPr>
          <p:cNvPicPr>
            <a:picLocks noChangeAspect="1"/>
          </p:cNvPicPr>
          <p:nvPr/>
        </p:nvPicPr>
        <p:blipFill rotWithShape="1">
          <a:blip r:embed="rId5"/>
          <a:srcRect t="16914" b="6235"/>
          <a:stretch/>
        </p:blipFill>
        <p:spPr>
          <a:xfrm>
            <a:off x="9189331" y="3666769"/>
            <a:ext cx="3002669" cy="1730665"/>
          </a:xfrm>
          <a:prstGeom prst="rect">
            <a:avLst/>
          </a:prstGeom>
        </p:spPr>
      </p:pic>
      <p:cxnSp>
        <p:nvCxnSpPr>
          <p:cNvPr id="15" name="直接连接符 14">
            <a:extLst>
              <a:ext uri="{FF2B5EF4-FFF2-40B4-BE49-F238E27FC236}">
                <a16:creationId xmlns:a16="http://schemas.microsoft.com/office/drawing/2014/main" id="{95BB340C-4FE9-4851-AC27-45A4052A13CE}"/>
              </a:ext>
            </a:extLst>
          </p:cNvPr>
          <p:cNvCxnSpPr>
            <a:cxnSpLocks/>
          </p:cNvCxnSpPr>
          <p:nvPr/>
        </p:nvCxnSpPr>
        <p:spPr>
          <a:xfrm>
            <a:off x="0" y="332105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6B4CE5F-6C66-485A-A8A3-DBE5007AF5B5}"/>
              </a:ext>
            </a:extLst>
          </p:cNvPr>
          <p:cNvSpPr txBox="1"/>
          <p:nvPr/>
        </p:nvSpPr>
        <p:spPr>
          <a:xfrm>
            <a:off x="1983320" y="2218174"/>
            <a:ext cx="1082348" cy="892552"/>
          </a:xfrm>
          <a:prstGeom prst="rect">
            <a:avLst/>
          </a:prstGeom>
          <a:noFill/>
        </p:spPr>
        <p:txBody>
          <a:bodyPr wrap="none" rtlCol="0">
            <a:spAutoFit/>
          </a:bodyPr>
          <a:lstStyle/>
          <a:p>
            <a:pPr algn="ctr">
              <a:buClr>
                <a:srgbClr val="2D97C8"/>
              </a:buClr>
            </a:pPr>
            <a:r>
              <a:rPr lang="ca-ES" sz="2400" b="1" dirty="0">
                <a:solidFill>
                  <a:schemeClr val="accent1"/>
                </a:solidFill>
                <a:latin typeface="+mn-ea"/>
                <a:cs typeface="Heiti SC Light" charset="-122"/>
              </a:rPr>
              <a:t>18</a:t>
            </a:r>
            <a:r>
              <a:rPr lang="zh-CN" altLang="en-US" sz="2400" b="1" dirty="0">
                <a:solidFill>
                  <a:schemeClr val="accent1"/>
                </a:solidFill>
                <a:latin typeface="+mn-ea"/>
                <a:cs typeface="Heiti SC Light" charset="-122"/>
              </a:rPr>
              <a:t>人</a:t>
            </a:r>
            <a:endParaRPr lang="en-US" altLang="zh-CN" sz="2400" b="1" dirty="0">
              <a:solidFill>
                <a:schemeClr val="accent1"/>
              </a:solidFill>
              <a:latin typeface="+mn-ea"/>
              <a:cs typeface="Heiti SC Light" charset="-122"/>
            </a:endParaRPr>
          </a:p>
          <a:p>
            <a:pPr algn="ctr">
              <a:buClr>
                <a:srgbClr val="2D97C8"/>
              </a:buClr>
            </a:pPr>
            <a:r>
              <a:rPr lang="zh-CN" altLang="en-US" sz="1400" dirty="0">
                <a:latin typeface="+mn-ea"/>
                <a:cs typeface="Heiti SC Light" charset="-122"/>
              </a:rPr>
              <a:t>水基金全体</a:t>
            </a:r>
            <a:endParaRPr lang="en-US" altLang="zh-CN" sz="1400" dirty="0">
              <a:latin typeface="+mn-ea"/>
              <a:cs typeface="Heiti SC Light" charset="-122"/>
            </a:endParaRPr>
          </a:p>
          <a:p>
            <a:pPr algn="ctr">
              <a:buClr>
                <a:srgbClr val="2D97C8"/>
              </a:buClr>
            </a:pPr>
            <a:r>
              <a:rPr lang="en-US" altLang="zh-CN" sz="1400" dirty="0">
                <a:latin typeface="+mn-ea"/>
                <a:cs typeface="Heiti SC Light" charset="-122"/>
              </a:rPr>
              <a:t>ABC</a:t>
            </a:r>
            <a:r>
              <a:rPr lang="zh-CN" altLang="en-US" sz="1400" dirty="0">
                <a:latin typeface="+mn-ea"/>
                <a:cs typeface="Heiti SC Light" charset="-122"/>
              </a:rPr>
              <a:t>项目组</a:t>
            </a:r>
            <a:endParaRPr lang="ca-ES" sz="1400" dirty="0">
              <a:latin typeface="+mn-ea"/>
              <a:cs typeface="Heiti SC Light" charset="-122"/>
            </a:endParaRPr>
          </a:p>
        </p:txBody>
      </p:sp>
      <p:sp>
        <p:nvSpPr>
          <p:cNvPr id="24" name="文本框 23">
            <a:extLst>
              <a:ext uri="{FF2B5EF4-FFF2-40B4-BE49-F238E27FC236}">
                <a16:creationId xmlns:a16="http://schemas.microsoft.com/office/drawing/2014/main" id="{1BCB7236-2A95-49C8-8F62-9AA0F3C030D8}"/>
              </a:ext>
            </a:extLst>
          </p:cNvPr>
          <p:cNvSpPr txBox="1"/>
          <p:nvPr/>
        </p:nvSpPr>
        <p:spPr>
          <a:xfrm>
            <a:off x="3695342" y="697879"/>
            <a:ext cx="4801315" cy="707886"/>
          </a:xfrm>
          <a:prstGeom prst="rect">
            <a:avLst/>
          </a:prstGeom>
          <a:noFill/>
        </p:spPr>
        <p:txBody>
          <a:bodyPr wrap="none" rtlCol="0">
            <a:spAutoFit/>
          </a:bodyPr>
          <a:lstStyle/>
          <a:p>
            <a:pPr algn="ctr">
              <a:buClr>
                <a:srgbClr val="2D97C8"/>
              </a:buClr>
            </a:pPr>
            <a:r>
              <a:rPr lang="zh-CN" altLang="en-US" sz="4000" b="1" dirty="0">
                <a:solidFill>
                  <a:schemeClr val="accent1"/>
                </a:solidFill>
                <a:latin typeface="+mn-ea"/>
              </a:rPr>
              <a:t>品牌定位共创工作坊</a:t>
            </a:r>
            <a:endParaRPr lang="en-US" altLang="zh-CN" sz="4000" b="1" dirty="0">
              <a:solidFill>
                <a:schemeClr val="accent1"/>
              </a:solidFill>
              <a:latin typeface="+mn-ea"/>
              <a:cs typeface="Heiti SC Light" charset="-122"/>
            </a:endParaRPr>
          </a:p>
        </p:txBody>
      </p:sp>
      <p:sp>
        <p:nvSpPr>
          <p:cNvPr id="25" name="文本框 24">
            <a:extLst>
              <a:ext uri="{FF2B5EF4-FFF2-40B4-BE49-F238E27FC236}">
                <a16:creationId xmlns:a16="http://schemas.microsoft.com/office/drawing/2014/main" id="{6DA89903-FB93-4748-8B47-2ED6F7F86CEE}"/>
              </a:ext>
            </a:extLst>
          </p:cNvPr>
          <p:cNvSpPr txBox="1"/>
          <p:nvPr/>
        </p:nvSpPr>
        <p:spPr>
          <a:xfrm>
            <a:off x="5285521" y="2218174"/>
            <a:ext cx="1620957" cy="892552"/>
          </a:xfrm>
          <a:prstGeom prst="rect">
            <a:avLst/>
          </a:prstGeom>
          <a:noFill/>
        </p:spPr>
        <p:txBody>
          <a:bodyPr wrap="none" rtlCol="0">
            <a:spAutoFit/>
          </a:bodyPr>
          <a:lstStyle/>
          <a:p>
            <a:pPr algn="ctr">
              <a:buClr>
                <a:srgbClr val="2D97C8"/>
              </a:buClr>
            </a:pPr>
            <a:r>
              <a:rPr lang="ca-ES" altLang="zh-CN" sz="2400" b="1" dirty="0">
                <a:solidFill>
                  <a:schemeClr val="accent1"/>
                </a:solidFill>
                <a:latin typeface="+mn-ea"/>
                <a:cs typeface="Heiti SC Light" charset="-122"/>
              </a:rPr>
              <a:t>4</a:t>
            </a:r>
            <a:r>
              <a:rPr lang="zh-CN" altLang="en-US" sz="2400" b="1" dirty="0">
                <a:solidFill>
                  <a:schemeClr val="accent1"/>
                </a:solidFill>
                <a:latin typeface="+mn-ea"/>
                <a:cs typeface="Heiti SC Light" charset="-122"/>
              </a:rPr>
              <a:t>小时</a:t>
            </a:r>
            <a:endParaRPr lang="en-US" altLang="zh-CN" sz="2400" b="1" dirty="0">
              <a:solidFill>
                <a:schemeClr val="accent1"/>
              </a:solidFill>
              <a:latin typeface="+mn-ea"/>
              <a:cs typeface="Heiti SC Light" charset="-122"/>
            </a:endParaRPr>
          </a:p>
          <a:p>
            <a:pPr algn="ctr">
              <a:buClr>
                <a:srgbClr val="2D97C8"/>
              </a:buClr>
            </a:pPr>
            <a:r>
              <a:rPr lang="zh-CN" altLang="en-US" sz="1400" dirty="0">
                <a:latin typeface="+mn-ea"/>
                <a:cs typeface="Heiti SC Light" charset="-122"/>
              </a:rPr>
              <a:t>前期分析成果汇报</a:t>
            </a:r>
            <a:endParaRPr lang="en-US" altLang="zh-CN" sz="1400" dirty="0">
              <a:latin typeface="+mn-ea"/>
              <a:cs typeface="Heiti SC Light" charset="-122"/>
            </a:endParaRPr>
          </a:p>
          <a:p>
            <a:pPr algn="ctr">
              <a:buClr>
                <a:srgbClr val="2D97C8"/>
              </a:buClr>
            </a:pPr>
            <a:r>
              <a:rPr lang="zh-CN" altLang="en-US" sz="1400" dirty="0">
                <a:latin typeface="+mn-ea"/>
                <a:cs typeface="Heiti SC Light" charset="-122"/>
              </a:rPr>
              <a:t>品牌定位头脑风暴</a:t>
            </a:r>
            <a:endParaRPr lang="ca-ES" sz="1400" dirty="0">
              <a:latin typeface="+mn-ea"/>
              <a:cs typeface="Heiti SC Light" charset="-122"/>
            </a:endParaRPr>
          </a:p>
        </p:txBody>
      </p:sp>
      <p:sp>
        <p:nvSpPr>
          <p:cNvPr id="26" name="文本框 25">
            <a:extLst>
              <a:ext uri="{FF2B5EF4-FFF2-40B4-BE49-F238E27FC236}">
                <a16:creationId xmlns:a16="http://schemas.microsoft.com/office/drawing/2014/main" id="{1D980DF8-BD99-4C1B-A134-86B9D90F04E6}"/>
              </a:ext>
            </a:extLst>
          </p:cNvPr>
          <p:cNvSpPr txBox="1"/>
          <p:nvPr/>
        </p:nvSpPr>
        <p:spPr>
          <a:xfrm>
            <a:off x="9329828" y="2218174"/>
            <a:ext cx="1620957" cy="892552"/>
          </a:xfrm>
          <a:prstGeom prst="rect">
            <a:avLst/>
          </a:prstGeom>
          <a:noFill/>
        </p:spPr>
        <p:txBody>
          <a:bodyPr wrap="square" rtlCol="0">
            <a:spAutoFit/>
          </a:bodyPr>
          <a:lstStyle/>
          <a:p>
            <a:pPr algn="ctr">
              <a:buClr>
                <a:srgbClr val="2D97C8"/>
              </a:buClr>
            </a:pPr>
            <a:r>
              <a:rPr lang="en-US" altLang="zh-CN" sz="2400" b="1" dirty="0">
                <a:solidFill>
                  <a:schemeClr val="accent1"/>
                </a:solidFill>
                <a:latin typeface="+mn-ea"/>
                <a:cs typeface="Heiti SC Light" charset="-122"/>
              </a:rPr>
              <a:t>6</a:t>
            </a:r>
            <a:r>
              <a:rPr lang="zh-CN" altLang="en-US" sz="2400" b="1" dirty="0">
                <a:solidFill>
                  <a:schemeClr val="accent1"/>
                </a:solidFill>
                <a:latin typeface="+mn-ea"/>
                <a:cs typeface="Heiti SC Light" charset="-122"/>
              </a:rPr>
              <a:t>个问题</a:t>
            </a:r>
            <a:endParaRPr lang="en-US" altLang="zh-CN" sz="2400" b="1" dirty="0">
              <a:solidFill>
                <a:schemeClr val="accent1"/>
              </a:solidFill>
              <a:latin typeface="+mn-ea"/>
              <a:cs typeface="Heiti SC Light" charset="-122"/>
            </a:endParaRPr>
          </a:p>
          <a:p>
            <a:pPr algn="ctr">
              <a:buClr>
                <a:srgbClr val="2D97C8"/>
              </a:buClr>
            </a:pPr>
            <a:r>
              <a:rPr lang="zh-CN" altLang="en-US" sz="1400" dirty="0">
                <a:latin typeface="+mn-ea"/>
                <a:cs typeface="Heiti SC Light" charset="-122"/>
              </a:rPr>
              <a:t>围绕品牌定位模型</a:t>
            </a:r>
            <a:endParaRPr lang="en-US" altLang="zh-CN" sz="1400" dirty="0">
              <a:latin typeface="+mn-ea"/>
              <a:cs typeface="Heiti SC Light" charset="-122"/>
            </a:endParaRPr>
          </a:p>
          <a:p>
            <a:pPr algn="ctr">
              <a:buClr>
                <a:srgbClr val="2D97C8"/>
              </a:buClr>
            </a:pPr>
            <a:r>
              <a:rPr lang="zh-CN" altLang="en-US" sz="1400" dirty="0">
                <a:latin typeface="+mn-ea"/>
                <a:cs typeface="Heiti SC Light" charset="-122"/>
              </a:rPr>
              <a:t>讨论六大核心问题</a:t>
            </a:r>
            <a:endParaRPr lang="en-US" altLang="zh-CN" sz="1400" dirty="0">
              <a:latin typeface="+mn-ea"/>
              <a:cs typeface="Heiti SC Light" charset="-122"/>
            </a:endParaRPr>
          </a:p>
        </p:txBody>
      </p:sp>
      <p:sp>
        <p:nvSpPr>
          <p:cNvPr id="22" name="椭圆 21">
            <a:extLst>
              <a:ext uri="{FF2B5EF4-FFF2-40B4-BE49-F238E27FC236}">
                <a16:creationId xmlns:a16="http://schemas.microsoft.com/office/drawing/2014/main" id="{4AD8177A-E2B2-444F-AE25-35B2DC957420}"/>
              </a:ext>
            </a:extLst>
          </p:cNvPr>
          <p:cNvSpPr/>
          <p:nvPr/>
        </p:nvSpPr>
        <p:spPr>
          <a:xfrm>
            <a:off x="2433557" y="3230113"/>
            <a:ext cx="181874" cy="18187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8" name="椭圆 27">
            <a:extLst>
              <a:ext uri="{FF2B5EF4-FFF2-40B4-BE49-F238E27FC236}">
                <a16:creationId xmlns:a16="http://schemas.microsoft.com/office/drawing/2014/main" id="{B7A1D1F0-70CF-4AA7-82A9-942DF862A7EB}"/>
              </a:ext>
            </a:extLst>
          </p:cNvPr>
          <p:cNvSpPr/>
          <p:nvPr/>
        </p:nvSpPr>
        <p:spPr>
          <a:xfrm>
            <a:off x="6005062" y="3230113"/>
            <a:ext cx="181874" cy="18187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9" name="椭圆 28">
            <a:extLst>
              <a:ext uri="{FF2B5EF4-FFF2-40B4-BE49-F238E27FC236}">
                <a16:creationId xmlns:a16="http://schemas.microsoft.com/office/drawing/2014/main" id="{B643E7FA-DDE7-492C-9B99-0BD227BB40F3}"/>
              </a:ext>
            </a:extLst>
          </p:cNvPr>
          <p:cNvSpPr/>
          <p:nvPr/>
        </p:nvSpPr>
        <p:spPr>
          <a:xfrm>
            <a:off x="10049369" y="3230113"/>
            <a:ext cx="181874" cy="18187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Tree>
    <p:extLst>
      <p:ext uri="{BB962C8B-B14F-4D97-AF65-F5344CB8AC3E}">
        <p14:creationId xmlns:p14="http://schemas.microsoft.com/office/powerpoint/2010/main" val="262010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5F75B-8DD2-48FA-882C-C3A440D81D39}"/>
              </a:ext>
            </a:extLst>
          </p:cNvPr>
          <p:cNvSpPr>
            <a:spLocks noGrp="1"/>
          </p:cNvSpPr>
          <p:nvPr>
            <p:ph type="title"/>
          </p:nvPr>
        </p:nvSpPr>
        <p:spPr>
          <a:xfrm>
            <a:off x="586409" y="417923"/>
            <a:ext cx="9323920" cy="460800"/>
          </a:xfrm>
        </p:spPr>
        <p:txBody>
          <a:bodyPr>
            <a:normAutofit/>
          </a:bodyPr>
          <a:lstStyle/>
          <a:p>
            <a:r>
              <a:rPr lang="zh-CN" altLang="en-US" dirty="0"/>
              <a:t>传播现状审计</a:t>
            </a:r>
            <a:r>
              <a:rPr lang="en-US" altLang="zh-CN" dirty="0"/>
              <a:t>-</a:t>
            </a:r>
            <a:r>
              <a:rPr lang="zh-CN" altLang="en-US" dirty="0"/>
              <a:t>搜索引擎</a:t>
            </a:r>
            <a:endParaRPr lang="ca-ES" dirty="0"/>
          </a:p>
        </p:txBody>
      </p:sp>
      <p:sp>
        <p:nvSpPr>
          <p:cNvPr id="3" name="灯片编号占位符 2">
            <a:extLst>
              <a:ext uri="{FF2B5EF4-FFF2-40B4-BE49-F238E27FC236}">
                <a16:creationId xmlns:a16="http://schemas.microsoft.com/office/drawing/2014/main" id="{A72AD08A-840A-4B3F-9EDE-8A63E0405150}"/>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charset="-122"/>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en-US" sz="1200" b="1" i="0" u="none" strike="noStrike" kern="1200" cap="none" spc="0" normalizeH="0" baseline="0" noProof="0" dirty="0">
              <a:ln>
                <a:noFill/>
              </a:ln>
              <a:solidFill>
                <a:prstClr val="black">
                  <a:alpha val="70000"/>
                </a:prstClr>
              </a:solidFill>
              <a:effectLst/>
              <a:uLnTx/>
              <a:uFillTx/>
              <a:ea typeface="Heiti SC Light" charset="-122"/>
            </a:endParaRPr>
          </a:p>
        </p:txBody>
      </p:sp>
      <p:sp>
        <p:nvSpPr>
          <p:cNvPr id="4" name="文本占位符 3">
            <a:extLst>
              <a:ext uri="{FF2B5EF4-FFF2-40B4-BE49-F238E27FC236}">
                <a16:creationId xmlns:a16="http://schemas.microsoft.com/office/drawing/2014/main" id="{FE9F967E-7A56-4959-9ACC-5355813B931C}"/>
              </a:ext>
            </a:extLst>
          </p:cNvPr>
          <p:cNvSpPr>
            <a:spLocks noGrp="1"/>
          </p:cNvSpPr>
          <p:nvPr>
            <p:ph type="body" sz="quarter" idx="15"/>
          </p:nvPr>
        </p:nvSpPr>
        <p:spPr/>
        <p:txBody>
          <a:bodyPr/>
          <a:lstStyle/>
          <a:p>
            <a:endParaRPr lang="ca-ES"/>
          </a:p>
        </p:txBody>
      </p:sp>
      <p:sp>
        <p:nvSpPr>
          <p:cNvPr id="19" name="Rectangle 16">
            <a:extLst>
              <a:ext uri="{FF2B5EF4-FFF2-40B4-BE49-F238E27FC236}">
                <a16:creationId xmlns:a16="http://schemas.microsoft.com/office/drawing/2014/main" id="{4C797307-F75A-4BDE-B529-960A84530F9C}"/>
              </a:ext>
            </a:extLst>
          </p:cNvPr>
          <p:cNvSpPr/>
          <p:nvPr/>
        </p:nvSpPr>
        <p:spPr>
          <a:xfrm>
            <a:off x="574804" y="1791835"/>
            <a:ext cx="5487487" cy="45168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1" name="Rectangle 16">
            <a:extLst>
              <a:ext uri="{FF2B5EF4-FFF2-40B4-BE49-F238E27FC236}">
                <a16:creationId xmlns:a16="http://schemas.microsoft.com/office/drawing/2014/main" id="{D0B4F781-F5DE-4345-B943-B48FF9ECE5A3}"/>
              </a:ext>
            </a:extLst>
          </p:cNvPr>
          <p:cNvSpPr/>
          <p:nvPr/>
        </p:nvSpPr>
        <p:spPr>
          <a:xfrm>
            <a:off x="6357579" y="1791834"/>
            <a:ext cx="5234162" cy="45168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5" name="文本框 114">
            <a:extLst>
              <a:ext uri="{FF2B5EF4-FFF2-40B4-BE49-F238E27FC236}">
                <a16:creationId xmlns:a16="http://schemas.microsoft.com/office/drawing/2014/main" id="{1598B23E-C1CF-4432-ADF5-8CBF157273C9}"/>
              </a:ext>
            </a:extLst>
          </p:cNvPr>
          <p:cNvSpPr txBox="1"/>
          <p:nvPr/>
        </p:nvSpPr>
        <p:spPr>
          <a:xfrm>
            <a:off x="938425" y="3179469"/>
            <a:ext cx="4702501" cy="830997"/>
          </a:xfrm>
          <a:prstGeom prst="rect">
            <a:avLst/>
          </a:prstGeom>
          <a:solidFill>
            <a:schemeClr val="accent6">
              <a:lumMod val="95000"/>
            </a:schemeClr>
          </a:solidFill>
          <a:ln>
            <a:solidFill>
              <a:schemeClr val="accent4">
                <a:lumMod val="20000"/>
                <a:lumOff val="8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rPr>
              <a:t>2018</a:t>
            </a: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年水基金启动报道搜索结果数量多、影响大：</a:t>
            </a:r>
            <a:endPar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介绍缘起故事与水基金模式</a:t>
            </a:r>
            <a:endPar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强调公益的心态，商业的手法</a:t>
            </a:r>
            <a:endPar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阐述水基金提供的价值与未来目标</a:t>
            </a:r>
            <a:endParaRPr kumimoji="0" lang="en-US" altLang="zh-CN" sz="12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sp>
        <p:nvSpPr>
          <p:cNvPr id="66" name="文本框 65">
            <a:extLst>
              <a:ext uri="{FF2B5EF4-FFF2-40B4-BE49-F238E27FC236}">
                <a16:creationId xmlns:a16="http://schemas.microsoft.com/office/drawing/2014/main" id="{8C07CA73-4010-43EA-A455-8C11691AD372}"/>
              </a:ext>
            </a:extLst>
          </p:cNvPr>
          <p:cNvSpPr txBox="1"/>
          <p:nvPr/>
        </p:nvSpPr>
        <p:spPr>
          <a:xfrm>
            <a:off x="929536" y="5421097"/>
            <a:ext cx="4745067" cy="830997"/>
          </a:xfrm>
          <a:prstGeom prst="rect">
            <a:avLst/>
          </a:prstGeom>
          <a:solidFill>
            <a:schemeClr val="accent3">
              <a:lumMod val="20000"/>
              <a:lumOff val="80000"/>
            </a:schemeClr>
          </a:solidFill>
          <a:ln>
            <a:solidFill>
              <a:schemeClr val="bg1">
                <a:lumMod val="95000"/>
              </a:schemeClr>
            </a:solidFill>
          </a:ln>
        </p:spPr>
        <p:txBody>
          <a:bodyPr wrap="square" rtlCol="0">
            <a:spAutoFit/>
          </a:bodyPr>
          <a:lstStyle/>
          <a:p>
            <a:pPr marR="0" lvl="0" algn="l" defTabSz="914400" rtl="0" eaLnBrk="1" fontAlgn="auto" latinLnBrk="0" hangingPunct="1">
              <a:lnSpc>
                <a:spcPct val="100000"/>
              </a:lnSpc>
              <a:spcBef>
                <a:spcPts val="0"/>
              </a:spcBef>
              <a:spcAft>
                <a:spcPts val="0"/>
              </a:spcAft>
              <a:buClr>
                <a:srgbClr val="2D97C8"/>
              </a:buClr>
              <a:buSzTx/>
              <a:tabLst/>
              <a:defRPr/>
            </a:pPr>
            <a:r>
              <a:rPr lang="en-US" altLang="zh-CN" sz="1200" b="1" dirty="0">
                <a:solidFill>
                  <a:prstClr val="black"/>
                </a:solidFill>
                <a:latin typeface="微软雅黑"/>
                <a:ea typeface="微软雅黑"/>
                <a:cs typeface="Heiti SC Light" charset="-122"/>
              </a:rPr>
              <a:t>2018</a:t>
            </a:r>
            <a:r>
              <a:rPr lang="zh-CN" altLang="en-US" sz="1200" b="1" dirty="0">
                <a:solidFill>
                  <a:prstClr val="black"/>
                </a:solidFill>
                <a:latin typeface="微软雅黑"/>
                <a:ea typeface="微软雅黑"/>
                <a:cs typeface="Heiti SC Light" charset="-122"/>
              </a:rPr>
              <a:t>年后水基金进展跟踪报道及成果宣传搜索结果较少：</a:t>
            </a:r>
            <a:endParaRPr lang="en-US" altLang="zh-CN" sz="1200" b="1" dirty="0">
              <a:solidFill>
                <a:prstClr val="black"/>
              </a:solidFill>
              <a:latin typeface="微软雅黑"/>
              <a:ea typeface="微软雅黑"/>
              <a:cs typeface="Heiti SC Light" charset="-122"/>
            </a:endParaRPr>
          </a:p>
          <a:p>
            <a:pPr marL="171450" lvl="0" indent="-171450">
              <a:buClr>
                <a:srgbClr val="2D97C8"/>
              </a:buClr>
              <a:buFont typeface="Wingdings" panose="05000000000000000000" pitchFamily="2" charset="2"/>
              <a:buChar char="ü"/>
              <a:defRPr/>
            </a:pPr>
            <a:r>
              <a:rPr lang="zh-CN" altLang="en-US" sz="1200" dirty="0">
                <a:solidFill>
                  <a:prstClr val="black"/>
                </a:solidFill>
                <a:latin typeface="微软雅黑"/>
                <a:cs typeface="Heiti SC Light" charset="-122"/>
              </a:rPr>
              <a:t>农业污染防治投入与成果介绍</a:t>
            </a:r>
            <a:endParaRPr lang="en-US" altLang="zh-CN" sz="1200" dirty="0">
              <a:solidFill>
                <a:prstClr val="black"/>
              </a:solidFill>
              <a:latin typeface="微软雅黑"/>
              <a:cs typeface="Heiti SC Light" charset="-122"/>
            </a:endParaRPr>
          </a:p>
          <a:p>
            <a:pPr marL="171450" lvl="0" indent="-171450">
              <a:buClr>
                <a:srgbClr val="2D97C8"/>
              </a:buClr>
              <a:buFont typeface="Wingdings" panose="05000000000000000000" pitchFamily="2" charset="2"/>
              <a:buChar char="ü"/>
              <a:defRPr/>
            </a:pPr>
            <a:r>
              <a:rPr lang="zh-CN" altLang="en-US" sz="1200" dirty="0">
                <a:solidFill>
                  <a:prstClr val="black"/>
                </a:solidFill>
                <a:latin typeface="微软雅黑"/>
                <a:cs typeface="Heiti SC Light" charset="-122"/>
              </a:rPr>
              <a:t>研学课程成果、志愿保护活动宣传</a:t>
            </a:r>
            <a:endParaRPr lang="en-US" altLang="zh-CN" sz="1200" dirty="0">
              <a:solidFill>
                <a:prstClr val="black"/>
              </a:solidFill>
              <a:latin typeface="微软雅黑"/>
              <a:cs typeface="Heiti SC Light" charset="-122"/>
            </a:endParaRPr>
          </a:p>
          <a:p>
            <a:pPr marL="171450" lvl="0" indent="-171450">
              <a:buClr>
                <a:srgbClr val="2D97C8"/>
              </a:buClr>
              <a:buFont typeface="Wingdings" panose="05000000000000000000" pitchFamily="2" charset="2"/>
              <a:buChar char="ü"/>
              <a:defRPr/>
            </a:pPr>
            <a:r>
              <a:rPr lang="zh-CN" altLang="en-US" sz="1200" dirty="0">
                <a:solidFill>
                  <a:prstClr val="black"/>
                </a:solidFill>
                <a:latin typeface="微软雅黑"/>
                <a:cs typeface="Heiti SC Light" charset="-122"/>
              </a:rPr>
              <a:t>强调水基金在杭州淳安县影响力</a:t>
            </a:r>
            <a:endParaRPr lang="en-US" altLang="zh-CN" sz="1200" dirty="0">
              <a:solidFill>
                <a:prstClr val="black"/>
              </a:solidFill>
              <a:latin typeface="微软雅黑"/>
              <a:cs typeface="Heiti SC Light" charset="-122"/>
            </a:endParaRPr>
          </a:p>
        </p:txBody>
      </p:sp>
      <p:grpSp>
        <p:nvGrpSpPr>
          <p:cNvPr id="7" name="组合 6">
            <a:extLst>
              <a:ext uri="{FF2B5EF4-FFF2-40B4-BE49-F238E27FC236}">
                <a16:creationId xmlns:a16="http://schemas.microsoft.com/office/drawing/2014/main" id="{D5AF4EE3-D0D1-4851-957E-ABB54BDC1896}"/>
              </a:ext>
            </a:extLst>
          </p:cNvPr>
          <p:cNvGrpSpPr/>
          <p:nvPr/>
        </p:nvGrpSpPr>
        <p:grpSpPr>
          <a:xfrm>
            <a:off x="1099152" y="4108768"/>
            <a:ext cx="4575451" cy="1166609"/>
            <a:chOff x="824592" y="4133750"/>
            <a:chExt cx="4575451" cy="1166609"/>
          </a:xfrm>
        </p:grpSpPr>
        <p:pic>
          <p:nvPicPr>
            <p:cNvPr id="117" name="图片 116">
              <a:extLst>
                <a:ext uri="{FF2B5EF4-FFF2-40B4-BE49-F238E27FC236}">
                  <a16:creationId xmlns:a16="http://schemas.microsoft.com/office/drawing/2014/main" id="{0A70EC3F-853C-4155-A6C4-80687EE46D8A}"/>
                </a:ext>
              </a:extLst>
            </p:cNvPr>
            <p:cNvPicPr>
              <a:picLocks noChangeAspect="1"/>
            </p:cNvPicPr>
            <p:nvPr/>
          </p:nvPicPr>
          <p:blipFill>
            <a:blip r:embed="rId2"/>
            <a:stretch>
              <a:fillRect/>
            </a:stretch>
          </p:blipFill>
          <p:spPr>
            <a:xfrm>
              <a:off x="824592" y="4133750"/>
              <a:ext cx="1788455" cy="1166609"/>
            </a:xfrm>
            <a:prstGeom prst="rect">
              <a:avLst/>
            </a:prstGeom>
            <a:effectLst>
              <a:outerShdw blurRad="50800" dist="38100" dir="2700000" algn="tl" rotWithShape="0">
                <a:prstClr val="black">
                  <a:alpha val="40000"/>
                </a:prstClr>
              </a:outerShdw>
            </a:effectLst>
          </p:spPr>
        </p:pic>
        <p:pic>
          <p:nvPicPr>
            <p:cNvPr id="140" name="图片 139">
              <a:extLst>
                <a:ext uri="{FF2B5EF4-FFF2-40B4-BE49-F238E27FC236}">
                  <a16:creationId xmlns:a16="http://schemas.microsoft.com/office/drawing/2014/main" id="{EE2983B4-B317-43A5-855C-624C500024B7}"/>
                </a:ext>
              </a:extLst>
            </p:cNvPr>
            <p:cNvPicPr>
              <a:picLocks noChangeAspect="1"/>
            </p:cNvPicPr>
            <p:nvPr/>
          </p:nvPicPr>
          <p:blipFill>
            <a:blip r:embed="rId3"/>
            <a:stretch>
              <a:fillRect/>
            </a:stretch>
          </p:blipFill>
          <p:spPr>
            <a:xfrm>
              <a:off x="3008123" y="4133750"/>
              <a:ext cx="2391920" cy="1164306"/>
            </a:xfrm>
            <a:prstGeom prst="rect">
              <a:avLst/>
            </a:prstGeom>
            <a:effectLst>
              <a:outerShdw blurRad="50800" dist="38100" dir="2700000" algn="tl" rotWithShape="0">
                <a:prstClr val="black">
                  <a:alpha val="40000"/>
                </a:prstClr>
              </a:outerShdw>
            </a:effectLst>
          </p:spPr>
        </p:pic>
      </p:grpSp>
      <p:sp>
        <p:nvSpPr>
          <p:cNvPr id="141" name="TextBox 35">
            <a:extLst>
              <a:ext uri="{FF2B5EF4-FFF2-40B4-BE49-F238E27FC236}">
                <a16:creationId xmlns:a16="http://schemas.microsoft.com/office/drawing/2014/main" id="{A0225155-34D4-4BD0-A70E-2FCA93191DD1}"/>
              </a:ext>
            </a:extLst>
          </p:cNvPr>
          <p:cNvSpPr txBox="1"/>
          <p:nvPr/>
        </p:nvSpPr>
        <p:spPr>
          <a:xfrm>
            <a:off x="10220268" y="6357791"/>
            <a:ext cx="155989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GB" altLang="ja-JP" sz="1000" b="0" i="0" u="none" strike="noStrike" kern="1200" cap="none" spc="0" normalizeH="0" baseline="0" noProof="0" dirty="0">
                <a:ln>
                  <a:noFill/>
                </a:ln>
                <a:solidFill>
                  <a:prstClr val="black"/>
                </a:solidFill>
                <a:effectLst/>
                <a:uLnTx/>
                <a:uFillTx/>
                <a:latin typeface="微软雅黑"/>
                <a:ea typeface="微软雅黑"/>
                <a:cs typeface="Heiti SC Light" charset="-122"/>
              </a:rPr>
              <a:t>Source</a:t>
            </a:r>
            <a:r>
              <a:rPr kumimoji="0" lang="zh-CN" altLang="en-US" sz="1000" b="0" i="0" u="none" strike="noStrike" kern="1200" cap="none" spc="0" normalizeH="0" baseline="0" noProof="0" dirty="0">
                <a:ln>
                  <a:noFill/>
                </a:ln>
                <a:solidFill>
                  <a:prstClr val="black"/>
                </a:solidFill>
                <a:effectLst/>
                <a:uLnTx/>
                <a:uFillTx/>
                <a:latin typeface="微软雅黑"/>
                <a:ea typeface="微软雅黑"/>
                <a:cs typeface="Heiti SC Light" charset="-122"/>
              </a:rPr>
              <a:t>：百度、必应</a:t>
            </a:r>
            <a:endParaRPr kumimoji="0" lang="en-GB" sz="10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grpSp>
        <p:nvGrpSpPr>
          <p:cNvPr id="5" name="组合 4">
            <a:extLst>
              <a:ext uri="{FF2B5EF4-FFF2-40B4-BE49-F238E27FC236}">
                <a16:creationId xmlns:a16="http://schemas.microsoft.com/office/drawing/2014/main" id="{17CCC70C-FDF9-4A84-8D29-CC7966D6E966}"/>
              </a:ext>
            </a:extLst>
          </p:cNvPr>
          <p:cNvGrpSpPr/>
          <p:nvPr/>
        </p:nvGrpSpPr>
        <p:grpSpPr>
          <a:xfrm>
            <a:off x="973667" y="2243068"/>
            <a:ext cx="4618031" cy="811078"/>
            <a:chOff x="712061" y="2917875"/>
            <a:chExt cx="4870997" cy="899810"/>
          </a:xfrm>
        </p:grpSpPr>
        <p:pic>
          <p:nvPicPr>
            <p:cNvPr id="67" name="图片 66">
              <a:extLst>
                <a:ext uri="{FF2B5EF4-FFF2-40B4-BE49-F238E27FC236}">
                  <a16:creationId xmlns:a16="http://schemas.microsoft.com/office/drawing/2014/main" id="{B0B7DB0A-E244-46B7-BA48-130CFAEE975C}"/>
                </a:ext>
              </a:extLst>
            </p:cNvPr>
            <p:cNvPicPr>
              <a:picLocks noChangeAspect="1"/>
            </p:cNvPicPr>
            <p:nvPr/>
          </p:nvPicPr>
          <p:blipFill>
            <a:blip r:embed="rId4"/>
            <a:stretch>
              <a:fillRect/>
            </a:stretch>
          </p:blipFill>
          <p:spPr>
            <a:xfrm>
              <a:off x="3242757" y="3380354"/>
              <a:ext cx="2340301" cy="437331"/>
            </a:xfrm>
            <a:prstGeom prst="rect">
              <a:avLst/>
            </a:prstGeom>
            <a:effectLst>
              <a:outerShdw blurRad="50800" dist="38100" dir="2700000" algn="tl" rotWithShape="0">
                <a:prstClr val="black">
                  <a:alpha val="40000"/>
                </a:prstClr>
              </a:outerShdw>
            </a:effectLst>
          </p:spPr>
        </p:pic>
        <p:pic>
          <p:nvPicPr>
            <p:cNvPr id="68" name="图片 67">
              <a:extLst>
                <a:ext uri="{FF2B5EF4-FFF2-40B4-BE49-F238E27FC236}">
                  <a16:creationId xmlns:a16="http://schemas.microsoft.com/office/drawing/2014/main" id="{72F369D6-661C-4562-8D7F-DDD32E53EA01}"/>
                </a:ext>
              </a:extLst>
            </p:cNvPr>
            <p:cNvPicPr>
              <a:picLocks noChangeAspect="1"/>
            </p:cNvPicPr>
            <p:nvPr/>
          </p:nvPicPr>
          <p:blipFill rotWithShape="1">
            <a:blip r:embed="rId5"/>
            <a:srcRect b="76328"/>
            <a:stretch/>
          </p:blipFill>
          <p:spPr>
            <a:xfrm>
              <a:off x="3242757" y="2917875"/>
              <a:ext cx="2340301" cy="398775"/>
            </a:xfrm>
            <a:prstGeom prst="rect">
              <a:avLst/>
            </a:prstGeom>
            <a:effectLst>
              <a:outerShdw blurRad="50800" dist="38100" dir="2700000" algn="tl" rotWithShape="0">
                <a:prstClr val="black">
                  <a:alpha val="40000"/>
                </a:prstClr>
              </a:outerShdw>
            </a:effectLst>
          </p:spPr>
        </p:pic>
        <p:pic>
          <p:nvPicPr>
            <p:cNvPr id="70" name="图片 69">
              <a:extLst>
                <a:ext uri="{FF2B5EF4-FFF2-40B4-BE49-F238E27FC236}">
                  <a16:creationId xmlns:a16="http://schemas.microsoft.com/office/drawing/2014/main" id="{A06DCA9D-0DD5-409B-819F-5C58052A3DEA}"/>
                </a:ext>
              </a:extLst>
            </p:cNvPr>
            <p:cNvPicPr>
              <a:picLocks noChangeAspect="1"/>
            </p:cNvPicPr>
            <p:nvPr/>
          </p:nvPicPr>
          <p:blipFill rotWithShape="1">
            <a:blip r:embed="rId6"/>
            <a:srcRect r="3581"/>
            <a:stretch/>
          </p:blipFill>
          <p:spPr>
            <a:xfrm>
              <a:off x="712061" y="3459967"/>
              <a:ext cx="2320782" cy="342918"/>
            </a:xfrm>
            <a:prstGeom prst="rect">
              <a:avLst/>
            </a:prstGeom>
            <a:effectLst>
              <a:outerShdw blurRad="50800" dist="38100" dir="2700000" algn="tl" rotWithShape="0">
                <a:prstClr val="black">
                  <a:alpha val="40000"/>
                </a:prstClr>
              </a:outerShdw>
            </a:effectLst>
          </p:spPr>
        </p:pic>
        <p:pic>
          <p:nvPicPr>
            <p:cNvPr id="72" name="图片 71">
              <a:extLst>
                <a:ext uri="{FF2B5EF4-FFF2-40B4-BE49-F238E27FC236}">
                  <a16:creationId xmlns:a16="http://schemas.microsoft.com/office/drawing/2014/main" id="{C8378DF4-DCAC-498D-AAA1-B3111281F666}"/>
                </a:ext>
              </a:extLst>
            </p:cNvPr>
            <p:cNvPicPr>
              <a:picLocks noChangeAspect="1"/>
            </p:cNvPicPr>
            <p:nvPr/>
          </p:nvPicPr>
          <p:blipFill>
            <a:blip r:embed="rId7"/>
            <a:stretch>
              <a:fillRect/>
            </a:stretch>
          </p:blipFill>
          <p:spPr>
            <a:xfrm>
              <a:off x="712061" y="2998106"/>
              <a:ext cx="2293288" cy="314508"/>
            </a:xfrm>
            <a:prstGeom prst="rect">
              <a:avLst/>
            </a:prstGeom>
            <a:effectLst>
              <a:outerShdw blurRad="50800" dist="38100" dir="2700000" algn="tl" rotWithShape="0">
                <a:prstClr val="black">
                  <a:alpha val="40000"/>
                </a:prstClr>
              </a:outerShdw>
            </a:effectLst>
          </p:spPr>
        </p:pic>
      </p:grpSp>
      <p:sp>
        <p:nvSpPr>
          <p:cNvPr id="6" name="文本框 5">
            <a:extLst>
              <a:ext uri="{FF2B5EF4-FFF2-40B4-BE49-F238E27FC236}">
                <a16:creationId xmlns:a16="http://schemas.microsoft.com/office/drawing/2014/main" id="{8C48B73B-437B-47F0-A81F-09ADE6B40621}"/>
              </a:ext>
            </a:extLst>
          </p:cNvPr>
          <p:cNvSpPr txBox="1"/>
          <p:nvPr/>
        </p:nvSpPr>
        <p:spPr>
          <a:xfrm>
            <a:off x="973667" y="1855115"/>
            <a:ext cx="5032147" cy="307777"/>
          </a:xfrm>
          <a:prstGeom prst="rect">
            <a:avLst/>
          </a:prstGeom>
          <a:noFill/>
        </p:spPr>
        <p:txBody>
          <a:bodyPr wrap="none" rtlCol="0">
            <a:spAutoFit/>
          </a:bodyPr>
          <a:lstStyle/>
          <a:p>
            <a:pPr>
              <a:buClr>
                <a:srgbClr val="2D97C8"/>
              </a:buClr>
            </a:pPr>
            <a:r>
              <a:rPr lang="zh-CN" altLang="en-US" sz="1400" dirty="0">
                <a:solidFill>
                  <a:prstClr val="black"/>
                </a:solidFill>
                <a:latin typeface="微软雅黑"/>
                <a:cs typeface="Heiti SC Light" charset="-122"/>
              </a:rPr>
              <a:t>经多方搜索引擎，就“千岛湖水基金”关键词搜索，发现：</a:t>
            </a:r>
            <a:endParaRPr lang="en-US" altLang="zh-CN" sz="1400" dirty="0">
              <a:solidFill>
                <a:prstClr val="black"/>
              </a:solidFill>
              <a:latin typeface="微软雅黑"/>
              <a:cs typeface="Heiti SC Light" charset="-122"/>
            </a:endParaRPr>
          </a:p>
        </p:txBody>
      </p:sp>
      <p:sp>
        <p:nvSpPr>
          <p:cNvPr id="74" name="文本框 73">
            <a:extLst>
              <a:ext uri="{FF2B5EF4-FFF2-40B4-BE49-F238E27FC236}">
                <a16:creationId xmlns:a16="http://schemas.microsoft.com/office/drawing/2014/main" id="{814AFB7E-DCD7-4B9E-AD86-B295076F8691}"/>
              </a:ext>
            </a:extLst>
          </p:cNvPr>
          <p:cNvSpPr txBox="1"/>
          <p:nvPr/>
        </p:nvSpPr>
        <p:spPr>
          <a:xfrm>
            <a:off x="6557673" y="5226607"/>
            <a:ext cx="4899380" cy="1015663"/>
          </a:xfrm>
          <a:prstGeom prst="rect">
            <a:avLst/>
          </a:prstGeom>
          <a:solidFill>
            <a:schemeClr val="accent3">
              <a:lumMod val="20000"/>
              <a:lumOff val="80000"/>
            </a:schemeClr>
          </a:solidFill>
          <a:ln>
            <a:solidFill>
              <a:schemeClr val="bg1">
                <a:lumMod val="95000"/>
              </a:schemeClr>
            </a:solidFill>
          </a:ln>
        </p:spPr>
        <p:txBody>
          <a:bodyPr wrap="square" rtlCol="0">
            <a:spAutoFit/>
          </a:bodyPr>
          <a:lstStyle/>
          <a:p>
            <a:pPr marR="0" lvl="0" algn="l" defTabSz="914400" rtl="0" eaLnBrk="1" fontAlgn="auto" latinLnBrk="0" hangingPunct="1">
              <a:lnSpc>
                <a:spcPct val="100000"/>
              </a:lnSpc>
              <a:spcBef>
                <a:spcPts val="0"/>
              </a:spcBef>
              <a:spcAft>
                <a:spcPts val="0"/>
              </a:spcAft>
              <a:buClr>
                <a:srgbClr val="2D97C8"/>
              </a:buClr>
              <a:buSzTx/>
              <a:tabLst/>
              <a:defRPr/>
            </a:pPr>
            <a:r>
              <a:rPr lang="zh-CN" altLang="en-US" sz="1200" b="1" dirty="0">
                <a:solidFill>
                  <a:prstClr val="black"/>
                </a:solidFill>
                <a:latin typeface="微软雅黑"/>
                <a:ea typeface="微软雅黑"/>
                <a:cs typeface="Heiti SC Light" charset="-122"/>
              </a:rPr>
              <a:t>合作方聚焦以下内容，应利用资源达成影响力双赢：</a:t>
            </a:r>
            <a:endParaRPr lang="en-US" altLang="zh-CN" sz="1200" b="1" dirty="0">
              <a:solidFill>
                <a:prstClr val="black"/>
              </a:solidFill>
              <a:latin typeface="微软雅黑"/>
              <a:ea typeface="微软雅黑"/>
              <a:cs typeface="Heiti SC Light" charset="-122"/>
            </a:endParaRPr>
          </a:p>
          <a:p>
            <a:pPr marL="285750" marR="0" lvl="0" indent="-285750"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lang="zh-CN" altLang="en-US" sz="1200" dirty="0">
                <a:solidFill>
                  <a:prstClr val="black"/>
                </a:solidFill>
                <a:latin typeface="微软雅黑"/>
                <a:cs typeface="Heiti SC Light" charset="-122"/>
              </a:rPr>
              <a:t>水基金启动报道</a:t>
            </a:r>
            <a:endParaRPr lang="en-US" altLang="zh-CN" sz="1200" dirty="0">
              <a:solidFill>
                <a:prstClr val="black"/>
              </a:solidFill>
              <a:latin typeface="微软雅黑"/>
              <a:cs typeface="Heiti SC Light" charset="-122"/>
            </a:endParaRPr>
          </a:p>
          <a:p>
            <a:pPr marL="285750" marR="0" lvl="0" indent="-285750"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lang="zh-CN" altLang="en-US" sz="1200" dirty="0">
                <a:solidFill>
                  <a:prstClr val="black"/>
                </a:solidFill>
                <a:latin typeface="微软雅黑"/>
                <a:cs typeface="Heiti SC Light" charset="-122"/>
              </a:rPr>
              <a:t>合作方与水基金关联活动报道</a:t>
            </a:r>
            <a:endParaRPr lang="en-US" altLang="zh-CN" sz="1200" dirty="0">
              <a:solidFill>
                <a:prstClr val="black"/>
              </a:solidFill>
              <a:latin typeface="微软雅黑"/>
              <a:cs typeface="Heiti SC Light" charset="-122"/>
            </a:endParaRPr>
          </a:p>
          <a:p>
            <a:pPr marL="285750" marR="0" lvl="0" indent="-285750"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lang="zh-CN" altLang="en-US" sz="1200" dirty="0">
                <a:solidFill>
                  <a:prstClr val="black"/>
                </a:solidFill>
                <a:latin typeface="微软雅黑"/>
                <a:cs typeface="Heiti SC Light" charset="-122"/>
              </a:rPr>
              <a:t>水基金活动宣传</a:t>
            </a:r>
            <a:endParaRPr lang="en-US" altLang="zh-CN" sz="1200" dirty="0">
              <a:solidFill>
                <a:prstClr val="black"/>
              </a:solidFill>
              <a:latin typeface="微软雅黑"/>
              <a:cs typeface="Heiti SC Light" charset="-122"/>
            </a:endParaRPr>
          </a:p>
          <a:p>
            <a:pPr marL="285750" marR="0" lvl="0" indent="-285750" defTabSz="914400" rtl="0" eaLnBrk="1" fontAlgn="auto" latinLnBrk="0" hangingPunct="1">
              <a:lnSpc>
                <a:spcPct val="100000"/>
              </a:lnSpc>
              <a:spcBef>
                <a:spcPts val="0"/>
              </a:spcBef>
              <a:spcAft>
                <a:spcPts val="0"/>
              </a:spcAft>
              <a:buClr>
                <a:srgbClr val="2D97C8"/>
              </a:buClr>
              <a:buSzTx/>
              <a:buFont typeface="Wingdings" panose="05000000000000000000" pitchFamily="2" charset="2"/>
              <a:buChar char="ü"/>
              <a:tabLst/>
              <a:defRPr/>
            </a:pPr>
            <a:r>
              <a:rPr lang="zh-CN" altLang="en-US" sz="1200" dirty="0">
                <a:solidFill>
                  <a:prstClr val="black"/>
                </a:solidFill>
                <a:latin typeface="微软雅黑"/>
                <a:cs typeface="Heiti SC Light" charset="-122"/>
              </a:rPr>
              <a:t>志愿者招募信息</a:t>
            </a:r>
            <a:endParaRPr lang="en-US" altLang="zh-CN" sz="1200" dirty="0">
              <a:solidFill>
                <a:prstClr val="black"/>
              </a:solidFill>
              <a:latin typeface="微软雅黑"/>
              <a:cs typeface="Heiti SC Light" charset="-122"/>
            </a:endParaRPr>
          </a:p>
        </p:txBody>
      </p:sp>
      <p:grpSp>
        <p:nvGrpSpPr>
          <p:cNvPr id="15" name="组合 14">
            <a:extLst>
              <a:ext uri="{FF2B5EF4-FFF2-40B4-BE49-F238E27FC236}">
                <a16:creationId xmlns:a16="http://schemas.microsoft.com/office/drawing/2014/main" id="{73C22BD6-52B0-429D-ABCC-34AC0EEEC7C1}"/>
              </a:ext>
            </a:extLst>
          </p:cNvPr>
          <p:cNvGrpSpPr/>
          <p:nvPr/>
        </p:nvGrpSpPr>
        <p:grpSpPr>
          <a:xfrm>
            <a:off x="8440624" y="2009553"/>
            <a:ext cx="2945965" cy="3129241"/>
            <a:chOff x="8419646" y="1840255"/>
            <a:chExt cx="2945965" cy="3129241"/>
          </a:xfrm>
        </p:grpSpPr>
        <p:pic>
          <p:nvPicPr>
            <p:cNvPr id="88" name="图片 87">
              <a:extLst>
                <a:ext uri="{FF2B5EF4-FFF2-40B4-BE49-F238E27FC236}">
                  <a16:creationId xmlns:a16="http://schemas.microsoft.com/office/drawing/2014/main" id="{7E3773E8-970E-45DD-A02A-7938FA0D1B05}"/>
                </a:ext>
              </a:extLst>
            </p:cNvPr>
            <p:cNvPicPr>
              <a:picLocks noChangeAspect="1"/>
            </p:cNvPicPr>
            <p:nvPr/>
          </p:nvPicPr>
          <p:blipFill rotWithShape="1">
            <a:blip r:embed="rId8"/>
            <a:srcRect l="16871" t="50136" r="30129" b="36944"/>
            <a:stretch/>
          </p:blipFill>
          <p:spPr>
            <a:xfrm>
              <a:off x="8419646" y="1840255"/>
              <a:ext cx="2939410" cy="792359"/>
            </a:xfrm>
            <a:prstGeom prst="rect">
              <a:avLst/>
            </a:prstGeom>
            <a:effectLst>
              <a:outerShdw blurRad="50800" dist="38100" dir="2700000" algn="tl" rotWithShape="0">
                <a:prstClr val="black">
                  <a:alpha val="40000"/>
                </a:prstClr>
              </a:outerShdw>
            </a:effectLst>
          </p:spPr>
        </p:pic>
        <p:pic>
          <p:nvPicPr>
            <p:cNvPr id="110" name="图片 109">
              <a:extLst>
                <a:ext uri="{FF2B5EF4-FFF2-40B4-BE49-F238E27FC236}">
                  <a16:creationId xmlns:a16="http://schemas.microsoft.com/office/drawing/2014/main" id="{AA286651-FE33-4B68-9027-DEFF81DE62B3}"/>
                </a:ext>
              </a:extLst>
            </p:cNvPr>
            <p:cNvPicPr>
              <a:picLocks noChangeAspect="1"/>
            </p:cNvPicPr>
            <p:nvPr/>
          </p:nvPicPr>
          <p:blipFill rotWithShape="1">
            <a:blip r:embed="rId9"/>
            <a:srcRect t="21081" b="63456"/>
            <a:stretch/>
          </p:blipFill>
          <p:spPr>
            <a:xfrm>
              <a:off x="8419646" y="2806389"/>
              <a:ext cx="2939410" cy="419816"/>
            </a:xfrm>
            <a:prstGeom prst="rect">
              <a:avLst/>
            </a:prstGeom>
            <a:effectLst>
              <a:outerShdw blurRad="50800" dist="38100" dir="2700000" algn="tl" rotWithShape="0">
                <a:prstClr val="black">
                  <a:alpha val="40000"/>
                </a:prstClr>
              </a:outerShdw>
            </a:effectLst>
          </p:spPr>
        </p:pic>
        <p:pic>
          <p:nvPicPr>
            <p:cNvPr id="114" name="图片 113">
              <a:extLst>
                <a:ext uri="{FF2B5EF4-FFF2-40B4-BE49-F238E27FC236}">
                  <a16:creationId xmlns:a16="http://schemas.microsoft.com/office/drawing/2014/main" id="{0930B148-101F-4451-B5E9-9B415E866449}"/>
                </a:ext>
              </a:extLst>
            </p:cNvPr>
            <p:cNvPicPr>
              <a:picLocks noChangeAspect="1"/>
            </p:cNvPicPr>
            <p:nvPr/>
          </p:nvPicPr>
          <p:blipFill rotWithShape="1">
            <a:blip r:embed="rId10"/>
            <a:srcRect l="14300" t="90988" r="29909" b="407"/>
            <a:stretch/>
          </p:blipFill>
          <p:spPr>
            <a:xfrm>
              <a:off x="8426201" y="4369969"/>
              <a:ext cx="2939410" cy="599527"/>
            </a:xfrm>
            <a:prstGeom prst="rect">
              <a:avLst/>
            </a:prstGeom>
            <a:effectLst>
              <a:outerShdw blurRad="50800" dist="38100" dir="2700000" algn="tl" rotWithShape="0">
                <a:prstClr val="black">
                  <a:alpha val="40000"/>
                </a:prstClr>
              </a:outerShdw>
            </a:effectLst>
          </p:spPr>
        </p:pic>
        <p:pic>
          <p:nvPicPr>
            <p:cNvPr id="124" name="图片 123">
              <a:extLst>
                <a:ext uri="{FF2B5EF4-FFF2-40B4-BE49-F238E27FC236}">
                  <a16:creationId xmlns:a16="http://schemas.microsoft.com/office/drawing/2014/main" id="{D67DCE66-A9DA-460E-AB3C-435999F4D0F1}"/>
                </a:ext>
              </a:extLst>
            </p:cNvPr>
            <p:cNvPicPr>
              <a:picLocks noChangeAspect="1"/>
            </p:cNvPicPr>
            <p:nvPr/>
          </p:nvPicPr>
          <p:blipFill>
            <a:blip r:embed="rId11"/>
            <a:stretch>
              <a:fillRect/>
            </a:stretch>
          </p:blipFill>
          <p:spPr>
            <a:xfrm>
              <a:off x="8419647" y="3351005"/>
              <a:ext cx="2939410" cy="903757"/>
            </a:xfrm>
            <a:prstGeom prst="rect">
              <a:avLst/>
            </a:prstGeom>
            <a:effectLst>
              <a:outerShdw blurRad="50800" dist="38100" dir="2700000" algn="tl" rotWithShape="0">
                <a:prstClr val="black">
                  <a:alpha val="40000"/>
                </a:prstClr>
              </a:outerShdw>
            </a:effectLst>
          </p:spPr>
        </p:pic>
      </p:grpSp>
      <p:grpSp>
        <p:nvGrpSpPr>
          <p:cNvPr id="14" name="组合 13">
            <a:extLst>
              <a:ext uri="{FF2B5EF4-FFF2-40B4-BE49-F238E27FC236}">
                <a16:creationId xmlns:a16="http://schemas.microsoft.com/office/drawing/2014/main" id="{9692C444-C30C-47C7-B727-FF3E068CCA7D}"/>
              </a:ext>
            </a:extLst>
          </p:cNvPr>
          <p:cNvGrpSpPr/>
          <p:nvPr/>
        </p:nvGrpSpPr>
        <p:grpSpPr>
          <a:xfrm>
            <a:off x="6370915" y="2622565"/>
            <a:ext cx="1543145" cy="1972707"/>
            <a:chOff x="6462630" y="2447463"/>
            <a:chExt cx="1543145" cy="1972707"/>
          </a:xfrm>
        </p:grpSpPr>
        <p:grpSp>
          <p:nvGrpSpPr>
            <p:cNvPr id="11" name="组合 10">
              <a:extLst>
                <a:ext uri="{FF2B5EF4-FFF2-40B4-BE49-F238E27FC236}">
                  <a16:creationId xmlns:a16="http://schemas.microsoft.com/office/drawing/2014/main" id="{2D7FA2C1-F29D-4769-A1BC-0906D8FB18CE}"/>
                </a:ext>
              </a:extLst>
            </p:cNvPr>
            <p:cNvGrpSpPr/>
            <p:nvPr/>
          </p:nvGrpSpPr>
          <p:grpSpPr>
            <a:xfrm>
              <a:off x="6590331" y="2447463"/>
              <a:ext cx="1415444" cy="1771767"/>
              <a:chOff x="6900227" y="1770370"/>
              <a:chExt cx="2462703" cy="3152532"/>
            </a:xfrm>
          </p:grpSpPr>
          <p:grpSp>
            <p:nvGrpSpPr>
              <p:cNvPr id="9" name="组合 8">
                <a:extLst>
                  <a:ext uri="{FF2B5EF4-FFF2-40B4-BE49-F238E27FC236}">
                    <a16:creationId xmlns:a16="http://schemas.microsoft.com/office/drawing/2014/main" id="{2F244D52-C01F-4569-90AB-160E208BF4FC}"/>
                  </a:ext>
                </a:extLst>
              </p:cNvPr>
              <p:cNvGrpSpPr/>
              <p:nvPr/>
            </p:nvGrpSpPr>
            <p:grpSpPr>
              <a:xfrm>
                <a:off x="6900227" y="1770370"/>
                <a:ext cx="2462703" cy="3152532"/>
                <a:chOff x="6613258" y="1723742"/>
                <a:chExt cx="2462703" cy="3152532"/>
              </a:xfrm>
            </p:grpSpPr>
            <p:pic>
              <p:nvPicPr>
                <p:cNvPr id="75" name="图片 74">
                  <a:extLst>
                    <a:ext uri="{FF2B5EF4-FFF2-40B4-BE49-F238E27FC236}">
                      <a16:creationId xmlns:a16="http://schemas.microsoft.com/office/drawing/2014/main" id="{E26EEAEB-EF72-48E7-B83F-8CA95F8992CF}"/>
                    </a:ext>
                  </a:extLst>
                </p:cNvPr>
                <p:cNvPicPr>
                  <a:picLocks noChangeAspect="1"/>
                </p:cNvPicPr>
                <p:nvPr/>
              </p:nvPicPr>
              <p:blipFill>
                <a:blip r:embed="rId8"/>
                <a:stretch>
                  <a:fillRect/>
                </a:stretch>
              </p:blipFill>
              <p:spPr>
                <a:xfrm>
                  <a:off x="6762657" y="1824743"/>
                  <a:ext cx="1304399" cy="1402117"/>
                </a:xfrm>
                <a:prstGeom prst="rect">
                  <a:avLst/>
                </a:prstGeom>
                <a:effectLst>
                  <a:outerShdw blurRad="50800" dist="38100" dir="2700000" algn="tl" rotWithShape="0">
                    <a:prstClr val="black">
                      <a:alpha val="40000"/>
                    </a:prstClr>
                  </a:outerShdw>
                </a:effectLst>
              </p:spPr>
            </p:pic>
            <p:grpSp>
              <p:nvGrpSpPr>
                <p:cNvPr id="93" name="组合 92">
                  <a:extLst>
                    <a:ext uri="{FF2B5EF4-FFF2-40B4-BE49-F238E27FC236}">
                      <a16:creationId xmlns:a16="http://schemas.microsoft.com/office/drawing/2014/main" id="{E77D37D2-913F-4012-8567-ADB76EADD9A3}"/>
                    </a:ext>
                  </a:extLst>
                </p:cNvPr>
                <p:cNvGrpSpPr/>
                <p:nvPr/>
              </p:nvGrpSpPr>
              <p:grpSpPr>
                <a:xfrm>
                  <a:off x="7797620" y="1723742"/>
                  <a:ext cx="1267884" cy="1622696"/>
                  <a:chOff x="9004236" y="88430"/>
                  <a:chExt cx="2497956" cy="3045388"/>
                </a:xfrm>
              </p:grpSpPr>
              <p:grpSp>
                <p:nvGrpSpPr>
                  <p:cNvPr id="82" name="组合 81">
                    <a:extLst>
                      <a:ext uri="{FF2B5EF4-FFF2-40B4-BE49-F238E27FC236}">
                        <a16:creationId xmlns:a16="http://schemas.microsoft.com/office/drawing/2014/main" id="{B8F0F3A5-A735-41DE-A2DF-013877F742D5}"/>
                      </a:ext>
                    </a:extLst>
                  </p:cNvPr>
                  <p:cNvGrpSpPr/>
                  <p:nvPr/>
                </p:nvGrpSpPr>
                <p:grpSpPr>
                  <a:xfrm>
                    <a:off x="9004236" y="88430"/>
                    <a:ext cx="2497956" cy="2402475"/>
                    <a:chOff x="8142905" y="-1763118"/>
                    <a:chExt cx="3006729" cy="3767624"/>
                  </a:xfrm>
                </p:grpSpPr>
                <p:pic>
                  <p:nvPicPr>
                    <p:cNvPr id="47" name="图片 46">
                      <a:extLst>
                        <a:ext uri="{FF2B5EF4-FFF2-40B4-BE49-F238E27FC236}">
                          <a16:creationId xmlns:a16="http://schemas.microsoft.com/office/drawing/2014/main" id="{5D798EC3-5408-46FE-80E9-776CA42C44E2}"/>
                        </a:ext>
                      </a:extLst>
                    </p:cNvPr>
                    <p:cNvPicPr>
                      <a:picLocks noChangeAspect="1"/>
                    </p:cNvPicPr>
                    <p:nvPr/>
                  </p:nvPicPr>
                  <p:blipFill rotWithShape="1">
                    <a:blip r:embed="rId9"/>
                    <a:srcRect b="40611"/>
                    <a:stretch/>
                  </p:blipFill>
                  <p:spPr>
                    <a:xfrm>
                      <a:off x="8151685" y="-1763118"/>
                      <a:ext cx="2952145" cy="2248605"/>
                    </a:xfrm>
                    <a:prstGeom prst="rect">
                      <a:avLst/>
                    </a:prstGeom>
                  </p:spPr>
                </p:pic>
                <p:pic>
                  <p:nvPicPr>
                    <p:cNvPr id="51" name="图片 50">
                      <a:extLst>
                        <a:ext uri="{FF2B5EF4-FFF2-40B4-BE49-F238E27FC236}">
                          <a16:creationId xmlns:a16="http://schemas.microsoft.com/office/drawing/2014/main" id="{69F07FA2-8245-47C7-B388-50504EE79F56}"/>
                        </a:ext>
                      </a:extLst>
                    </p:cNvPr>
                    <p:cNvPicPr>
                      <a:picLocks noChangeAspect="1"/>
                    </p:cNvPicPr>
                    <p:nvPr/>
                  </p:nvPicPr>
                  <p:blipFill>
                    <a:blip r:embed="rId12"/>
                    <a:stretch>
                      <a:fillRect/>
                    </a:stretch>
                  </p:blipFill>
                  <p:spPr>
                    <a:xfrm>
                      <a:off x="8142905" y="492644"/>
                      <a:ext cx="3006729" cy="1511862"/>
                    </a:xfrm>
                    <a:prstGeom prst="rect">
                      <a:avLst/>
                    </a:prstGeom>
                  </p:spPr>
                </p:pic>
              </p:grpSp>
              <p:pic>
                <p:nvPicPr>
                  <p:cNvPr id="10" name="图片 9">
                    <a:extLst>
                      <a:ext uri="{FF2B5EF4-FFF2-40B4-BE49-F238E27FC236}">
                        <a16:creationId xmlns:a16="http://schemas.microsoft.com/office/drawing/2014/main" id="{CEB09A56-5FAC-4069-BF7A-8507C3704D24}"/>
                      </a:ext>
                    </a:extLst>
                  </p:cNvPr>
                  <p:cNvPicPr>
                    <a:picLocks noChangeAspect="1"/>
                  </p:cNvPicPr>
                  <p:nvPr/>
                </p:nvPicPr>
                <p:blipFill rotWithShape="1">
                  <a:blip r:embed="rId13"/>
                  <a:srcRect r="28908"/>
                  <a:stretch/>
                </p:blipFill>
                <p:spPr>
                  <a:xfrm>
                    <a:off x="9011531" y="2376722"/>
                    <a:ext cx="2447611" cy="757096"/>
                  </a:xfrm>
                  <a:prstGeom prst="rect">
                    <a:avLst/>
                  </a:prstGeom>
                  <a:effectLst>
                    <a:outerShdw blurRad="50800" dist="38100" dir="2700000" algn="tl" rotWithShape="0">
                      <a:prstClr val="black">
                        <a:alpha val="40000"/>
                      </a:prstClr>
                    </a:outerShdw>
                  </a:effectLst>
                </p:spPr>
              </p:pic>
            </p:grpSp>
            <p:grpSp>
              <p:nvGrpSpPr>
                <p:cNvPr id="8" name="组合 7">
                  <a:extLst>
                    <a:ext uri="{FF2B5EF4-FFF2-40B4-BE49-F238E27FC236}">
                      <a16:creationId xmlns:a16="http://schemas.microsoft.com/office/drawing/2014/main" id="{EB19E481-C4A3-4EFD-A259-5B1F800FE58F}"/>
                    </a:ext>
                  </a:extLst>
                </p:cNvPr>
                <p:cNvGrpSpPr/>
                <p:nvPr/>
              </p:nvGrpSpPr>
              <p:grpSpPr>
                <a:xfrm>
                  <a:off x="6613258" y="3172006"/>
                  <a:ext cx="1528726" cy="1704268"/>
                  <a:chOff x="7035794" y="921510"/>
                  <a:chExt cx="2560372" cy="2447097"/>
                </a:xfrm>
              </p:grpSpPr>
              <p:pic>
                <p:nvPicPr>
                  <p:cNvPr id="71" name="图片 70">
                    <a:extLst>
                      <a:ext uri="{FF2B5EF4-FFF2-40B4-BE49-F238E27FC236}">
                        <a16:creationId xmlns:a16="http://schemas.microsoft.com/office/drawing/2014/main" id="{0D27E964-1B59-496E-957C-470EBE3F696C}"/>
                      </a:ext>
                    </a:extLst>
                  </p:cNvPr>
                  <p:cNvPicPr>
                    <a:picLocks noChangeAspect="1"/>
                  </p:cNvPicPr>
                  <p:nvPr/>
                </p:nvPicPr>
                <p:blipFill rotWithShape="1">
                  <a:blip r:embed="rId10"/>
                  <a:srcRect t="67432" r="1766" b="-2388"/>
                  <a:stretch/>
                </p:blipFill>
                <p:spPr>
                  <a:xfrm>
                    <a:off x="7035794" y="2266881"/>
                    <a:ext cx="2560371" cy="1101726"/>
                  </a:xfrm>
                  <a:prstGeom prst="rect">
                    <a:avLst/>
                  </a:prstGeom>
                  <a:effectLst>
                    <a:outerShdw blurRad="50800" dist="38100" dir="2700000" algn="tl" rotWithShape="0">
                      <a:prstClr val="black">
                        <a:alpha val="40000"/>
                      </a:prstClr>
                    </a:outerShdw>
                  </a:effectLst>
                </p:spPr>
              </p:pic>
              <p:pic>
                <p:nvPicPr>
                  <p:cNvPr id="111" name="图片 110">
                    <a:extLst>
                      <a:ext uri="{FF2B5EF4-FFF2-40B4-BE49-F238E27FC236}">
                        <a16:creationId xmlns:a16="http://schemas.microsoft.com/office/drawing/2014/main" id="{E354E3F7-BDBC-4DF2-AE35-023460B38A35}"/>
                      </a:ext>
                    </a:extLst>
                  </p:cNvPr>
                  <p:cNvPicPr>
                    <a:picLocks noChangeAspect="1"/>
                  </p:cNvPicPr>
                  <p:nvPr/>
                </p:nvPicPr>
                <p:blipFill rotWithShape="1">
                  <a:blip r:embed="rId10"/>
                  <a:srcRect r="1766" b="57314"/>
                  <a:stretch/>
                </p:blipFill>
                <p:spPr>
                  <a:xfrm>
                    <a:off x="7035795" y="921510"/>
                    <a:ext cx="2560371" cy="1345371"/>
                  </a:xfrm>
                  <a:prstGeom prst="rect">
                    <a:avLst/>
                  </a:prstGeom>
                  <a:effectLst>
                    <a:outerShdw blurRad="50800" dist="38100" dir="2700000" algn="tl" rotWithShape="0">
                      <a:prstClr val="black">
                        <a:alpha val="40000"/>
                      </a:prstClr>
                    </a:outerShdw>
                  </a:effectLst>
                </p:spPr>
              </p:pic>
            </p:grpSp>
            <p:grpSp>
              <p:nvGrpSpPr>
                <p:cNvPr id="98" name="组合 97">
                  <a:extLst>
                    <a:ext uri="{FF2B5EF4-FFF2-40B4-BE49-F238E27FC236}">
                      <a16:creationId xmlns:a16="http://schemas.microsoft.com/office/drawing/2014/main" id="{4CF33B23-912A-4F67-ACB5-0FE44D579BAE}"/>
                    </a:ext>
                  </a:extLst>
                </p:cNvPr>
                <p:cNvGrpSpPr/>
                <p:nvPr/>
              </p:nvGrpSpPr>
              <p:grpSpPr>
                <a:xfrm>
                  <a:off x="7808077" y="3474589"/>
                  <a:ext cx="1267884" cy="1285195"/>
                  <a:chOff x="9339011" y="3572167"/>
                  <a:chExt cx="627305" cy="868880"/>
                </a:xfrm>
                <a:effectLst>
                  <a:outerShdw blurRad="50800" dist="38100" dir="2700000" algn="tl" rotWithShape="0">
                    <a:prstClr val="black">
                      <a:alpha val="40000"/>
                    </a:prstClr>
                  </a:outerShdw>
                </a:effectLst>
              </p:grpSpPr>
              <p:pic>
                <p:nvPicPr>
                  <p:cNvPr id="57" name="图片 56">
                    <a:extLst>
                      <a:ext uri="{FF2B5EF4-FFF2-40B4-BE49-F238E27FC236}">
                        <a16:creationId xmlns:a16="http://schemas.microsoft.com/office/drawing/2014/main" id="{705C843D-EE6E-454A-8840-6262C5E0AC89}"/>
                      </a:ext>
                    </a:extLst>
                  </p:cNvPr>
                  <p:cNvPicPr>
                    <a:picLocks noChangeAspect="1"/>
                  </p:cNvPicPr>
                  <p:nvPr/>
                </p:nvPicPr>
                <p:blipFill rotWithShape="1">
                  <a:blip r:embed="rId14"/>
                  <a:srcRect b="42764"/>
                  <a:stretch/>
                </p:blipFill>
                <p:spPr>
                  <a:xfrm>
                    <a:off x="9349880" y="3572167"/>
                    <a:ext cx="616436" cy="578980"/>
                  </a:xfrm>
                  <a:prstGeom prst="rect">
                    <a:avLst/>
                  </a:prstGeom>
                </p:spPr>
              </p:pic>
              <p:pic>
                <p:nvPicPr>
                  <p:cNvPr id="59" name="图片 58">
                    <a:extLst>
                      <a:ext uri="{FF2B5EF4-FFF2-40B4-BE49-F238E27FC236}">
                        <a16:creationId xmlns:a16="http://schemas.microsoft.com/office/drawing/2014/main" id="{1AA4F5C8-82C2-489C-8867-0E6781220D62}"/>
                      </a:ext>
                    </a:extLst>
                  </p:cNvPr>
                  <p:cNvPicPr>
                    <a:picLocks noChangeAspect="1"/>
                  </p:cNvPicPr>
                  <p:nvPr/>
                </p:nvPicPr>
                <p:blipFill>
                  <a:blip r:embed="rId11"/>
                  <a:stretch>
                    <a:fillRect/>
                  </a:stretch>
                </p:blipFill>
                <p:spPr>
                  <a:xfrm>
                    <a:off x="9339011" y="4151147"/>
                    <a:ext cx="627305" cy="289900"/>
                  </a:xfrm>
                  <a:prstGeom prst="rect">
                    <a:avLst/>
                  </a:prstGeom>
                </p:spPr>
              </p:pic>
            </p:grpSp>
          </p:grpSp>
          <p:grpSp>
            <p:nvGrpSpPr>
              <p:cNvPr id="118" name="组合 117">
                <a:extLst>
                  <a:ext uri="{FF2B5EF4-FFF2-40B4-BE49-F238E27FC236}">
                    <a16:creationId xmlns:a16="http://schemas.microsoft.com/office/drawing/2014/main" id="{E706FCDA-8642-4F99-894A-45C4F097D8B1}"/>
                  </a:ext>
                </a:extLst>
              </p:cNvPr>
              <p:cNvGrpSpPr/>
              <p:nvPr/>
            </p:nvGrpSpPr>
            <p:grpSpPr>
              <a:xfrm>
                <a:off x="7596340" y="2699318"/>
                <a:ext cx="1007517" cy="965837"/>
                <a:chOff x="6599804" y="1765570"/>
                <a:chExt cx="1970107" cy="1897392"/>
              </a:xfrm>
            </p:grpSpPr>
            <p:pic>
              <p:nvPicPr>
                <p:cNvPr id="119" name="图片 118">
                  <a:extLst>
                    <a:ext uri="{FF2B5EF4-FFF2-40B4-BE49-F238E27FC236}">
                      <a16:creationId xmlns:a16="http://schemas.microsoft.com/office/drawing/2014/main" id="{D101AF94-0457-4695-89F0-EA5661208F44}"/>
                    </a:ext>
                  </a:extLst>
                </p:cNvPr>
                <p:cNvPicPr>
                  <a:picLocks noChangeAspect="1"/>
                </p:cNvPicPr>
                <p:nvPr/>
              </p:nvPicPr>
              <p:blipFill rotWithShape="1">
                <a:blip r:embed="rId15"/>
                <a:srcRect t="10901" r="77042" b="4537"/>
                <a:stretch/>
              </p:blipFill>
              <p:spPr>
                <a:xfrm>
                  <a:off x="7615597" y="1765570"/>
                  <a:ext cx="954314" cy="895479"/>
                </a:xfrm>
                <a:prstGeom prst="rect">
                  <a:avLst/>
                </a:prstGeom>
                <a:effectLst>
                  <a:outerShdw blurRad="50800" dist="38100" dir="2700000" algn="tl" rotWithShape="0">
                    <a:prstClr val="black">
                      <a:alpha val="40000"/>
                    </a:prstClr>
                  </a:outerShdw>
                </a:effectLst>
              </p:spPr>
            </p:pic>
            <p:pic>
              <p:nvPicPr>
                <p:cNvPr id="120" name="图片 119">
                  <a:extLst>
                    <a:ext uri="{FF2B5EF4-FFF2-40B4-BE49-F238E27FC236}">
                      <a16:creationId xmlns:a16="http://schemas.microsoft.com/office/drawing/2014/main" id="{A17A20AC-E209-493A-8956-CE4DB9D769F8}"/>
                    </a:ext>
                  </a:extLst>
                </p:cNvPr>
                <p:cNvPicPr>
                  <a:picLocks noChangeAspect="1"/>
                </p:cNvPicPr>
                <p:nvPr/>
              </p:nvPicPr>
              <p:blipFill rotWithShape="1">
                <a:blip r:embed="rId16"/>
                <a:srcRect l="1993" t="11806" r="76779"/>
                <a:stretch/>
              </p:blipFill>
              <p:spPr>
                <a:xfrm>
                  <a:off x="6663753" y="2729822"/>
                  <a:ext cx="890365" cy="933140"/>
                </a:xfrm>
                <a:prstGeom prst="rect">
                  <a:avLst/>
                </a:prstGeom>
                <a:effectLst>
                  <a:outerShdw blurRad="50800" dist="38100" dir="2700000" algn="tl" rotWithShape="0">
                    <a:prstClr val="black">
                      <a:alpha val="40000"/>
                    </a:prstClr>
                  </a:outerShdw>
                </a:effectLst>
              </p:spPr>
            </p:pic>
            <p:pic>
              <p:nvPicPr>
                <p:cNvPr id="121" name="图片 120">
                  <a:extLst>
                    <a:ext uri="{FF2B5EF4-FFF2-40B4-BE49-F238E27FC236}">
                      <a16:creationId xmlns:a16="http://schemas.microsoft.com/office/drawing/2014/main" id="{2FD74364-35CF-4CDB-ABBA-AB58F5B253A4}"/>
                    </a:ext>
                  </a:extLst>
                </p:cNvPr>
                <p:cNvPicPr>
                  <a:picLocks noChangeAspect="1"/>
                </p:cNvPicPr>
                <p:nvPr/>
              </p:nvPicPr>
              <p:blipFill rotWithShape="1">
                <a:blip r:embed="rId17"/>
                <a:srcRect l="1820" t="12027" r="78792" b="11728"/>
                <a:stretch/>
              </p:blipFill>
              <p:spPr>
                <a:xfrm>
                  <a:off x="6599804" y="1765570"/>
                  <a:ext cx="954314" cy="900966"/>
                </a:xfrm>
                <a:prstGeom prst="rect">
                  <a:avLst/>
                </a:prstGeom>
                <a:effectLst>
                  <a:outerShdw blurRad="50800" dist="38100" dir="2700000" algn="tl" rotWithShape="0">
                    <a:prstClr val="black">
                      <a:alpha val="40000"/>
                    </a:prstClr>
                  </a:outerShdw>
                </a:effectLst>
              </p:spPr>
            </p:pic>
            <p:pic>
              <p:nvPicPr>
                <p:cNvPr id="122" name="图片 121">
                  <a:extLst>
                    <a:ext uri="{FF2B5EF4-FFF2-40B4-BE49-F238E27FC236}">
                      <a16:creationId xmlns:a16="http://schemas.microsoft.com/office/drawing/2014/main" id="{CCEBDFBD-AB36-49BD-98C7-885468FB94A9}"/>
                    </a:ext>
                  </a:extLst>
                </p:cNvPr>
                <p:cNvPicPr>
                  <a:picLocks noChangeAspect="1"/>
                </p:cNvPicPr>
                <p:nvPr/>
              </p:nvPicPr>
              <p:blipFill rotWithShape="1">
                <a:blip r:embed="rId18"/>
                <a:srcRect l="1940" t="9504" r="75974" b="15104"/>
                <a:stretch/>
              </p:blipFill>
              <p:spPr>
                <a:xfrm>
                  <a:off x="7614880" y="2763065"/>
                  <a:ext cx="954314" cy="880955"/>
                </a:xfrm>
                <a:prstGeom prst="rect">
                  <a:avLst/>
                </a:prstGeom>
                <a:effectLst>
                  <a:outerShdw blurRad="50800" dist="38100" dir="2700000" algn="tl" rotWithShape="0">
                    <a:prstClr val="black">
                      <a:alpha val="40000"/>
                    </a:prstClr>
                  </a:outerShdw>
                </a:effectLst>
              </p:spPr>
            </p:pic>
          </p:grpSp>
        </p:grpSp>
        <p:sp>
          <p:nvSpPr>
            <p:cNvPr id="87" name="magnifying-glass_44794">
              <a:extLst>
                <a:ext uri="{FF2B5EF4-FFF2-40B4-BE49-F238E27FC236}">
                  <a16:creationId xmlns:a16="http://schemas.microsoft.com/office/drawing/2014/main" id="{DB286A3E-F4FF-49F3-9F3C-BF72472BBAEB}"/>
                </a:ext>
              </a:extLst>
            </p:cNvPr>
            <p:cNvSpPr>
              <a:spLocks noChangeAspect="1"/>
            </p:cNvSpPr>
            <p:nvPr/>
          </p:nvSpPr>
          <p:spPr bwMode="auto">
            <a:xfrm rot="3627551">
              <a:off x="6471658" y="3336020"/>
              <a:ext cx="1075122" cy="1093177"/>
            </a:xfrm>
            <a:custGeom>
              <a:avLst/>
              <a:gdLst>
                <a:gd name="T0" fmla="*/ 472 w 487"/>
                <a:gd name="T1" fmla="*/ 427 h 496"/>
                <a:gd name="T2" fmla="*/ 381 w 487"/>
                <a:gd name="T3" fmla="*/ 336 h 496"/>
                <a:gd name="T4" fmla="*/ 356 w 487"/>
                <a:gd name="T5" fmla="*/ 325 h 496"/>
                <a:gd name="T6" fmla="*/ 400 w 487"/>
                <a:gd name="T7" fmla="*/ 200 h 496"/>
                <a:gd name="T8" fmla="*/ 200 w 487"/>
                <a:gd name="T9" fmla="*/ 0 h 496"/>
                <a:gd name="T10" fmla="*/ 0 w 487"/>
                <a:gd name="T11" fmla="*/ 200 h 496"/>
                <a:gd name="T12" fmla="*/ 200 w 487"/>
                <a:gd name="T13" fmla="*/ 400 h 496"/>
                <a:gd name="T14" fmla="*/ 312 w 487"/>
                <a:gd name="T15" fmla="*/ 365 h 496"/>
                <a:gd name="T16" fmla="*/ 324 w 487"/>
                <a:gd name="T17" fmla="*/ 393 h 496"/>
                <a:gd name="T18" fmla="*/ 415 w 487"/>
                <a:gd name="T19" fmla="*/ 484 h 496"/>
                <a:gd name="T20" fmla="*/ 443 w 487"/>
                <a:gd name="T21" fmla="*/ 496 h 496"/>
                <a:gd name="T22" fmla="*/ 472 w 487"/>
                <a:gd name="T23" fmla="*/ 484 h 496"/>
                <a:gd name="T24" fmla="*/ 472 w 487"/>
                <a:gd name="T25" fmla="*/ 427 h 496"/>
                <a:gd name="T26" fmla="*/ 200 w 487"/>
                <a:gd name="T27" fmla="*/ 333 h 496"/>
                <a:gd name="T28" fmla="*/ 67 w 487"/>
                <a:gd name="T29" fmla="*/ 200 h 496"/>
                <a:gd name="T30" fmla="*/ 200 w 487"/>
                <a:gd name="T31" fmla="*/ 67 h 496"/>
                <a:gd name="T32" fmla="*/ 333 w 487"/>
                <a:gd name="T33" fmla="*/ 200 h 496"/>
                <a:gd name="T34" fmla="*/ 200 w 487"/>
                <a:gd name="T35" fmla="*/ 333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496">
                  <a:moveTo>
                    <a:pt x="472" y="427"/>
                  </a:moveTo>
                  <a:lnTo>
                    <a:pt x="381" y="336"/>
                  </a:lnTo>
                  <a:cubicBezTo>
                    <a:pt x="374" y="329"/>
                    <a:pt x="365" y="326"/>
                    <a:pt x="356" y="325"/>
                  </a:cubicBezTo>
                  <a:cubicBezTo>
                    <a:pt x="384" y="291"/>
                    <a:pt x="400" y="247"/>
                    <a:pt x="400" y="200"/>
                  </a:cubicBezTo>
                  <a:cubicBezTo>
                    <a:pt x="400" y="90"/>
                    <a:pt x="310" y="0"/>
                    <a:pt x="200" y="0"/>
                  </a:cubicBezTo>
                  <a:cubicBezTo>
                    <a:pt x="90" y="0"/>
                    <a:pt x="0" y="90"/>
                    <a:pt x="0" y="200"/>
                  </a:cubicBezTo>
                  <a:cubicBezTo>
                    <a:pt x="0" y="310"/>
                    <a:pt x="90" y="400"/>
                    <a:pt x="200" y="400"/>
                  </a:cubicBezTo>
                  <a:cubicBezTo>
                    <a:pt x="242" y="400"/>
                    <a:pt x="280" y="387"/>
                    <a:pt x="312" y="365"/>
                  </a:cubicBezTo>
                  <a:cubicBezTo>
                    <a:pt x="313" y="375"/>
                    <a:pt x="316" y="385"/>
                    <a:pt x="324" y="393"/>
                  </a:cubicBezTo>
                  <a:lnTo>
                    <a:pt x="415" y="484"/>
                  </a:lnTo>
                  <a:cubicBezTo>
                    <a:pt x="423" y="492"/>
                    <a:pt x="433" y="496"/>
                    <a:pt x="443" y="496"/>
                  </a:cubicBezTo>
                  <a:cubicBezTo>
                    <a:pt x="454" y="496"/>
                    <a:pt x="464" y="492"/>
                    <a:pt x="472" y="484"/>
                  </a:cubicBezTo>
                  <a:cubicBezTo>
                    <a:pt x="487" y="468"/>
                    <a:pt x="487" y="443"/>
                    <a:pt x="472" y="427"/>
                  </a:cubicBezTo>
                  <a:close/>
                  <a:moveTo>
                    <a:pt x="200" y="333"/>
                  </a:moveTo>
                  <a:cubicBezTo>
                    <a:pt x="127" y="333"/>
                    <a:pt x="67" y="274"/>
                    <a:pt x="67" y="200"/>
                  </a:cubicBezTo>
                  <a:cubicBezTo>
                    <a:pt x="67" y="126"/>
                    <a:pt x="127" y="67"/>
                    <a:pt x="200" y="67"/>
                  </a:cubicBezTo>
                  <a:cubicBezTo>
                    <a:pt x="274" y="67"/>
                    <a:pt x="333" y="126"/>
                    <a:pt x="333" y="200"/>
                  </a:cubicBezTo>
                  <a:cubicBezTo>
                    <a:pt x="333" y="274"/>
                    <a:pt x="274" y="333"/>
                    <a:pt x="200" y="333"/>
                  </a:cubicBezTo>
                  <a:close/>
                </a:path>
              </a:pathLst>
            </a:custGeom>
            <a:solidFill>
              <a:srgbClr val="2D97C8"/>
            </a:solidFill>
            <a:ln>
              <a:solidFill>
                <a:srgbClr val="2D97C8"/>
              </a:solidFill>
            </a:ln>
            <a:effectLst>
              <a:outerShdw blurRad="50800" dist="38100" dir="2700000" algn="tl" rotWithShape="0">
                <a:prstClr val="black">
                  <a:alpha val="40000"/>
                </a:prstClr>
              </a:outerShdw>
            </a:effectLst>
          </p:spPr>
        </p:sp>
      </p:grpSp>
      <p:sp>
        <p:nvSpPr>
          <p:cNvPr id="17" name="流程图: 摘录 16">
            <a:extLst>
              <a:ext uri="{FF2B5EF4-FFF2-40B4-BE49-F238E27FC236}">
                <a16:creationId xmlns:a16="http://schemas.microsoft.com/office/drawing/2014/main" id="{9DBF070B-ABB0-4766-BD3B-D0987024DDEA}"/>
              </a:ext>
            </a:extLst>
          </p:cNvPr>
          <p:cNvSpPr/>
          <p:nvPr/>
        </p:nvSpPr>
        <p:spPr>
          <a:xfrm rot="5400000">
            <a:off x="6790281" y="3465575"/>
            <a:ext cx="2890382" cy="186736"/>
          </a:xfrm>
          <a:prstGeom prst="flowChartExtract">
            <a:avLst/>
          </a:prstGeom>
          <a:solidFill>
            <a:schemeClr val="accent3">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0" name="文本框 3">
            <a:extLst>
              <a:ext uri="{FF2B5EF4-FFF2-40B4-BE49-F238E27FC236}">
                <a16:creationId xmlns:a16="http://schemas.microsoft.com/office/drawing/2014/main" id="{94B80B6A-0502-4C0C-8EC2-E58F8D5201F1}"/>
              </a:ext>
            </a:extLst>
          </p:cNvPr>
          <p:cNvSpPr txBox="1"/>
          <p:nvPr/>
        </p:nvSpPr>
        <p:spPr>
          <a:xfrm>
            <a:off x="1300366" y="1563862"/>
            <a:ext cx="3904669" cy="307777"/>
          </a:xfrm>
          <a:prstGeom prst="rect">
            <a:avLst/>
          </a:prstGeom>
          <a:solidFill>
            <a:schemeClr val="accent1"/>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Heiti SC Light" charset="-122"/>
              </a:rPr>
              <a:t>前期启动报道影响大，后期跟踪报道数量有限</a:t>
            </a:r>
            <a:endParaRPr kumimoji="0" lang="en-GB" sz="1400" b="1" i="0" u="none" strike="noStrike" kern="1200" cap="none" spc="0" normalizeH="0" baseline="0" noProof="0" dirty="0">
              <a:ln>
                <a:noFill/>
              </a:ln>
              <a:solidFill>
                <a:prstClr val="white"/>
              </a:solidFill>
              <a:effectLst/>
              <a:uLnTx/>
              <a:uFillTx/>
              <a:latin typeface="微软雅黑"/>
              <a:ea typeface="微软雅黑"/>
              <a:cs typeface="Heiti SC Light" charset="-122"/>
            </a:endParaRPr>
          </a:p>
        </p:txBody>
      </p:sp>
      <p:sp>
        <p:nvSpPr>
          <p:cNvPr id="22" name="文本框 3">
            <a:extLst>
              <a:ext uri="{FF2B5EF4-FFF2-40B4-BE49-F238E27FC236}">
                <a16:creationId xmlns:a16="http://schemas.microsoft.com/office/drawing/2014/main" id="{8DDE8E6B-9BD1-41ED-BFFB-FC71A43C0BD8}"/>
              </a:ext>
            </a:extLst>
          </p:cNvPr>
          <p:cNvSpPr txBox="1"/>
          <p:nvPr/>
        </p:nvSpPr>
        <p:spPr>
          <a:xfrm>
            <a:off x="6876590" y="1589911"/>
            <a:ext cx="4196139" cy="307777"/>
          </a:xfrm>
          <a:prstGeom prst="rect">
            <a:avLst/>
          </a:prstGeom>
          <a:solidFill>
            <a:schemeClr val="accent1"/>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Heiti SC Light" charset="-122"/>
              </a:rPr>
              <a:t>合作方媒体资源丰富，合作报道达成影响力双赢</a:t>
            </a:r>
            <a:endParaRPr kumimoji="0" lang="en-GB" sz="1400" b="1" i="0" u="none" strike="noStrike" kern="1200" cap="none" spc="0" normalizeH="0" baseline="0" noProof="0" dirty="0">
              <a:ln>
                <a:noFill/>
              </a:ln>
              <a:solidFill>
                <a:prstClr val="white"/>
              </a:solidFill>
              <a:effectLst/>
              <a:uLnTx/>
              <a:uFillTx/>
              <a:latin typeface="微软雅黑"/>
              <a:ea typeface="微软雅黑"/>
              <a:cs typeface="Heiti SC Light" charset="-122"/>
            </a:endParaRPr>
          </a:p>
        </p:txBody>
      </p:sp>
      <p:cxnSp>
        <p:nvCxnSpPr>
          <p:cNvPr id="53" name="直接连接符 52">
            <a:extLst>
              <a:ext uri="{FF2B5EF4-FFF2-40B4-BE49-F238E27FC236}">
                <a16:creationId xmlns:a16="http://schemas.microsoft.com/office/drawing/2014/main" id="{211454F2-A0DF-4444-BB20-318265689191}"/>
              </a:ext>
            </a:extLst>
          </p:cNvPr>
          <p:cNvCxnSpPr/>
          <p:nvPr/>
        </p:nvCxnSpPr>
        <p:spPr>
          <a:xfrm>
            <a:off x="587375" y="1036972"/>
            <a:ext cx="1101725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E23DC6D-953C-4B18-907B-8C3D233FE510}"/>
              </a:ext>
            </a:extLst>
          </p:cNvPr>
          <p:cNvCxnSpPr>
            <a:cxnSpLocks/>
          </p:cNvCxnSpPr>
          <p:nvPr/>
        </p:nvCxnSpPr>
        <p:spPr>
          <a:xfrm>
            <a:off x="587375" y="1447127"/>
            <a:ext cx="110172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3C2F9CE8-B4C0-404F-8A88-F2C09EED9129}"/>
              </a:ext>
            </a:extLst>
          </p:cNvPr>
          <p:cNvSpPr txBox="1"/>
          <p:nvPr/>
        </p:nvSpPr>
        <p:spPr>
          <a:xfrm>
            <a:off x="3131086" y="1097613"/>
            <a:ext cx="5929828"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搜索引擎宣传内容围绕水基金保护故事、重大活动与实践成果等关键信息</a:t>
            </a:r>
          </a:p>
        </p:txBody>
      </p:sp>
    </p:spTree>
    <p:extLst>
      <p:ext uri="{BB962C8B-B14F-4D97-AF65-F5344CB8AC3E}">
        <p14:creationId xmlns:p14="http://schemas.microsoft.com/office/powerpoint/2010/main" val="255103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5F75B-8DD2-48FA-882C-C3A440D81D39}"/>
              </a:ext>
            </a:extLst>
          </p:cNvPr>
          <p:cNvSpPr>
            <a:spLocks noGrp="1"/>
          </p:cNvSpPr>
          <p:nvPr>
            <p:ph type="title"/>
          </p:nvPr>
        </p:nvSpPr>
        <p:spPr>
          <a:xfrm>
            <a:off x="601433" y="438604"/>
            <a:ext cx="10530693" cy="460800"/>
          </a:xfrm>
        </p:spPr>
        <p:txBody>
          <a:bodyPr>
            <a:normAutofit/>
          </a:bodyPr>
          <a:lstStyle/>
          <a:p>
            <a:r>
              <a:rPr lang="zh-CN" altLang="en-US" dirty="0"/>
              <a:t>传播现状审计</a:t>
            </a:r>
            <a:r>
              <a:rPr lang="en-US" altLang="zh-CN" dirty="0"/>
              <a:t>-</a:t>
            </a:r>
            <a:r>
              <a:rPr lang="zh-CN" altLang="en-US" dirty="0"/>
              <a:t>线下渠道</a:t>
            </a:r>
            <a:endParaRPr lang="ca-ES" dirty="0"/>
          </a:p>
        </p:txBody>
      </p:sp>
      <p:sp>
        <p:nvSpPr>
          <p:cNvPr id="3" name="灯片编号占位符 2">
            <a:extLst>
              <a:ext uri="{FF2B5EF4-FFF2-40B4-BE49-F238E27FC236}">
                <a16:creationId xmlns:a16="http://schemas.microsoft.com/office/drawing/2014/main" id="{A72AD08A-840A-4B3F-9EDE-8A63E0405150}"/>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charset="-122"/>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1" i="0" u="none" strike="noStrike" kern="1200" cap="none" spc="0" normalizeH="0" baseline="0" noProof="0" dirty="0">
              <a:ln>
                <a:noFill/>
              </a:ln>
              <a:solidFill>
                <a:prstClr val="black">
                  <a:alpha val="70000"/>
                </a:prstClr>
              </a:solidFill>
              <a:effectLst/>
              <a:uLnTx/>
              <a:uFillTx/>
              <a:ea typeface="Heiti SC Light" charset="-122"/>
            </a:endParaRPr>
          </a:p>
        </p:txBody>
      </p:sp>
      <p:sp>
        <p:nvSpPr>
          <p:cNvPr id="4" name="文本占位符 3">
            <a:extLst>
              <a:ext uri="{FF2B5EF4-FFF2-40B4-BE49-F238E27FC236}">
                <a16:creationId xmlns:a16="http://schemas.microsoft.com/office/drawing/2014/main" id="{FE9F967E-7A56-4959-9ACC-5355813B931C}"/>
              </a:ext>
            </a:extLst>
          </p:cNvPr>
          <p:cNvSpPr>
            <a:spLocks noGrp="1"/>
          </p:cNvSpPr>
          <p:nvPr>
            <p:ph type="body" sz="quarter" idx="15"/>
          </p:nvPr>
        </p:nvSpPr>
        <p:spPr/>
        <p:txBody>
          <a:bodyPr/>
          <a:lstStyle/>
          <a:p>
            <a:endParaRPr lang="ca-ES"/>
          </a:p>
        </p:txBody>
      </p:sp>
      <p:sp>
        <p:nvSpPr>
          <p:cNvPr id="55" name="TextBox 35">
            <a:extLst>
              <a:ext uri="{FF2B5EF4-FFF2-40B4-BE49-F238E27FC236}">
                <a16:creationId xmlns:a16="http://schemas.microsoft.com/office/drawing/2014/main" id="{7B320930-1444-4D6D-9320-11D9F5EB0BA6}"/>
              </a:ext>
            </a:extLst>
          </p:cNvPr>
          <p:cNvSpPr txBox="1"/>
          <p:nvPr/>
        </p:nvSpPr>
        <p:spPr>
          <a:xfrm>
            <a:off x="8661032" y="6347970"/>
            <a:ext cx="314014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GB" altLang="ja-JP" sz="1000" b="0" i="0" u="none" strike="noStrike" kern="1200" cap="none" spc="0" normalizeH="0" baseline="0" noProof="0" dirty="0">
                <a:ln>
                  <a:noFill/>
                </a:ln>
                <a:solidFill>
                  <a:prstClr val="black"/>
                </a:solidFill>
                <a:effectLst/>
                <a:uLnTx/>
                <a:uFillTx/>
                <a:latin typeface="微软雅黑"/>
                <a:ea typeface="微软雅黑"/>
                <a:cs typeface="Heiti SC Light" charset="-122"/>
              </a:rPr>
              <a:t>Source</a:t>
            </a:r>
            <a:r>
              <a:rPr kumimoji="0" lang="zh-CN" altLang="en-US" sz="1000" b="0" i="0" u="none" strike="noStrike" kern="1200" cap="none" spc="0" normalizeH="0" baseline="0" noProof="0" dirty="0">
                <a:ln>
                  <a:noFill/>
                </a:ln>
                <a:solidFill>
                  <a:prstClr val="black"/>
                </a:solidFill>
                <a:effectLst/>
                <a:uLnTx/>
                <a:uFillTx/>
                <a:latin typeface="微软雅黑"/>
                <a:ea typeface="微软雅黑"/>
                <a:cs typeface="Heiti SC Light" charset="-122"/>
              </a:rPr>
              <a:t>：千岛湖水源地保护公众号、公开资料整理</a:t>
            </a:r>
            <a:endParaRPr kumimoji="0" lang="en-GB" sz="10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grpSp>
        <p:nvGrpSpPr>
          <p:cNvPr id="16" name="组合 15">
            <a:extLst>
              <a:ext uri="{FF2B5EF4-FFF2-40B4-BE49-F238E27FC236}">
                <a16:creationId xmlns:a16="http://schemas.microsoft.com/office/drawing/2014/main" id="{BFF89149-B02C-4363-BB03-289D6E2F1656}"/>
              </a:ext>
            </a:extLst>
          </p:cNvPr>
          <p:cNvGrpSpPr/>
          <p:nvPr/>
        </p:nvGrpSpPr>
        <p:grpSpPr>
          <a:xfrm>
            <a:off x="587937" y="1589380"/>
            <a:ext cx="3493295" cy="4755269"/>
            <a:chOff x="587937" y="1589380"/>
            <a:chExt cx="3493295" cy="4755269"/>
          </a:xfrm>
        </p:grpSpPr>
        <p:sp>
          <p:nvSpPr>
            <p:cNvPr id="9" name="文本框 8">
              <a:extLst>
                <a:ext uri="{FF2B5EF4-FFF2-40B4-BE49-F238E27FC236}">
                  <a16:creationId xmlns:a16="http://schemas.microsoft.com/office/drawing/2014/main" id="{90903293-5156-4364-A619-1F889E5D0051}"/>
                </a:ext>
              </a:extLst>
            </p:cNvPr>
            <p:cNvSpPr txBox="1"/>
            <p:nvPr/>
          </p:nvSpPr>
          <p:spPr>
            <a:xfrm>
              <a:off x="587937" y="5328986"/>
              <a:ext cx="3445071"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ea"/>
                  <a:sym typeface="+mn-lt"/>
                </a:rPr>
                <a:t>成功举办“开茶节”、“千岛湖丰收节”、“守望千岛湖音乐会”和“千岛湖马拉松赛”环保主题活动</a:t>
              </a:r>
              <a:endParaRPr kumimoji="0" lang="en-US" altLang="zh-CN" sz="1200" b="0" i="0" u="none" strike="noStrike" kern="1200" cap="none" spc="0" normalizeH="0" baseline="0" noProof="0" dirty="0">
                <a:ln>
                  <a:noFill/>
                </a:ln>
                <a:solidFill>
                  <a:srgbClr val="000000"/>
                </a:solidFill>
                <a:effectLst/>
                <a:uLnTx/>
                <a:uFillTx/>
                <a:latin typeface="Arial"/>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ea"/>
                  <a:sym typeface="+mn-lt"/>
                </a:rPr>
                <a:t>带动全国各地环保热心人士，以及合作方企业员工线上线下参与</a:t>
              </a:r>
              <a:r>
                <a:rPr kumimoji="0" lang="en-US" altLang="zh-CN" sz="1200" b="0" i="0" u="none" strike="noStrike" kern="1200" cap="none" spc="0" normalizeH="0" baseline="0" noProof="0" dirty="0">
                  <a:ln>
                    <a:noFill/>
                  </a:ln>
                  <a:solidFill>
                    <a:srgbClr val="000000"/>
                  </a:solidFill>
                  <a:effectLst/>
                  <a:uLnTx/>
                  <a:uFillTx/>
                  <a:latin typeface="Arial"/>
                  <a:ea typeface="微软雅黑"/>
                  <a:cs typeface="+mn-ea"/>
                  <a:sym typeface="+mn-lt"/>
                </a:rPr>
                <a:t>30</a:t>
              </a:r>
              <a:r>
                <a:rPr kumimoji="0" lang="zh-CN" altLang="en-US" sz="1200" b="0" i="0" u="none" strike="noStrike" kern="1200" cap="none" spc="0" normalizeH="0" baseline="0" noProof="0" dirty="0">
                  <a:ln>
                    <a:noFill/>
                  </a:ln>
                  <a:solidFill>
                    <a:srgbClr val="000000"/>
                  </a:solidFill>
                  <a:effectLst/>
                  <a:uLnTx/>
                  <a:uFillTx/>
                  <a:latin typeface="Arial"/>
                  <a:ea typeface="微软雅黑"/>
                  <a:cs typeface="+mn-ea"/>
                  <a:sym typeface="+mn-lt"/>
                </a:rPr>
                <a:t>万</a:t>
              </a:r>
              <a:r>
                <a:rPr kumimoji="0" lang="en-US" altLang="zh-CN" sz="1200" b="0" i="0" u="none" strike="noStrike" kern="1200" cap="none" spc="0" normalizeH="0" baseline="0" noProof="0" dirty="0">
                  <a:ln>
                    <a:noFill/>
                  </a:ln>
                  <a:solidFill>
                    <a:srgbClr val="000000"/>
                  </a:solidFill>
                  <a:effectLst/>
                  <a:uLnTx/>
                  <a:uFillTx/>
                  <a:latin typeface="Arial"/>
                  <a:ea typeface="微软雅黑"/>
                  <a:cs typeface="+mn-ea"/>
                  <a:sym typeface="+mn-lt"/>
                </a:rPr>
                <a:t>+</a:t>
              </a:r>
            </a:p>
          </p:txBody>
        </p:sp>
        <p:sp>
          <p:nvSpPr>
            <p:cNvPr id="14" name="Rectangle 16">
              <a:extLst>
                <a:ext uri="{FF2B5EF4-FFF2-40B4-BE49-F238E27FC236}">
                  <a16:creationId xmlns:a16="http://schemas.microsoft.com/office/drawing/2014/main" id="{E1FFFFBC-F102-4DF9-9D85-84495C0903F6}"/>
                </a:ext>
              </a:extLst>
            </p:cNvPr>
            <p:cNvSpPr/>
            <p:nvPr/>
          </p:nvSpPr>
          <p:spPr>
            <a:xfrm>
              <a:off x="601433" y="1731684"/>
              <a:ext cx="3479799" cy="45948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3" name="组合 12">
              <a:extLst>
                <a:ext uri="{FF2B5EF4-FFF2-40B4-BE49-F238E27FC236}">
                  <a16:creationId xmlns:a16="http://schemas.microsoft.com/office/drawing/2014/main" id="{1F7D89F1-314A-4D25-BB61-6876919FCED8}"/>
                </a:ext>
              </a:extLst>
            </p:cNvPr>
            <p:cNvGrpSpPr/>
            <p:nvPr/>
          </p:nvGrpSpPr>
          <p:grpSpPr>
            <a:xfrm>
              <a:off x="1189829" y="1969587"/>
              <a:ext cx="2386548" cy="1772032"/>
              <a:chOff x="601434" y="3210253"/>
              <a:chExt cx="1967688" cy="1601436"/>
            </a:xfrm>
          </p:grpSpPr>
          <p:pic>
            <p:nvPicPr>
              <p:cNvPr id="27" name="图片 26">
                <a:extLst>
                  <a:ext uri="{FF2B5EF4-FFF2-40B4-BE49-F238E27FC236}">
                    <a16:creationId xmlns:a16="http://schemas.microsoft.com/office/drawing/2014/main" id="{3A10DB19-9E7B-495B-BF11-5A2F2BFA5E3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434" y="3210253"/>
                <a:ext cx="1967688" cy="1298681"/>
              </a:xfrm>
              <a:prstGeom prst="rect">
                <a:avLst/>
              </a:prstGeom>
              <a:noFill/>
              <a:ln>
                <a:noFill/>
              </a:ln>
              <a:effectLst>
                <a:outerShdw blurRad="50800" dist="38100" dir="2700000" algn="tl" rotWithShape="0">
                  <a:prstClr val="black">
                    <a:alpha val="40000"/>
                  </a:prstClr>
                </a:outerShdw>
              </a:effectLst>
            </p:spPr>
          </p:pic>
          <p:sp>
            <p:nvSpPr>
              <p:cNvPr id="12" name="文本框 11">
                <a:extLst>
                  <a:ext uri="{FF2B5EF4-FFF2-40B4-BE49-F238E27FC236}">
                    <a16:creationId xmlns:a16="http://schemas.microsoft.com/office/drawing/2014/main" id="{E7CD2736-DB3E-4919-88A5-2925CA675CE8}"/>
                  </a:ext>
                </a:extLst>
              </p:cNvPr>
              <p:cNvSpPr txBox="1"/>
              <p:nvPr/>
            </p:nvSpPr>
            <p:spPr>
              <a:xfrm>
                <a:off x="821886" y="4589172"/>
                <a:ext cx="1526784" cy="22251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zh-CN" sz="1000" b="1" i="0" u="none" strike="noStrike" kern="1200" cap="none" spc="0" normalizeH="0" baseline="0" noProof="0" dirty="0">
                    <a:ln>
                      <a:noFill/>
                    </a:ln>
                    <a:solidFill>
                      <a:prstClr val="black"/>
                    </a:solidFill>
                    <a:effectLst/>
                    <a:uLnTx/>
                    <a:uFillTx/>
                    <a:latin typeface="Arial"/>
                    <a:ea typeface="微软雅黑"/>
                    <a:cs typeface="+mn-cs"/>
                  </a:rPr>
                  <a:t>千岛湖丰收节的“稻田守望者</a:t>
                </a:r>
                <a:endParaRPr kumimoji="0" lang="zh-CN" altLang="en-US" sz="1000" b="1"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grpSp>
        <p:grpSp>
          <p:nvGrpSpPr>
            <p:cNvPr id="39" name="组合 38">
              <a:extLst>
                <a:ext uri="{FF2B5EF4-FFF2-40B4-BE49-F238E27FC236}">
                  <a16:creationId xmlns:a16="http://schemas.microsoft.com/office/drawing/2014/main" id="{4512A385-E54D-4C27-AFCA-EAD69F0B07DB}"/>
                </a:ext>
              </a:extLst>
            </p:cNvPr>
            <p:cNvGrpSpPr/>
            <p:nvPr/>
          </p:nvGrpSpPr>
          <p:grpSpPr>
            <a:xfrm>
              <a:off x="1106322" y="3789935"/>
              <a:ext cx="2470055" cy="1512460"/>
              <a:chOff x="536533" y="1578126"/>
              <a:chExt cx="2097487" cy="1391151"/>
            </a:xfrm>
          </p:grpSpPr>
          <p:sp>
            <p:nvSpPr>
              <p:cNvPr id="29" name="文本框 28">
                <a:extLst>
                  <a:ext uri="{FF2B5EF4-FFF2-40B4-BE49-F238E27FC236}">
                    <a16:creationId xmlns:a16="http://schemas.microsoft.com/office/drawing/2014/main" id="{E0783172-E46E-4C2F-8668-E77500647775}"/>
                  </a:ext>
                </a:extLst>
              </p:cNvPr>
              <p:cNvSpPr txBox="1"/>
              <p:nvPr/>
            </p:nvSpPr>
            <p:spPr>
              <a:xfrm>
                <a:off x="1008930" y="2723056"/>
                <a:ext cx="123623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US" altLang="zh-CN" sz="1000" b="1" i="0" u="none" strike="noStrike" kern="1200" cap="none" spc="0" normalizeH="0" baseline="0" noProof="0" dirty="0">
                    <a:ln>
                      <a:noFill/>
                    </a:ln>
                    <a:solidFill>
                      <a:prstClr val="black"/>
                    </a:solidFill>
                    <a:effectLst/>
                    <a:uLnTx/>
                    <a:uFillTx/>
                    <a:latin typeface="Arial"/>
                    <a:ea typeface="微软雅黑"/>
                    <a:cs typeface="+mn-cs"/>
                  </a:rPr>
                  <a:t>2019</a:t>
                </a:r>
                <a:r>
                  <a:rPr kumimoji="0" lang="zh-CN" altLang="zh-CN" sz="1000" b="1" i="0" u="none" strike="noStrike" kern="1200" cap="none" spc="0" normalizeH="0" baseline="0" noProof="0" dirty="0">
                    <a:ln>
                      <a:noFill/>
                    </a:ln>
                    <a:solidFill>
                      <a:prstClr val="black"/>
                    </a:solidFill>
                    <a:effectLst/>
                    <a:uLnTx/>
                    <a:uFillTx/>
                    <a:latin typeface="Arial"/>
                    <a:ea typeface="微软雅黑"/>
                    <a:cs typeface="+mn-cs"/>
                  </a:rPr>
                  <a:t>千岛湖</a:t>
                </a:r>
                <a:r>
                  <a:rPr kumimoji="0" lang="zh-CN" altLang="en-US" sz="1000" b="1" i="0" u="none" strike="noStrike" kern="1200" cap="none" spc="0" normalizeH="0" baseline="0" noProof="0" dirty="0">
                    <a:ln>
                      <a:noFill/>
                    </a:ln>
                    <a:solidFill>
                      <a:prstClr val="black"/>
                    </a:solidFill>
                    <a:effectLst/>
                    <a:uLnTx/>
                    <a:uFillTx/>
                    <a:latin typeface="Arial"/>
                    <a:ea typeface="微软雅黑"/>
                    <a:cs typeface="+mn-cs"/>
                  </a:rPr>
                  <a:t>马拉松</a:t>
                </a:r>
                <a:endParaRPr kumimoji="0" lang="zh-CN" altLang="en-US" sz="1000" b="1"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pic>
            <p:nvPicPr>
              <p:cNvPr id="38" name="图片 37">
                <a:extLst>
                  <a:ext uri="{FF2B5EF4-FFF2-40B4-BE49-F238E27FC236}">
                    <a16:creationId xmlns:a16="http://schemas.microsoft.com/office/drawing/2014/main" id="{0603E521-74BF-46A0-A69C-E71A9F657351}"/>
                  </a:ext>
                </a:extLst>
              </p:cNvPr>
              <p:cNvPicPr>
                <a:picLocks noChangeAspect="1"/>
              </p:cNvPicPr>
              <p:nvPr/>
            </p:nvPicPr>
            <p:blipFill rotWithShape="1">
              <a:blip r:embed="rId3"/>
              <a:srcRect l="2907" t="37175" r="3142" b="40610"/>
              <a:stretch/>
            </p:blipFill>
            <p:spPr>
              <a:xfrm>
                <a:off x="536533" y="1578126"/>
                <a:ext cx="2097487" cy="1105819"/>
              </a:xfrm>
              <a:prstGeom prst="rect">
                <a:avLst/>
              </a:prstGeom>
              <a:effectLst>
                <a:outerShdw blurRad="50800" dist="38100" dir="2700000" algn="tl" rotWithShape="0">
                  <a:prstClr val="black">
                    <a:alpha val="40000"/>
                  </a:prstClr>
                </a:outerShdw>
              </a:effectLst>
            </p:spPr>
          </p:pic>
        </p:grpSp>
        <p:sp>
          <p:nvSpPr>
            <p:cNvPr id="18" name="文本框 3">
              <a:extLst>
                <a:ext uri="{FF2B5EF4-FFF2-40B4-BE49-F238E27FC236}">
                  <a16:creationId xmlns:a16="http://schemas.microsoft.com/office/drawing/2014/main" id="{C25BACFF-5EE5-46FC-B459-BA2C8FCD99D1}"/>
                </a:ext>
              </a:extLst>
            </p:cNvPr>
            <p:cNvSpPr txBox="1"/>
            <p:nvPr/>
          </p:nvSpPr>
          <p:spPr>
            <a:xfrm>
              <a:off x="824739" y="1589380"/>
              <a:ext cx="3001143" cy="307777"/>
            </a:xfrm>
            <a:prstGeom prst="rect">
              <a:avLst/>
            </a:prstGeom>
            <a:solidFill>
              <a:schemeClr val="accent1"/>
            </a:solidFill>
            <a:ln>
              <a:solidFill>
                <a:schemeClr val="accent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400" b="1" i="0" u="none" strike="noStrike" kern="1200" cap="none" spc="0" normalizeH="0" baseline="0" noProof="0" dirty="0">
                  <a:ln>
                    <a:noFill/>
                  </a:ln>
                  <a:solidFill>
                    <a:schemeClr val="bg1"/>
                  </a:solidFill>
                  <a:effectLst/>
                  <a:uLnTx/>
                  <a:uFillTx/>
                  <a:latin typeface="Arial"/>
                  <a:ea typeface="微软雅黑"/>
                  <a:cs typeface="+mn-ea"/>
                  <a:sym typeface="+mn-lt"/>
                </a:rPr>
                <a:t>主办大型主题活动，吸引</a:t>
              </a:r>
              <a:r>
                <a:rPr kumimoji="0" lang="en-US" altLang="zh-CN" sz="1400" b="1" i="0" u="none" strike="noStrike" kern="1200" cap="none" spc="0" normalizeH="0" baseline="0" noProof="0" dirty="0">
                  <a:ln>
                    <a:noFill/>
                  </a:ln>
                  <a:solidFill>
                    <a:schemeClr val="bg1"/>
                  </a:solidFill>
                  <a:effectLst/>
                  <a:uLnTx/>
                  <a:uFillTx/>
                  <a:latin typeface="Arial"/>
                  <a:ea typeface="微软雅黑"/>
                  <a:cs typeface="+mn-ea"/>
                  <a:sym typeface="+mn-lt"/>
                </a:rPr>
                <a:t>30</a:t>
              </a:r>
              <a:r>
                <a:rPr kumimoji="0" lang="zh-CN" altLang="en-US" sz="1400" b="1" i="0" u="none" strike="noStrike" kern="1200" cap="none" spc="0" normalizeH="0" baseline="0" noProof="0" dirty="0">
                  <a:ln>
                    <a:noFill/>
                  </a:ln>
                  <a:solidFill>
                    <a:schemeClr val="bg1"/>
                  </a:solidFill>
                  <a:effectLst/>
                  <a:uLnTx/>
                  <a:uFillTx/>
                  <a:latin typeface="Arial"/>
                  <a:ea typeface="微软雅黑"/>
                  <a:cs typeface="+mn-ea"/>
                  <a:sym typeface="+mn-lt"/>
                </a:rPr>
                <a:t>万</a:t>
              </a:r>
              <a:r>
                <a:rPr kumimoji="0" lang="en-US" altLang="zh-CN" sz="1400" b="1" i="0" u="none" strike="noStrike" kern="1200" cap="none" spc="0" normalizeH="0" baseline="0" noProof="0" dirty="0">
                  <a:ln>
                    <a:noFill/>
                  </a:ln>
                  <a:solidFill>
                    <a:schemeClr val="bg1"/>
                  </a:solidFill>
                  <a:effectLst/>
                  <a:uLnTx/>
                  <a:uFillTx/>
                  <a:latin typeface="Arial"/>
                  <a:ea typeface="微软雅黑"/>
                  <a:cs typeface="+mn-ea"/>
                  <a:sym typeface="+mn-lt"/>
                </a:rPr>
                <a:t>+</a:t>
              </a:r>
              <a:r>
                <a:rPr kumimoji="0" lang="zh-CN" altLang="en-US" sz="1400" b="1" i="0" u="none" strike="noStrike" kern="1200" cap="none" spc="0" normalizeH="0" baseline="0" noProof="0" dirty="0">
                  <a:ln>
                    <a:noFill/>
                  </a:ln>
                  <a:solidFill>
                    <a:schemeClr val="bg1"/>
                  </a:solidFill>
                  <a:effectLst/>
                  <a:uLnTx/>
                  <a:uFillTx/>
                  <a:latin typeface="Arial"/>
                  <a:ea typeface="微软雅黑"/>
                  <a:cs typeface="+mn-ea"/>
                  <a:sym typeface="+mn-lt"/>
                </a:rPr>
                <a:t>参与</a:t>
              </a:r>
              <a:endParaRPr kumimoji="0" lang="ca-ES" sz="1400" b="0" i="0" u="none" strike="noStrike" kern="1200" cap="none" spc="0" normalizeH="0" baseline="0" noProof="0" dirty="0">
                <a:ln>
                  <a:noFill/>
                </a:ln>
                <a:solidFill>
                  <a:schemeClr val="bg1"/>
                </a:solidFill>
                <a:effectLst/>
                <a:uLnTx/>
                <a:uFillTx/>
                <a:latin typeface="微软雅黑"/>
                <a:ea typeface="微软雅黑"/>
                <a:cs typeface="Heiti SC Light" charset="-122"/>
              </a:endParaRPr>
            </a:p>
          </p:txBody>
        </p:sp>
      </p:grpSp>
      <p:grpSp>
        <p:nvGrpSpPr>
          <p:cNvPr id="11" name="组合 10">
            <a:extLst>
              <a:ext uri="{FF2B5EF4-FFF2-40B4-BE49-F238E27FC236}">
                <a16:creationId xmlns:a16="http://schemas.microsoft.com/office/drawing/2014/main" id="{14F3EE2B-B6F4-4337-BD66-7A5CCBE4596D}"/>
              </a:ext>
            </a:extLst>
          </p:cNvPr>
          <p:cNvGrpSpPr/>
          <p:nvPr/>
        </p:nvGrpSpPr>
        <p:grpSpPr>
          <a:xfrm>
            <a:off x="8129603" y="1547174"/>
            <a:ext cx="3479799" cy="4752480"/>
            <a:chOff x="8129603" y="1547174"/>
            <a:chExt cx="3479799" cy="4752480"/>
          </a:xfrm>
        </p:grpSpPr>
        <p:sp>
          <p:nvSpPr>
            <p:cNvPr id="20" name="Rectangle 16">
              <a:extLst>
                <a:ext uri="{FF2B5EF4-FFF2-40B4-BE49-F238E27FC236}">
                  <a16:creationId xmlns:a16="http://schemas.microsoft.com/office/drawing/2014/main" id="{12E38F71-E0C7-4894-8D68-7679547C03BE}"/>
                </a:ext>
              </a:extLst>
            </p:cNvPr>
            <p:cNvSpPr/>
            <p:nvPr/>
          </p:nvSpPr>
          <p:spPr>
            <a:xfrm>
              <a:off x="8129603" y="1733339"/>
              <a:ext cx="3479799" cy="456631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5" name="文本框 24">
              <a:extLst>
                <a:ext uri="{FF2B5EF4-FFF2-40B4-BE49-F238E27FC236}">
                  <a16:creationId xmlns:a16="http://schemas.microsoft.com/office/drawing/2014/main" id="{009A1170-2463-47DD-A7B4-665B513D02C0}"/>
                </a:ext>
              </a:extLst>
            </p:cNvPr>
            <p:cNvSpPr txBox="1"/>
            <p:nvPr/>
          </p:nvSpPr>
          <p:spPr>
            <a:xfrm>
              <a:off x="8375343" y="5637220"/>
              <a:ext cx="3030646"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ea"/>
                </a:rPr>
                <a:t>建成</a:t>
              </a:r>
              <a:r>
                <a:rPr kumimoji="0" lang="zh-CN" altLang="zh-CN" sz="1200" b="0" i="0" u="none" strike="noStrike" kern="1200" cap="none" spc="0" normalizeH="0" baseline="0" noProof="0" dirty="0">
                  <a:ln>
                    <a:noFill/>
                  </a:ln>
                  <a:solidFill>
                    <a:srgbClr val="000000"/>
                  </a:solidFill>
                  <a:effectLst/>
                  <a:uLnTx/>
                  <a:uFillTx/>
                  <a:latin typeface="Arial"/>
                  <a:ea typeface="微软雅黑"/>
                  <a:cs typeface="+mn-ea"/>
                </a:rPr>
                <a:t>千岛湖水基金实地办公室、志愿者之家、公益实践基地</a:t>
              </a:r>
              <a:endParaRPr kumimoji="0" lang="en-US" altLang="zh-CN" sz="1200" b="0" i="0" u="none" strike="noStrike" kern="1200" cap="none" spc="0" normalizeH="0" baseline="0" noProof="0" dirty="0">
                <a:ln>
                  <a:noFill/>
                </a:ln>
                <a:solidFill>
                  <a:srgbClr val="000000"/>
                </a:solidFill>
                <a:effectLst/>
                <a:uLnTx/>
                <a:uFillTx/>
                <a:latin typeface="Arial"/>
                <a:ea typeface="微软雅黑"/>
                <a:cs typeface="+mn-ea"/>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ea"/>
                </a:rPr>
                <a:t>形成</a:t>
              </a:r>
              <a:r>
                <a:rPr kumimoji="0" lang="zh-CN" altLang="zh-CN" sz="1200" b="0" i="0" u="none" strike="noStrike" kern="1200" cap="none" spc="0" normalizeH="0" baseline="0" noProof="0" dirty="0">
                  <a:ln>
                    <a:noFill/>
                  </a:ln>
                  <a:solidFill>
                    <a:srgbClr val="000000"/>
                  </a:solidFill>
                  <a:effectLst/>
                  <a:uLnTx/>
                  <a:uFillTx/>
                  <a:latin typeface="Arial"/>
                  <a:ea typeface="微软雅黑"/>
                  <a:cs typeface="+mn-ea"/>
                </a:rPr>
                <a:t>保护项目对外沟通的窗口</a:t>
              </a:r>
              <a:endParaRPr kumimoji="0" lang="en-US" altLang="zh-CN" sz="1200" b="0" i="0" u="none" strike="noStrike" kern="1200" cap="none" spc="0" normalizeH="0" baseline="0" noProof="0" dirty="0">
                <a:ln>
                  <a:noFill/>
                </a:ln>
                <a:solidFill>
                  <a:srgbClr val="000000"/>
                </a:solidFill>
                <a:effectLst/>
                <a:uLnTx/>
                <a:uFillTx/>
                <a:latin typeface="Arial"/>
                <a:ea typeface="微软雅黑"/>
                <a:cs typeface="+mn-ea"/>
              </a:endParaRPr>
            </a:p>
          </p:txBody>
        </p:sp>
        <p:grpSp>
          <p:nvGrpSpPr>
            <p:cNvPr id="42" name="组合 41">
              <a:extLst>
                <a:ext uri="{FF2B5EF4-FFF2-40B4-BE49-F238E27FC236}">
                  <a16:creationId xmlns:a16="http://schemas.microsoft.com/office/drawing/2014/main" id="{A6D2130C-69D8-488A-BB8F-D8535B63910A}"/>
                </a:ext>
              </a:extLst>
            </p:cNvPr>
            <p:cNvGrpSpPr/>
            <p:nvPr/>
          </p:nvGrpSpPr>
          <p:grpSpPr>
            <a:xfrm>
              <a:off x="8536231" y="1919260"/>
              <a:ext cx="2708871" cy="1782715"/>
              <a:chOff x="4741564" y="1542644"/>
              <a:chExt cx="2708871" cy="1782715"/>
            </a:xfrm>
            <a:effectLst>
              <a:outerShdw blurRad="50800" dist="38100" dir="2700000" algn="tl" rotWithShape="0">
                <a:prstClr val="black">
                  <a:alpha val="40000"/>
                </a:prstClr>
              </a:outerShdw>
            </a:effectLst>
          </p:grpSpPr>
          <p:pic>
            <p:nvPicPr>
              <p:cNvPr id="40" name="图片 39">
                <a:extLst>
                  <a:ext uri="{FF2B5EF4-FFF2-40B4-BE49-F238E27FC236}">
                    <a16:creationId xmlns:a16="http://schemas.microsoft.com/office/drawing/2014/main" id="{277E9FD3-10CB-46CB-AEBA-89D858D2253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564" y="1542644"/>
                <a:ext cx="2708871" cy="1483832"/>
              </a:xfrm>
              <a:prstGeom prst="rect">
                <a:avLst/>
              </a:prstGeom>
              <a:noFill/>
              <a:ln>
                <a:noFill/>
              </a:ln>
            </p:spPr>
          </p:pic>
          <p:sp>
            <p:nvSpPr>
              <p:cNvPr id="41" name="文本框 40">
                <a:extLst>
                  <a:ext uri="{FF2B5EF4-FFF2-40B4-BE49-F238E27FC236}">
                    <a16:creationId xmlns:a16="http://schemas.microsoft.com/office/drawing/2014/main" id="{0B972504-B788-4316-A1D9-81136764E939}"/>
                  </a:ext>
                </a:extLst>
              </p:cNvPr>
              <p:cNvSpPr txBox="1"/>
              <p:nvPr/>
            </p:nvSpPr>
            <p:spPr>
              <a:xfrm>
                <a:off x="5213059" y="3079138"/>
                <a:ext cx="172354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000" b="1" i="0" u="none" strike="noStrike" kern="1200" cap="none" spc="0" normalizeH="0" baseline="0" noProof="0" dirty="0">
                    <a:ln>
                      <a:noFill/>
                    </a:ln>
                    <a:solidFill>
                      <a:prstClr val="black"/>
                    </a:solidFill>
                    <a:effectLst/>
                    <a:uLnTx/>
                    <a:uFillTx/>
                    <a:latin typeface="Arial"/>
                    <a:ea typeface="微软雅黑"/>
                    <a:cs typeface="+mn-cs"/>
                  </a:rPr>
                  <a:t>千岛湖水基金项目地办公室</a:t>
                </a:r>
                <a:endParaRPr kumimoji="0" lang="zh-CN" altLang="en-US" sz="1000" b="1"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grpSp>
        <p:grpSp>
          <p:nvGrpSpPr>
            <p:cNvPr id="54" name="组合 53">
              <a:extLst>
                <a:ext uri="{FF2B5EF4-FFF2-40B4-BE49-F238E27FC236}">
                  <a16:creationId xmlns:a16="http://schemas.microsoft.com/office/drawing/2014/main" id="{F05BD92A-640B-46E3-9D2C-749E831A64DD}"/>
                </a:ext>
              </a:extLst>
            </p:cNvPr>
            <p:cNvGrpSpPr/>
            <p:nvPr/>
          </p:nvGrpSpPr>
          <p:grpSpPr>
            <a:xfrm>
              <a:off x="8536231" y="3708904"/>
              <a:ext cx="2809212" cy="1906765"/>
              <a:chOff x="4741564" y="3332288"/>
              <a:chExt cx="2809212" cy="1906765"/>
            </a:xfrm>
          </p:grpSpPr>
          <p:pic>
            <p:nvPicPr>
              <p:cNvPr id="44" name="图片 43">
                <a:extLst>
                  <a:ext uri="{FF2B5EF4-FFF2-40B4-BE49-F238E27FC236}">
                    <a16:creationId xmlns:a16="http://schemas.microsoft.com/office/drawing/2014/main" id="{09A887ED-877B-4458-8482-F894B7774BAA}"/>
                  </a:ext>
                </a:extLst>
              </p:cNvPr>
              <p:cNvPicPr>
                <a:picLocks noChangeAspect="1"/>
              </p:cNvPicPr>
              <p:nvPr/>
            </p:nvPicPr>
            <p:blipFill rotWithShape="1">
              <a:blip r:embed="rId5"/>
              <a:srcRect l="13762" t="5815" b="4821"/>
              <a:stretch/>
            </p:blipFill>
            <p:spPr>
              <a:xfrm>
                <a:off x="4741564" y="3332288"/>
                <a:ext cx="2809212" cy="1594548"/>
              </a:xfrm>
              <a:prstGeom prst="rect">
                <a:avLst/>
              </a:prstGeom>
              <a:effectLst>
                <a:outerShdw blurRad="50800" dist="38100" dir="2700000" algn="tl" rotWithShape="0">
                  <a:prstClr val="black">
                    <a:alpha val="40000"/>
                  </a:prstClr>
                </a:outerShdw>
              </a:effectLst>
            </p:spPr>
          </p:pic>
          <p:sp>
            <p:nvSpPr>
              <p:cNvPr id="47" name="文本框 46">
                <a:extLst>
                  <a:ext uri="{FF2B5EF4-FFF2-40B4-BE49-F238E27FC236}">
                    <a16:creationId xmlns:a16="http://schemas.microsoft.com/office/drawing/2014/main" id="{F865C9F3-6112-4C6D-B4DF-35E31837EE5E}"/>
                  </a:ext>
                </a:extLst>
              </p:cNvPr>
              <p:cNvSpPr txBox="1"/>
              <p:nvPr/>
            </p:nvSpPr>
            <p:spPr>
              <a:xfrm>
                <a:off x="5306153" y="4992832"/>
                <a:ext cx="172354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000" b="1" i="0" u="none" strike="noStrike" kern="1200" cap="none" spc="0" normalizeH="0" baseline="0" noProof="0" dirty="0">
                    <a:ln>
                      <a:noFill/>
                    </a:ln>
                    <a:solidFill>
                      <a:prstClr val="black"/>
                    </a:solidFill>
                    <a:effectLst/>
                    <a:uLnTx/>
                    <a:uFillTx/>
                    <a:latin typeface="微软雅黑"/>
                    <a:ea typeface="微软雅黑"/>
                    <a:cs typeface="Heiti SC Light" charset="-122"/>
                  </a:rPr>
                  <a:t>手绘千岛湖水基金环保之家</a:t>
                </a:r>
              </a:p>
            </p:txBody>
          </p:sp>
        </p:grpSp>
        <p:sp>
          <p:nvSpPr>
            <p:cNvPr id="21" name="文本框 3">
              <a:extLst>
                <a:ext uri="{FF2B5EF4-FFF2-40B4-BE49-F238E27FC236}">
                  <a16:creationId xmlns:a16="http://schemas.microsoft.com/office/drawing/2014/main" id="{A8F17933-47C8-4B72-93E5-A4F456327F19}"/>
                </a:ext>
              </a:extLst>
            </p:cNvPr>
            <p:cNvSpPr txBox="1"/>
            <p:nvPr/>
          </p:nvSpPr>
          <p:spPr>
            <a:xfrm>
              <a:off x="8430644" y="1547174"/>
              <a:ext cx="2877711" cy="307777"/>
            </a:xfrm>
            <a:prstGeom prst="rect">
              <a:avLst/>
            </a:prstGeom>
            <a:solidFill>
              <a:schemeClr val="accent1"/>
            </a:solidFill>
            <a:ln>
              <a:solidFill>
                <a:schemeClr val="accent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400" b="1" i="0" u="none" strike="noStrike" kern="1200" cap="none" spc="0" normalizeH="0" baseline="0" noProof="0" dirty="0">
                  <a:ln>
                    <a:noFill/>
                  </a:ln>
                  <a:solidFill>
                    <a:schemeClr val="bg1"/>
                  </a:solidFill>
                  <a:effectLst/>
                  <a:uLnTx/>
                  <a:uFillTx/>
                  <a:latin typeface="Arial"/>
                  <a:ea typeface="微软雅黑"/>
                  <a:cs typeface="+mn-ea"/>
                  <a:sym typeface="+mn-lt"/>
                </a:rPr>
                <a:t>建成公益基地，成为对外沟通窗口</a:t>
              </a:r>
              <a:endParaRPr kumimoji="0" lang="ca-ES" sz="1400" b="0" i="0" u="none" strike="noStrike" kern="1200" cap="none" spc="0" normalizeH="0" baseline="0" noProof="0" dirty="0">
                <a:ln>
                  <a:noFill/>
                </a:ln>
                <a:solidFill>
                  <a:schemeClr val="bg1"/>
                </a:solidFill>
                <a:effectLst/>
                <a:uLnTx/>
                <a:uFillTx/>
                <a:latin typeface="微软雅黑"/>
                <a:ea typeface="微软雅黑"/>
                <a:cs typeface="Heiti SC Light" charset="-122"/>
              </a:endParaRPr>
            </a:p>
          </p:txBody>
        </p:sp>
      </p:grpSp>
      <p:grpSp>
        <p:nvGrpSpPr>
          <p:cNvPr id="15" name="组合 14">
            <a:extLst>
              <a:ext uri="{FF2B5EF4-FFF2-40B4-BE49-F238E27FC236}">
                <a16:creationId xmlns:a16="http://schemas.microsoft.com/office/drawing/2014/main" id="{0C832E73-3768-4439-80DD-0DAD6DBD9895}"/>
              </a:ext>
            </a:extLst>
          </p:cNvPr>
          <p:cNvGrpSpPr/>
          <p:nvPr/>
        </p:nvGrpSpPr>
        <p:grpSpPr>
          <a:xfrm>
            <a:off x="4309046" y="1589380"/>
            <a:ext cx="3592744" cy="4738853"/>
            <a:chOff x="4127174" y="1589380"/>
            <a:chExt cx="3592744" cy="4738853"/>
          </a:xfrm>
        </p:grpSpPr>
        <p:sp>
          <p:nvSpPr>
            <p:cNvPr id="23" name="Rectangle 16">
              <a:extLst>
                <a:ext uri="{FF2B5EF4-FFF2-40B4-BE49-F238E27FC236}">
                  <a16:creationId xmlns:a16="http://schemas.microsoft.com/office/drawing/2014/main" id="{F59BC352-6BEF-4483-9A34-8624B3EA0616}"/>
                </a:ext>
              </a:extLst>
            </p:cNvPr>
            <p:cNvSpPr/>
            <p:nvPr/>
          </p:nvSpPr>
          <p:spPr>
            <a:xfrm>
              <a:off x="4127174" y="1733339"/>
              <a:ext cx="3577167" cy="45948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6" name="文本框 25">
              <a:extLst>
                <a:ext uri="{FF2B5EF4-FFF2-40B4-BE49-F238E27FC236}">
                  <a16:creationId xmlns:a16="http://schemas.microsoft.com/office/drawing/2014/main" id="{469F5361-D6F8-4161-8886-D22F0590D1CA}"/>
                </a:ext>
              </a:extLst>
            </p:cNvPr>
            <p:cNvSpPr txBox="1"/>
            <p:nvPr/>
          </p:nvSpPr>
          <p:spPr>
            <a:xfrm>
              <a:off x="4142751" y="5558023"/>
              <a:ext cx="357716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zh-CN" sz="1200" b="0" i="0" u="none" strike="noStrike" kern="1200" cap="none" spc="0" normalizeH="0" baseline="0" noProof="0" dirty="0">
                  <a:ln>
                    <a:noFill/>
                  </a:ln>
                  <a:solidFill>
                    <a:srgbClr val="000000"/>
                  </a:solidFill>
                  <a:effectLst/>
                  <a:uLnTx/>
                  <a:uFillTx/>
                  <a:latin typeface="Arial"/>
                  <a:ea typeface="微软雅黑"/>
                  <a:cs typeface="+mn-ea"/>
                </a:rPr>
                <a:t>开发“千岛清泉”农产品品牌</a:t>
              </a:r>
              <a:endParaRPr kumimoji="0" lang="en-US" altLang="zh-CN" sz="1200" b="0" i="0" u="none" strike="noStrike" kern="1200" cap="none" spc="0" normalizeH="0" baseline="0" noProof="0" dirty="0">
                <a:ln>
                  <a:noFill/>
                </a:ln>
                <a:solidFill>
                  <a:srgbClr val="000000"/>
                </a:solidFill>
                <a:effectLst/>
                <a:uLnTx/>
                <a:uFillTx/>
                <a:latin typeface="Arial"/>
                <a:ea typeface="微软雅黑"/>
                <a:cs typeface="+mn-ea"/>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zh-CN" sz="1200" b="0" i="0" u="none" strike="noStrike" kern="1200" cap="none" spc="0" normalizeH="0" baseline="0" noProof="0" dirty="0">
                  <a:ln>
                    <a:noFill/>
                  </a:ln>
                  <a:solidFill>
                    <a:srgbClr val="000000"/>
                  </a:solidFill>
                  <a:effectLst/>
                  <a:uLnTx/>
                  <a:uFillTx/>
                  <a:latin typeface="Arial"/>
                  <a:ea typeface="微软雅黑"/>
                  <a:cs typeface="+mn-ea"/>
                </a:rPr>
                <a:t>成功入驻淳安县人民政府</a:t>
              </a:r>
              <a:r>
                <a:rPr kumimoji="0" lang="zh-CN" altLang="en-US" sz="1200" b="0" i="0" u="none" strike="noStrike" kern="1200" cap="none" spc="0" normalizeH="0" baseline="0" noProof="0" dirty="0">
                  <a:ln>
                    <a:noFill/>
                  </a:ln>
                  <a:solidFill>
                    <a:srgbClr val="000000"/>
                  </a:solidFill>
                  <a:effectLst/>
                  <a:uLnTx/>
                  <a:uFillTx/>
                  <a:latin typeface="Arial"/>
                  <a:ea typeface="微软雅黑"/>
                  <a:cs typeface="+mn-ea"/>
                </a:rPr>
                <a:t> </a:t>
              </a:r>
              <a:r>
                <a:rPr kumimoji="0" lang="zh-CN" altLang="zh-CN" sz="1200" b="0" i="0" u="none" strike="noStrike" kern="1200" cap="none" spc="0" normalizeH="0" baseline="0" noProof="0" dirty="0">
                  <a:ln>
                    <a:noFill/>
                  </a:ln>
                  <a:solidFill>
                    <a:srgbClr val="000000"/>
                  </a:solidFill>
                  <a:effectLst/>
                  <a:uLnTx/>
                  <a:uFillTx/>
                  <a:latin typeface="Arial"/>
                  <a:ea typeface="微软雅黑"/>
                  <a:cs typeface="+mn-ea"/>
                </a:rPr>
                <a:t>“品牌农展馆”</a:t>
              </a:r>
              <a:endParaRPr kumimoji="0" lang="en-US" altLang="zh-CN" sz="1200" b="0" i="0" u="none" strike="noStrike" kern="1200" cap="none" spc="0" normalizeH="0" baseline="0" noProof="0" dirty="0">
                <a:ln>
                  <a:noFill/>
                </a:ln>
                <a:solidFill>
                  <a:srgbClr val="000000"/>
                </a:solidFill>
                <a:effectLst/>
                <a:uLnTx/>
                <a:uFillTx/>
                <a:latin typeface="Arial"/>
                <a:ea typeface="微软雅黑"/>
                <a:cs typeface="+mn-ea"/>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ea"/>
                </a:rPr>
                <a:t>产品入驻温馨岛酒店，开启酒店推广渠道</a:t>
              </a:r>
            </a:p>
          </p:txBody>
        </p:sp>
        <p:pic>
          <p:nvPicPr>
            <p:cNvPr id="49" name="图片 48">
              <a:extLst>
                <a:ext uri="{FF2B5EF4-FFF2-40B4-BE49-F238E27FC236}">
                  <a16:creationId xmlns:a16="http://schemas.microsoft.com/office/drawing/2014/main" id="{4F6087CF-3E28-4CDB-9C15-AED355E5C56A}"/>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Lst>
            </a:blip>
            <a:srcRect l="3105" t="9558" r="3264" b="6161"/>
            <a:stretch/>
          </p:blipFill>
          <p:spPr>
            <a:xfrm>
              <a:off x="4596996" y="1947785"/>
              <a:ext cx="2712508" cy="1503419"/>
            </a:xfrm>
            <a:prstGeom prst="rect">
              <a:avLst/>
            </a:prstGeom>
            <a:effectLst>
              <a:outerShdw blurRad="50800" dist="38100" dir="2700000" algn="tl" rotWithShape="0">
                <a:prstClr val="black">
                  <a:alpha val="40000"/>
                </a:prstClr>
              </a:outerShdw>
            </a:effectLst>
          </p:spPr>
        </p:pic>
        <p:pic>
          <p:nvPicPr>
            <p:cNvPr id="51" name="图片 50">
              <a:extLst>
                <a:ext uri="{FF2B5EF4-FFF2-40B4-BE49-F238E27FC236}">
                  <a16:creationId xmlns:a16="http://schemas.microsoft.com/office/drawing/2014/main" id="{4AA3C5DC-85DB-4107-B4EB-92CCCCA6399B}"/>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40000" contrast="-40000"/>
                      </a14:imgEffect>
                    </a14:imgLayer>
                  </a14:imgProps>
                </a:ext>
              </a:extLst>
            </a:blip>
            <a:srcRect l="5009" t="799" r="13170" b="38176"/>
            <a:stretch/>
          </p:blipFill>
          <p:spPr>
            <a:xfrm>
              <a:off x="4601733" y="3747969"/>
              <a:ext cx="2712507" cy="1556028"/>
            </a:xfrm>
            <a:prstGeom prst="rect">
              <a:avLst/>
            </a:prstGeom>
            <a:effectLst>
              <a:outerShdw blurRad="50800" dist="38100" dir="2700000" algn="tl" rotWithShape="0">
                <a:prstClr val="black">
                  <a:alpha val="40000"/>
                </a:prstClr>
              </a:outerShdw>
            </a:effectLst>
          </p:spPr>
        </p:pic>
        <p:sp>
          <p:nvSpPr>
            <p:cNvPr id="52" name="文本框 51">
              <a:extLst>
                <a:ext uri="{FF2B5EF4-FFF2-40B4-BE49-F238E27FC236}">
                  <a16:creationId xmlns:a16="http://schemas.microsoft.com/office/drawing/2014/main" id="{D348FB11-850B-42BF-AD6A-1C04CBE73244}"/>
                </a:ext>
              </a:extLst>
            </p:cNvPr>
            <p:cNvSpPr txBox="1"/>
            <p:nvPr/>
          </p:nvSpPr>
          <p:spPr>
            <a:xfrm>
              <a:off x="5107555" y="3491208"/>
              <a:ext cx="172354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000" b="1" i="0" u="none" strike="noStrike" kern="1200" cap="none" spc="0" normalizeH="0" baseline="0" noProof="0" dirty="0">
                  <a:ln>
                    <a:noFill/>
                  </a:ln>
                  <a:solidFill>
                    <a:prstClr val="black"/>
                  </a:solidFill>
                  <a:effectLst/>
                  <a:uLnTx/>
                  <a:uFillTx/>
                  <a:latin typeface="微软雅黑"/>
                  <a:ea typeface="微软雅黑"/>
                  <a:cs typeface="Heiti SC Light" charset="-122"/>
                </a:rPr>
                <a:t>淳安县政府“品牌农展馆”</a:t>
              </a:r>
            </a:p>
          </p:txBody>
        </p:sp>
        <p:sp>
          <p:nvSpPr>
            <p:cNvPr id="53" name="文本框 52">
              <a:extLst>
                <a:ext uri="{FF2B5EF4-FFF2-40B4-BE49-F238E27FC236}">
                  <a16:creationId xmlns:a16="http://schemas.microsoft.com/office/drawing/2014/main" id="{20E5C274-E03C-4E0E-A515-82E16D3660F2}"/>
                </a:ext>
              </a:extLst>
            </p:cNvPr>
            <p:cNvSpPr txBox="1"/>
            <p:nvPr/>
          </p:nvSpPr>
          <p:spPr>
            <a:xfrm>
              <a:off x="4939348" y="5342351"/>
              <a:ext cx="172354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000" b="1" i="0" u="none" strike="noStrike" kern="1200" cap="none" spc="0" normalizeH="0" baseline="0" noProof="0" dirty="0">
                  <a:ln>
                    <a:noFill/>
                  </a:ln>
                  <a:solidFill>
                    <a:prstClr val="black"/>
                  </a:solidFill>
                  <a:effectLst/>
                  <a:uLnTx/>
                  <a:uFillTx/>
                  <a:latin typeface="微软雅黑"/>
                  <a:ea typeface="微软雅黑"/>
                  <a:cs typeface="Heiti SC Light" charset="-122"/>
                </a:rPr>
                <a:t>手绘千岛湖水基金环保之家</a:t>
              </a:r>
            </a:p>
          </p:txBody>
        </p:sp>
        <p:sp>
          <p:nvSpPr>
            <p:cNvPr id="24" name="文本框 3">
              <a:extLst>
                <a:ext uri="{FF2B5EF4-FFF2-40B4-BE49-F238E27FC236}">
                  <a16:creationId xmlns:a16="http://schemas.microsoft.com/office/drawing/2014/main" id="{82FEBC15-02C6-4FA9-BE8C-1F09FE372496}"/>
                </a:ext>
              </a:extLst>
            </p:cNvPr>
            <p:cNvSpPr txBox="1"/>
            <p:nvPr/>
          </p:nvSpPr>
          <p:spPr>
            <a:xfrm>
              <a:off x="4338155" y="1589380"/>
              <a:ext cx="3057247" cy="307777"/>
            </a:xfrm>
            <a:prstGeom prst="rect">
              <a:avLst/>
            </a:prstGeom>
            <a:solidFill>
              <a:schemeClr val="accent1"/>
            </a:solid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400" b="1" i="0" u="none" strike="noStrike" kern="1200" cap="none" spc="0" normalizeH="0" baseline="0" noProof="0" dirty="0">
                  <a:ln>
                    <a:noFill/>
                  </a:ln>
                  <a:solidFill>
                    <a:schemeClr val="bg1"/>
                  </a:solidFill>
                  <a:effectLst/>
                  <a:uLnTx/>
                  <a:uFillTx/>
                  <a:latin typeface="Arial"/>
                  <a:ea typeface="微软雅黑"/>
                  <a:cs typeface="+mn-ea"/>
                </a:rPr>
                <a:t>借助本地政企资源，宣传农产品品牌</a:t>
              </a:r>
              <a:endParaRPr kumimoji="0" lang="en-US" altLang="zh-CN" sz="1400" b="1" i="0" u="sng" strike="noStrike" kern="1200" cap="none" spc="0" normalizeH="0" baseline="0" noProof="0" dirty="0">
                <a:ln>
                  <a:noFill/>
                </a:ln>
                <a:solidFill>
                  <a:schemeClr val="bg1"/>
                </a:solidFill>
                <a:effectLst/>
                <a:uLnTx/>
                <a:uFillTx/>
                <a:latin typeface="Arial"/>
                <a:ea typeface="微软雅黑"/>
                <a:cs typeface="+mn-ea"/>
              </a:endParaRPr>
            </a:p>
          </p:txBody>
        </p:sp>
      </p:grpSp>
      <p:cxnSp>
        <p:nvCxnSpPr>
          <p:cNvPr id="43" name="直接连接符 42">
            <a:extLst>
              <a:ext uri="{FF2B5EF4-FFF2-40B4-BE49-F238E27FC236}">
                <a16:creationId xmlns:a16="http://schemas.microsoft.com/office/drawing/2014/main" id="{1B96FD16-7371-4CED-8A8C-7959913499F1}"/>
              </a:ext>
            </a:extLst>
          </p:cNvPr>
          <p:cNvCxnSpPr/>
          <p:nvPr/>
        </p:nvCxnSpPr>
        <p:spPr>
          <a:xfrm>
            <a:off x="587375" y="1036972"/>
            <a:ext cx="1101725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5D97C94-B7F5-4516-88B8-5C225DCD9A50}"/>
              </a:ext>
            </a:extLst>
          </p:cNvPr>
          <p:cNvCxnSpPr>
            <a:cxnSpLocks/>
          </p:cNvCxnSpPr>
          <p:nvPr/>
        </p:nvCxnSpPr>
        <p:spPr>
          <a:xfrm>
            <a:off x="587375" y="1447127"/>
            <a:ext cx="110172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4A17F187-8C5C-4360-AA90-E6C99C1FD6A2}"/>
              </a:ext>
            </a:extLst>
          </p:cNvPr>
          <p:cNvSpPr txBox="1"/>
          <p:nvPr/>
        </p:nvSpPr>
        <p:spPr>
          <a:xfrm>
            <a:off x="2827214" y="1097613"/>
            <a:ext cx="6647974"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以举办环保活动、建立公益基地及产品品牌入驻为主要方式，提升线下宣传影响力</a:t>
            </a:r>
          </a:p>
        </p:txBody>
      </p:sp>
    </p:spTree>
    <p:extLst>
      <p:ext uri="{BB962C8B-B14F-4D97-AF65-F5344CB8AC3E}">
        <p14:creationId xmlns:p14="http://schemas.microsoft.com/office/powerpoint/2010/main" val="15400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14D60-1E14-46C7-A171-2810E8B886DF}"/>
              </a:ext>
            </a:extLst>
          </p:cNvPr>
          <p:cNvSpPr>
            <a:spLocks noGrp="1"/>
          </p:cNvSpPr>
          <p:nvPr>
            <p:ph type="title"/>
          </p:nvPr>
        </p:nvSpPr>
        <p:spPr>
          <a:xfrm>
            <a:off x="601433" y="438604"/>
            <a:ext cx="10084287" cy="460800"/>
          </a:xfrm>
        </p:spPr>
        <p:txBody>
          <a:bodyPr>
            <a:normAutofit/>
          </a:bodyPr>
          <a:lstStyle/>
          <a:p>
            <a:r>
              <a:rPr lang="zh-CN" altLang="en-US" dirty="0"/>
              <a:t>经过分析，我们认为目前水基金传播方面存在以下问题</a:t>
            </a:r>
            <a:endParaRPr lang="ca-ES" dirty="0"/>
          </a:p>
        </p:txBody>
      </p:sp>
      <p:sp>
        <p:nvSpPr>
          <p:cNvPr id="3" name="灯片编号占位符 2">
            <a:extLst>
              <a:ext uri="{FF2B5EF4-FFF2-40B4-BE49-F238E27FC236}">
                <a16:creationId xmlns:a16="http://schemas.microsoft.com/office/drawing/2014/main" id="{12AF7921-1C2F-403D-8B75-067A986D239A}"/>
              </a:ext>
            </a:extLst>
          </p:cNvPr>
          <p:cNvSpPr>
            <a:spLocks noGrp="1"/>
          </p:cNvSpPr>
          <p:nvPr>
            <p:ph type="sldNum" sz="quarter" idx="14"/>
          </p:nvPr>
        </p:nvSpPr>
        <p:spPr/>
        <p:txBody>
          <a:bodyPr/>
          <a:lstStyle/>
          <a:p>
            <a:fld id="{E6049C3D-CCF1-41B9-A681-D61E0CAE4A17}" type="slidenum">
              <a:rPr lang="en-US" altLang="zh-CN" smtClean="0"/>
              <a:pPr/>
              <a:t>42</a:t>
            </a:fld>
            <a:endParaRPr lang="en-US" dirty="0"/>
          </a:p>
        </p:txBody>
      </p:sp>
      <p:sp>
        <p:nvSpPr>
          <p:cNvPr id="4" name="文本占位符 3">
            <a:extLst>
              <a:ext uri="{FF2B5EF4-FFF2-40B4-BE49-F238E27FC236}">
                <a16:creationId xmlns:a16="http://schemas.microsoft.com/office/drawing/2014/main" id="{7EFAEAEB-C452-440D-9411-ECA051E8E1B5}"/>
              </a:ext>
            </a:extLst>
          </p:cNvPr>
          <p:cNvSpPr>
            <a:spLocks noGrp="1"/>
          </p:cNvSpPr>
          <p:nvPr>
            <p:ph type="body" sz="quarter" idx="15"/>
          </p:nvPr>
        </p:nvSpPr>
        <p:spPr/>
        <p:txBody>
          <a:bodyPr/>
          <a:lstStyle/>
          <a:p>
            <a:endParaRPr lang="ca-ES"/>
          </a:p>
        </p:txBody>
      </p:sp>
      <p:grpSp>
        <p:nvGrpSpPr>
          <p:cNvPr id="27" name="组合 26">
            <a:extLst>
              <a:ext uri="{FF2B5EF4-FFF2-40B4-BE49-F238E27FC236}">
                <a16:creationId xmlns:a16="http://schemas.microsoft.com/office/drawing/2014/main" id="{62F79019-F941-4A9B-AA1A-DF37192D6591}"/>
              </a:ext>
            </a:extLst>
          </p:cNvPr>
          <p:cNvGrpSpPr/>
          <p:nvPr/>
        </p:nvGrpSpPr>
        <p:grpSpPr>
          <a:xfrm>
            <a:off x="570816" y="1381124"/>
            <a:ext cx="8134351" cy="2181225"/>
            <a:chOff x="5176152" y="1341362"/>
            <a:chExt cx="7282539" cy="1991561"/>
          </a:xfrm>
        </p:grpSpPr>
        <p:sp>
          <p:nvSpPr>
            <p:cNvPr id="22" name="矩形 21">
              <a:extLst>
                <a:ext uri="{FF2B5EF4-FFF2-40B4-BE49-F238E27FC236}">
                  <a16:creationId xmlns:a16="http://schemas.microsoft.com/office/drawing/2014/main" id="{488CD6CB-3DE2-4AE6-B228-31E4403A70C9}"/>
                </a:ext>
              </a:extLst>
            </p:cNvPr>
            <p:cNvSpPr/>
            <p:nvPr/>
          </p:nvSpPr>
          <p:spPr>
            <a:xfrm>
              <a:off x="6760939" y="1341362"/>
              <a:ext cx="5697752" cy="1991561"/>
            </a:xfrm>
            <a:prstGeom prst="rect">
              <a:avLst/>
            </a:prstGeom>
            <a:solidFill>
              <a:schemeClr val="accent3">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342900" indent="-342900">
                <a:spcBef>
                  <a:spcPts val="1000"/>
                </a:spcBef>
                <a:buSzPct val="100000"/>
                <a:buFont typeface="+mj-lt"/>
                <a:buChar char="•"/>
                <a:defRPr/>
              </a:pPr>
              <a:r>
                <a:rPr lang="zh-CN" altLang="en-US" sz="1400" b="1" u="sng" dirty="0">
                  <a:solidFill>
                    <a:prstClr val="black"/>
                  </a:solidFill>
                  <a:cs typeface="+mn-ea"/>
                  <a:sym typeface="+mn-lt"/>
                </a:rPr>
                <a:t>全面系统的品牌形象待确认：</a:t>
              </a:r>
              <a:r>
                <a:rPr lang="zh-CN" altLang="en-US" sz="1400" dirty="0">
                  <a:solidFill>
                    <a:prstClr val="black"/>
                  </a:solidFill>
                  <a:cs typeface="+mn-ea"/>
                  <a:sym typeface="+mn-lt"/>
                </a:rPr>
                <a:t>品牌形象关键词待清晰化，并有待在后期宣传中强调</a:t>
              </a:r>
              <a:endParaRPr lang="en-US" altLang="zh-CN" sz="1400" u="sng" dirty="0">
                <a:solidFill>
                  <a:prstClr val="black"/>
                </a:solidFill>
                <a:cs typeface="+mn-ea"/>
                <a:sym typeface="+mn-lt"/>
              </a:endParaRPr>
            </a:p>
            <a:p>
              <a:pPr marL="342900" indent="-342900">
                <a:spcBef>
                  <a:spcPts val="1000"/>
                </a:spcBef>
                <a:buSzPct val="100000"/>
                <a:buFont typeface="+mj-lt"/>
                <a:buChar char="•"/>
                <a:defRPr/>
              </a:pPr>
              <a:r>
                <a:rPr lang="zh-CN" altLang="en-US" sz="1400" b="1" u="sng" dirty="0">
                  <a:solidFill>
                    <a:prstClr val="black"/>
                  </a:solidFill>
                  <a:cs typeface="+mn-ea"/>
                  <a:sym typeface="+mn-lt"/>
                </a:rPr>
                <a:t>品牌故事待明晰和宣传：</a:t>
              </a:r>
              <a:r>
                <a:rPr lang="zh-CN" altLang="en-US" sz="1400" dirty="0">
                  <a:solidFill>
                    <a:prstClr val="black"/>
                  </a:solidFill>
                  <a:cs typeface="+mn-ea"/>
                </a:rPr>
                <a:t>在传播过程中</a:t>
              </a:r>
              <a:r>
                <a:rPr lang="zh-CN" altLang="zh-CN" sz="1400" dirty="0">
                  <a:solidFill>
                    <a:prstClr val="black"/>
                  </a:solidFill>
                  <a:cs typeface="+mn-ea"/>
                </a:rPr>
                <a:t>水基金的名字可能会产生误解，</a:t>
              </a:r>
              <a:r>
                <a:rPr lang="zh-CN" altLang="en-US" sz="1400" dirty="0">
                  <a:solidFill>
                    <a:prstClr val="black"/>
                  </a:solidFill>
                  <a:cs typeface="+mn-ea"/>
                </a:rPr>
                <a:t>需</a:t>
              </a:r>
              <a:r>
                <a:rPr lang="zh-CN" altLang="zh-CN" sz="1400" dirty="0">
                  <a:solidFill>
                    <a:prstClr val="black"/>
                  </a:solidFill>
                  <a:cs typeface="+mn-ea"/>
                </a:rPr>
                <a:t>讲清楚水基金的故事</a:t>
              </a:r>
              <a:endParaRPr lang="en-US" altLang="zh-CN" sz="1400" dirty="0">
                <a:solidFill>
                  <a:prstClr val="black"/>
                </a:solidFill>
                <a:cs typeface="+mn-ea"/>
              </a:endParaRPr>
            </a:p>
            <a:p>
              <a:pPr marL="342900" indent="-342900">
                <a:spcBef>
                  <a:spcPts val="1000"/>
                </a:spcBef>
                <a:buSzPct val="100000"/>
                <a:buFont typeface="+mj-lt"/>
                <a:buChar char="•"/>
                <a:defRPr/>
              </a:pPr>
              <a:r>
                <a:rPr lang="zh-CN" altLang="en-US" sz="1400" b="1" u="sng" dirty="0">
                  <a:solidFill>
                    <a:prstClr val="black"/>
                  </a:solidFill>
                  <a:cs typeface="+mn-ea"/>
                  <a:sym typeface="+mn-lt"/>
                </a:rPr>
                <a:t>缺乏整体传播主题：</a:t>
              </a:r>
              <a:r>
                <a:rPr lang="zh-CN" altLang="en-US" sz="1400" dirty="0">
                  <a:solidFill>
                    <a:prstClr val="black"/>
                  </a:solidFill>
                  <a:cs typeface="+mn-ea"/>
                  <a:sym typeface="+mn-lt"/>
                </a:rPr>
                <a:t>整体的宣传工作较为松散，没有明确的传播主题</a:t>
              </a:r>
              <a:endParaRPr lang="en-US" altLang="zh-CN" sz="1400" dirty="0">
                <a:solidFill>
                  <a:prstClr val="black"/>
                </a:solidFill>
                <a:cs typeface="+mn-ea"/>
                <a:sym typeface="+mn-lt"/>
              </a:endParaRPr>
            </a:p>
            <a:p>
              <a:pPr marL="342900" indent="-342900">
                <a:spcBef>
                  <a:spcPts val="1000"/>
                </a:spcBef>
                <a:buSzPct val="100000"/>
                <a:buFont typeface="+mj-lt"/>
                <a:buChar char="•"/>
                <a:defRPr/>
              </a:pPr>
              <a:r>
                <a:rPr lang="zh-CN" altLang="en-US" sz="1400" b="1" u="sng" dirty="0">
                  <a:solidFill>
                    <a:prstClr val="black"/>
                  </a:solidFill>
                  <a:cs typeface="+mn-ea"/>
                  <a:sym typeface="+mn-lt"/>
                </a:rPr>
                <a:t>规模持续扩大后团队人力不足：</a:t>
              </a:r>
              <a:r>
                <a:rPr lang="zh-CN" altLang="en-US" sz="1400" dirty="0">
                  <a:solidFill>
                    <a:prstClr val="black"/>
                  </a:solidFill>
                  <a:cs typeface="+mn-ea"/>
                  <a:sym typeface="+mn-lt"/>
                </a:rPr>
                <a:t>规模目扩大后，</a:t>
              </a:r>
              <a:r>
                <a:rPr lang="zh-CN" altLang="en-US" sz="1400" dirty="0">
                  <a:solidFill>
                    <a:prstClr val="black"/>
                  </a:solidFill>
                  <a:cs typeface="+mn-ea"/>
                </a:rPr>
                <a:t>团队人员有限，成员</a:t>
              </a:r>
              <a:r>
                <a:rPr lang="zh-CN" altLang="zh-CN" sz="1400" dirty="0">
                  <a:solidFill>
                    <a:prstClr val="black"/>
                  </a:solidFill>
                  <a:cs typeface="+mn-ea"/>
                </a:rPr>
                <a:t>工作领域跨度大，</a:t>
              </a:r>
              <a:r>
                <a:rPr lang="zh-CN" altLang="en-US" sz="1400" dirty="0">
                  <a:solidFill>
                    <a:prstClr val="black"/>
                  </a:solidFill>
                  <a:cs typeface="+mn-ea"/>
                </a:rPr>
                <a:t>存在</a:t>
              </a:r>
              <a:r>
                <a:rPr lang="zh-CN" altLang="zh-CN" sz="1400" dirty="0">
                  <a:solidFill>
                    <a:prstClr val="black"/>
                  </a:solidFill>
                  <a:cs typeface="+mn-ea"/>
                </a:rPr>
                <a:t>力不从心</a:t>
              </a:r>
              <a:r>
                <a:rPr lang="zh-CN" altLang="en-US" sz="1400" dirty="0">
                  <a:solidFill>
                    <a:prstClr val="black"/>
                  </a:solidFill>
                  <a:cs typeface="+mn-ea"/>
                </a:rPr>
                <a:t>、</a:t>
              </a:r>
              <a:r>
                <a:rPr lang="zh-CN" altLang="zh-CN" sz="1400" dirty="0">
                  <a:solidFill>
                    <a:prstClr val="black"/>
                  </a:solidFill>
                  <a:cs typeface="+mn-ea"/>
                </a:rPr>
                <a:t>想法难以落地实施</a:t>
              </a:r>
              <a:r>
                <a:rPr lang="zh-CN" altLang="en-US" sz="1400" dirty="0">
                  <a:solidFill>
                    <a:prstClr val="black"/>
                  </a:solidFill>
                  <a:cs typeface="+mn-ea"/>
                </a:rPr>
                <a:t>的情况</a:t>
              </a:r>
              <a:endParaRPr lang="en-US" altLang="zh-CN" sz="1400" dirty="0">
                <a:solidFill>
                  <a:prstClr val="black"/>
                </a:solidFill>
                <a:cs typeface="+mn-ea"/>
                <a:sym typeface="+mn-lt"/>
              </a:endParaRPr>
            </a:p>
          </p:txBody>
        </p:sp>
        <p:sp>
          <p:nvSpPr>
            <p:cNvPr id="24" name="矩形 23">
              <a:extLst>
                <a:ext uri="{FF2B5EF4-FFF2-40B4-BE49-F238E27FC236}">
                  <a16:creationId xmlns:a16="http://schemas.microsoft.com/office/drawing/2014/main" id="{DB129922-C7F0-42AA-AFD8-AC31B708CADD}"/>
                </a:ext>
              </a:extLst>
            </p:cNvPr>
            <p:cNvSpPr/>
            <p:nvPr/>
          </p:nvSpPr>
          <p:spPr>
            <a:xfrm>
              <a:off x="5176152" y="1341362"/>
              <a:ext cx="1584786" cy="1991560"/>
            </a:xfrm>
            <a:prstGeom prst="rect">
              <a:avLst/>
            </a:prstGeom>
            <a:solidFill>
              <a:srgbClr val="3E89D8"/>
            </a:solidFill>
            <a:ln>
              <a:solidFill>
                <a:srgbClr val="3E89D8"/>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342900" indent="-342900">
                <a:spcBef>
                  <a:spcPts val="1000"/>
                </a:spcBef>
                <a:buSzPct val="100000"/>
                <a:buFont typeface="+mj-lt"/>
                <a:buChar char="•"/>
                <a:defRPr/>
              </a:pPr>
              <a:endParaRPr kumimoji="0" lang="en-US" altLang="zh-CN" sz="1400" b="1" i="0" u="none" strike="noStrike" kern="1200" cap="none" spc="0" normalizeH="0" baseline="0" noProof="0" dirty="0">
                <a:ln>
                  <a:noFill/>
                </a:ln>
                <a:solidFill>
                  <a:prstClr val="white"/>
                </a:solidFill>
                <a:effectLst/>
                <a:uLnTx/>
                <a:uFillTx/>
                <a:latin typeface="Arial"/>
                <a:ea typeface="微软雅黑"/>
                <a:cs typeface="+mn-ea"/>
                <a:sym typeface="+mn-lt"/>
              </a:endParaRPr>
            </a:p>
            <a:p>
              <a:pPr marL="342900" indent="-342900">
                <a:spcBef>
                  <a:spcPts val="1000"/>
                </a:spcBef>
                <a:buSzPct val="100000"/>
                <a:buFont typeface="+mj-lt"/>
                <a:buChar char="•"/>
                <a:defRPr/>
              </a:pPr>
              <a:endParaRPr lang="en-US" altLang="zh-CN" sz="1400" b="1" dirty="0">
                <a:solidFill>
                  <a:prstClr val="white"/>
                </a:solidFill>
                <a:latin typeface="Arial"/>
                <a:ea typeface="微软雅黑"/>
                <a:cs typeface="+mn-ea"/>
                <a:sym typeface="+mn-lt"/>
              </a:endParaRPr>
            </a:p>
            <a:p>
              <a:pPr marL="342900" indent="-342900">
                <a:spcBef>
                  <a:spcPts val="1000"/>
                </a:spcBef>
                <a:buSzPct val="100000"/>
                <a:buFont typeface="+mj-lt"/>
                <a:buChar char="•"/>
                <a:defRPr/>
              </a:pPr>
              <a:endParaRPr kumimoji="0" lang="en-US" altLang="zh-CN" sz="1400" b="1" i="0" u="none" strike="noStrike" kern="1200" cap="none" spc="0" normalizeH="0" baseline="0" noProof="0" dirty="0">
                <a:ln>
                  <a:noFill/>
                </a:ln>
                <a:solidFill>
                  <a:prstClr val="white"/>
                </a:solidFill>
                <a:effectLst/>
                <a:uLnTx/>
                <a:uFillTx/>
                <a:latin typeface="Arial"/>
                <a:ea typeface="微软雅黑"/>
                <a:cs typeface="+mn-ea"/>
                <a:sym typeface="+mn-lt"/>
              </a:endParaRPr>
            </a:p>
            <a:p>
              <a:pPr algn="ctr">
                <a:spcBef>
                  <a:spcPts val="1000"/>
                </a:spcBef>
                <a:buSzPct val="100000"/>
                <a:defRPr/>
              </a:pPr>
              <a:r>
                <a:rPr kumimoji="0" lang="zh-CN" altLang="en-US" sz="1400" b="1" i="0" u="none" strike="noStrike" kern="1200" cap="none" spc="0" normalizeH="0" baseline="0" noProof="0" dirty="0">
                  <a:ln>
                    <a:noFill/>
                  </a:ln>
                  <a:solidFill>
                    <a:prstClr val="white"/>
                  </a:solidFill>
                  <a:effectLst/>
                  <a:uLnTx/>
                  <a:uFillTx/>
                  <a:latin typeface="Arial"/>
                  <a:ea typeface="微软雅黑"/>
                  <a:cs typeface="+mn-ea"/>
                  <a:sym typeface="+mn-lt"/>
                </a:rPr>
                <a:t>传播未成体系</a:t>
              </a:r>
            </a:p>
          </p:txBody>
        </p:sp>
      </p:grpSp>
      <p:grpSp>
        <p:nvGrpSpPr>
          <p:cNvPr id="14" name="组合 26">
            <a:extLst>
              <a:ext uri="{FF2B5EF4-FFF2-40B4-BE49-F238E27FC236}">
                <a16:creationId xmlns:a16="http://schemas.microsoft.com/office/drawing/2014/main" id="{A1290A62-3116-48C0-8D5E-A729EF6FDBB7}"/>
              </a:ext>
            </a:extLst>
          </p:cNvPr>
          <p:cNvGrpSpPr/>
          <p:nvPr/>
        </p:nvGrpSpPr>
        <p:grpSpPr>
          <a:xfrm>
            <a:off x="570816" y="3786086"/>
            <a:ext cx="8134351" cy="2444052"/>
            <a:chOff x="5176152" y="1341362"/>
            <a:chExt cx="7282539" cy="1991561"/>
          </a:xfrm>
        </p:grpSpPr>
        <p:sp>
          <p:nvSpPr>
            <p:cNvPr id="15" name="矩形 21">
              <a:extLst>
                <a:ext uri="{FF2B5EF4-FFF2-40B4-BE49-F238E27FC236}">
                  <a16:creationId xmlns:a16="http://schemas.microsoft.com/office/drawing/2014/main" id="{1D38C31F-4DE3-4AC6-8492-CA7749E5AC2D}"/>
                </a:ext>
              </a:extLst>
            </p:cNvPr>
            <p:cNvSpPr/>
            <p:nvPr/>
          </p:nvSpPr>
          <p:spPr>
            <a:xfrm>
              <a:off x="6760939" y="1341362"/>
              <a:ext cx="5697752" cy="1991561"/>
            </a:xfrm>
            <a:prstGeom prst="rect">
              <a:avLst/>
            </a:prstGeom>
            <a:solidFill>
              <a:schemeClr val="accent3">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buClr>
                  <a:srgbClr val="2D97C8"/>
                </a:buClr>
                <a:defRPr/>
              </a:pPr>
              <a:r>
                <a:rPr lang="zh-CN" altLang="en-US" sz="1400" b="1" u="sng" dirty="0">
                  <a:solidFill>
                    <a:prstClr val="black"/>
                  </a:solidFill>
                  <a:cs typeface="+mn-ea"/>
                  <a:sym typeface="+mn-lt"/>
                </a:rPr>
                <a:t>传播资源未充分利用：</a:t>
              </a:r>
              <a:endParaRPr lang="en-US" altLang="zh-CN" sz="1400" b="1" u="sng" dirty="0">
                <a:solidFill>
                  <a:prstClr val="black"/>
                </a:solidFill>
                <a:cs typeface="+mn-ea"/>
                <a:sym typeface="+mn-lt"/>
              </a:endParaRPr>
            </a:p>
            <a:p>
              <a:pPr marL="342900" indent="-342900">
                <a:spcBef>
                  <a:spcPts val="1000"/>
                </a:spcBef>
                <a:buSzPct val="100000"/>
                <a:buFont typeface="+mj-lt"/>
                <a:buChar char="•"/>
                <a:defRPr/>
              </a:pPr>
              <a:r>
                <a:rPr lang="zh-CN" altLang="en-US" sz="1400" dirty="0">
                  <a:solidFill>
                    <a:prstClr val="black"/>
                  </a:solidFill>
                  <a:cs typeface="+mn-ea"/>
                  <a:sym typeface="+mn-lt"/>
                </a:rPr>
                <a:t>自有渠道：微博互动内容较弱，引流效果不佳；搜索引擎后期跟踪报道数量有限；微信虽内容多元，但影响力相对有限</a:t>
              </a:r>
              <a:endParaRPr lang="en-US" altLang="zh-CN" sz="1400" dirty="0">
                <a:solidFill>
                  <a:prstClr val="black"/>
                </a:solidFill>
                <a:cs typeface="+mn-ea"/>
                <a:sym typeface="+mn-lt"/>
              </a:endParaRPr>
            </a:p>
            <a:p>
              <a:pPr marL="342900" indent="-342900">
                <a:spcBef>
                  <a:spcPts val="1000"/>
                </a:spcBef>
                <a:buSzPct val="100000"/>
                <a:buFont typeface="+mj-lt"/>
                <a:buChar char="•"/>
                <a:defRPr/>
              </a:pPr>
              <a:r>
                <a:rPr lang="zh-CN" altLang="en-US" sz="1400" dirty="0">
                  <a:solidFill>
                    <a:prstClr val="black"/>
                  </a:solidFill>
                  <a:cs typeface="+mn-ea"/>
                  <a:sym typeface="+mn-lt"/>
                </a:rPr>
                <a:t>合作方：大量外部传播资源（例如阿里公益基金会</a:t>
              </a:r>
              <a:r>
                <a:rPr lang="en-US" altLang="zh-CN" sz="1400" dirty="0">
                  <a:solidFill>
                    <a:prstClr val="black"/>
                  </a:solidFill>
                  <a:cs typeface="+mn-ea"/>
                  <a:sym typeface="+mn-lt"/>
                </a:rPr>
                <a:t>&amp;TNC</a:t>
              </a:r>
              <a:r>
                <a:rPr lang="zh-CN" altLang="en-US" sz="1400" dirty="0">
                  <a:solidFill>
                    <a:prstClr val="black"/>
                  </a:solidFill>
                  <a:cs typeface="+mn-ea"/>
                  <a:sym typeface="+mn-lt"/>
                </a:rPr>
                <a:t>）尚未充分利用</a:t>
              </a:r>
              <a:endParaRPr lang="en-US" altLang="zh-CN" sz="1400" dirty="0">
                <a:solidFill>
                  <a:prstClr val="black"/>
                </a:solidFill>
                <a:cs typeface="+mn-ea"/>
                <a:sym typeface="+mn-lt"/>
              </a:endParaRPr>
            </a:p>
            <a:p>
              <a:pPr lvl="0">
                <a:buClr>
                  <a:srgbClr val="2D97C8"/>
                </a:buClr>
                <a:defRPr/>
              </a:pPr>
              <a:endParaRPr lang="en-US" altLang="zh-CN" sz="1400" u="sng" dirty="0">
                <a:solidFill>
                  <a:prstClr val="black"/>
                </a:solidFill>
                <a:cs typeface="+mn-ea"/>
                <a:sym typeface="+mn-lt"/>
              </a:endParaRPr>
            </a:p>
            <a:p>
              <a:pPr lvl="0">
                <a:buClr>
                  <a:srgbClr val="2D97C8"/>
                </a:buClr>
                <a:defRPr/>
              </a:pPr>
              <a:r>
                <a:rPr lang="zh-CN" altLang="en-US" sz="1400" b="1" u="sng" dirty="0">
                  <a:solidFill>
                    <a:prstClr val="black"/>
                  </a:solidFill>
                  <a:cs typeface="+mn-ea"/>
                  <a:sym typeface="+mn-lt"/>
                </a:rPr>
                <a:t>和关键标志千岛湖缺乏联系：</a:t>
              </a:r>
              <a:endParaRPr lang="en-US" altLang="zh-CN" sz="1400" b="1" u="sng" dirty="0">
                <a:solidFill>
                  <a:prstClr val="black"/>
                </a:solidFill>
                <a:cs typeface="+mn-ea"/>
                <a:sym typeface="+mn-lt"/>
              </a:endParaRPr>
            </a:p>
            <a:p>
              <a:pPr marL="342900" indent="-342900">
                <a:spcBef>
                  <a:spcPts val="1000"/>
                </a:spcBef>
                <a:buSzPct val="100000"/>
                <a:buFont typeface="+mj-lt"/>
                <a:buChar char="•"/>
                <a:defRPr/>
              </a:pPr>
              <a:r>
                <a:rPr lang="zh-CN" altLang="en-US" sz="1400" dirty="0">
                  <a:solidFill>
                    <a:prstClr val="black"/>
                  </a:solidFill>
                  <a:cs typeface="+mn-ea"/>
                </a:rPr>
                <a:t>当前传播中虽有大量与千岛湖相关的内容，但尚未利用好千岛湖的品牌效应扩大传播</a:t>
              </a:r>
              <a:endParaRPr lang="en-US" altLang="zh-CN" sz="1400" dirty="0">
                <a:solidFill>
                  <a:prstClr val="black"/>
                </a:solidFill>
                <a:cs typeface="+mn-ea"/>
              </a:endParaRPr>
            </a:p>
          </p:txBody>
        </p:sp>
        <p:sp>
          <p:nvSpPr>
            <p:cNvPr id="16" name="矩形 23">
              <a:extLst>
                <a:ext uri="{FF2B5EF4-FFF2-40B4-BE49-F238E27FC236}">
                  <a16:creationId xmlns:a16="http://schemas.microsoft.com/office/drawing/2014/main" id="{9A91C37D-BA14-4B3F-BE98-6DEE99C5F1AB}"/>
                </a:ext>
              </a:extLst>
            </p:cNvPr>
            <p:cNvSpPr/>
            <p:nvPr/>
          </p:nvSpPr>
          <p:spPr>
            <a:xfrm>
              <a:off x="5176152" y="1341362"/>
              <a:ext cx="1584787" cy="1991560"/>
            </a:xfrm>
            <a:prstGeom prst="rect">
              <a:avLst/>
            </a:prstGeom>
            <a:solidFill>
              <a:srgbClr val="3E89D8"/>
            </a:solidFill>
            <a:ln>
              <a:solidFill>
                <a:srgbClr val="3E89D8"/>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Arial"/>
                <a:ea typeface="微软雅黑"/>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400" b="1" dirty="0">
                <a:solidFill>
                  <a:prstClr val="white"/>
                </a:solidFill>
                <a:latin typeface="Arial"/>
                <a:ea typeface="微软雅黑"/>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Arial"/>
                <a:ea typeface="微软雅黑"/>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400" b="1" dirty="0">
                <a:solidFill>
                  <a:prstClr val="white"/>
                </a:solidFill>
                <a:latin typeface="Arial"/>
                <a:ea typeface="微软雅黑"/>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Arial"/>
                  <a:ea typeface="微软雅黑"/>
                  <a:cs typeface="+mn-ea"/>
                  <a:sym typeface="+mn-lt"/>
                </a:rPr>
                <a:t>传播</a:t>
              </a:r>
              <a:r>
                <a:rPr lang="zh-CN" altLang="en-US" sz="1400" b="1" dirty="0">
                  <a:solidFill>
                    <a:prstClr val="white"/>
                  </a:solidFill>
                  <a:latin typeface="Arial"/>
                  <a:ea typeface="微软雅黑"/>
                  <a:cs typeface="+mn-ea"/>
                  <a:sym typeface="+mn-lt"/>
                </a:rPr>
                <a:t>协同效应欠缺</a:t>
              </a:r>
              <a:endParaRPr kumimoji="0" lang="zh-CN" altLang="en-US" sz="1400" b="1" i="0" u="none" strike="noStrike" kern="1200" cap="none" spc="0" normalizeH="0" baseline="0" noProof="0" dirty="0">
                <a:ln>
                  <a:noFill/>
                </a:ln>
                <a:solidFill>
                  <a:prstClr val="white"/>
                </a:solidFill>
                <a:effectLst/>
                <a:uLnTx/>
                <a:uFillTx/>
                <a:latin typeface="Arial"/>
                <a:ea typeface="微软雅黑"/>
                <a:cs typeface="+mn-ea"/>
                <a:sym typeface="+mn-lt"/>
              </a:endParaRPr>
            </a:p>
          </p:txBody>
        </p:sp>
      </p:grpSp>
      <p:pic>
        <p:nvPicPr>
          <p:cNvPr id="18" name="Picture 200" descr="S:\Operations\DTP\dtp+ Resources\Icons (WIP)\EMF\Business\BUS-ONX 10.emf">
            <a:extLst>
              <a:ext uri="{FF2B5EF4-FFF2-40B4-BE49-F238E27FC236}">
                <a16:creationId xmlns:a16="http://schemas.microsoft.com/office/drawing/2014/main" id="{87C2FF65-4CCA-456A-9CAC-0BE712E83435}"/>
              </a:ext>
            </a:extLst>
          </p:cNvPr>
          <p:cNvPicPr>
            <a:picLocks noChangeAspect="1" noChangeArrowheads="1"/>
          </p:cNvPicPr>
          <p:nvPr/>
        </p:nvPicPr>
        <p:blipFill>
          <a:blip r:embed="rId2" cstate="screen">
            <a:biLevel thresh="25000"/>
            <a:extLst>
              <a:ext uri="{28A0092B-C50C-407E-A947-70E740481C1C}">
                <a14:useLocalDpi xmlns:a14="http://schemas.microsoft.com/office/drawing/2010/main" val="0"/>
              </a:ext>
            </a:extLst>
          </a:blip>
          <a:srcRect/>
          <a:stretch>
            <a:fillRect/>
          </a:stretch>
        </p:blipFill>
        <p:spPr bwMode="gray">
          <a:xfrm>
            <a:off x="1062238" y="4199510"/>
            <a:ext cx="780339" cy="6893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2" descr="S:\Operations\DTP\dtp+ Resources\Icons (WIP)\EMF\Business\BUS-ONX 12.emf">
            <a:extLst>
              <a:ext uri="{FF2B5EF4-FFF2-40B4-BE49-F238E27FC236}">
                <a16:creationId xmlns:a16="http://schemas.microsoft.com/office/drawing/2014/main" id="{B39A81DC-BA4F-4446-B0E0-FA892BA60D5B}"/>
              </a:ext>
            </a:extLst>
          </p:cNvPr>
          <p:cNvPicPr>
            <a:picLocks noChangeAspect="1" noChangeArrowheads="1"/>
          </p:cNvPicPr>
          <p:nvPr/>
        </p:nvPicPr>
        <p:blipFill>
          <a:blip r:embed="rId3" cstate="screen">
            <a:biLevel thresh="25000"/>
            <a:extLst>
              <a:ext uri="{28A0092B-C50C-407E-A947-70E740481C1C}">
                <a14:useLocalDpi xmlns:a14="http://schemas.microsoft.com/office/drawing/2010/main" val="0"/>
              </a:ext>
            </a:extLst>
          </a:blip>
          <a:srcRect/>
          <a:stretch>
            <a:fillRect/>
          </a:stretch>
        </p:blipFill>
        <p:spPr bwMode="gray">
          <a:xfrm>
            <a:off x="1184748" y="1716523"/>
            <a:ext cx="657829" cy="89015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21">
            <a:extLst>
              <a:ext uri="{FF2B5EF4-FFF2-40B4-BE49-F238E27FC236}">
                <a16:creationId xmlns:a16="http://schemas.microsoft.com/office/drawing/2014/main" id="{363AFCD2-46BC-46A9-9A31-AEA67B373D90}"/>
              </a:ext>
            </a:extLst>
          </p:cNvPr>
          <p:cNvSpPr/>
          <p:nvPr/>
        </p:nvSpPr>
        <p:spPr>
          <a:xfrm>
            <a:off x="9129740" y="1381123"/>
            <a:ext cx="2632344" cy="2181225"/>
          </a:xfrm>
          <a:prstGeom prst="rect">
            <a:avLst/>
          </a:prstGeom>
          <a:solidFill>
            <a:schemeClr val="accent3">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0" rtlCol="0" anchor="ctr"/>
          <a:lstStyle/>
          <a:p>
            <a:pPr marL="288000" indent="-288000">
              <a:spcBef>
                <a:spcPts val="1000"/>
              </a:spcBef>
              <a:buSzPct val="100000"/>
              <a:buFont typeface="+mj-lt"/>
              <a:buChar char="•"/>
              <a:defRPr/>
            </a:pPr>
            <a:r>
              <a:rPr lang="zh-CN" altLang="en-US" sz="1400" b="1" u="sng" dirty="0">
                <a:solidFill>
                  <a:prstClr val="black"/>
                </a:solidFill>
                <a:cs typeface="+mn-ea"/>
                <a:sym typeface="+mn-lt"/>
              </a:rPr>
              <a:t>经本次项目明确品牌形象和品牌故事后，将其融入到日常传播中</a:t>
            </a:r>
            <a:endParaRPr lang="en-US" altLang="zh-CN" sz="1400" b="1" u="sng" dirty="0">
              <a:solidFill>
                <a:prstClr val="black"/>
              </a:solidFill>
              <a:cs typeface="+mn-ea"/>
              <a:sym typeface="+mn-lt"/>
            </a:endParaRPr>
          </a:p>
          <a:p>
            <a:pPr marL="288000" indent="-288000">
              <a:spcBef>
                <a:spcPts val="1000"/>
              </a:spcBef>
              <a:buSzPct val="100000"/>
              <a:buFont typeface="+mj-lt"/>
              <a:buChar char="•"/>
              <a:defRPr/>
            </a:pPr>
            <a:r>
              <a:rPr lang="zh-CN" altLang="en-US" sz="1400" dirty="0">
                <a:solidFill>
                  <a:prstClr val="black"/>
                </a:solidFill>
                <a:cs typeface="+mn-ea"/>
                <a:sym typeface="+mn-lt"/>
              </a:rPr>
              <a:t>阶段二、三协助解决传播整体性问题，并建议未来建立相应意识</a:t>
            </a:r>
            <a:endParaRPr lang="en-US" altLang="zh-CN" sz="1400" dirty="0">
              <a:solidFill>
                <a:prstClr val="black"/>
              </a:solidFill>
              <a:cs typeface="+mn-ea"/>
              <a:sym typeface="+mn-lt"/>
            </a:endParaRPr>
          </a:p>
          <a:p>
            <a:pPr marL="288000" indent="-288000">
              <a:spcBef>
                <a:spcPts val="1000"/>
              </a:spcBef>
              <a:buSzPct val="100000"/>
              <a:buFont typeface="+mj-lt"/>
              <a:buChar char="•"/>
              <a:defRPr/>
            </a:pPr>
            <a:r>
              <a:rPr lang="zh-CN" altLang="en-US" sz="1400" dirty="0">
                <a:solidFill>
                  <a:prstClr val="black"/>
                </a:solidFill>
                <a:cs typeface="+mn-ea"/>
                <a:sym typeface="+mn-lt"/>
              </a:rPr>
              <a:t>持续关注团队情况，及时增加人员</a:t>
            </a:r>
            <a:endParaRPr lang="en-US" altLang="zh-CN" sz="1400" dirty="0">
              <a:solidFill>
                <a:prstClr val="black"/>
              </a:solidFill>
              <a:cs typeface="+mn-ea"/>
              <a:sym typeface="+mn-lt"/>
            </a:endParaRPr>
          </a:p>
        </p:txBody>
      </p:sp>
      <p:sp>
        <p:nvSpPr>
          <p:cNvPr id="23" name="矩形 21">
            <a:extLst>
              <a:ext uri="{FF2B5EF4-FFF2-40B4-BE49-F238E27FC236}">
                <a16:creationId xmlns:a16="http://schemas.microsoft.com/office/drawing/2014/main" id="{75A9ABD7-3CE2-4369-BB55-D00724C347B9}"/>
              </a:ext>
            </a:extLst>
          </p:cNvPr>
          <p:cNvSpPr/>
          <p:nvPr/>
        </p:nvSpPr>
        <p:spPr>
          <a:xfrm>
            <a:off x="9129740" y="3815567"/>
            <a:ext cx="2632344" cy="2385091"/>
          </a:xfrm>
          <a:prstGeom prst="rect">
            <a:avLst/>
          </a:prstGeom>
          <a:solidFill>
            <a:schemeClr val="accent3">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0" rtlCol="0" anchor="ctr"/>
          <a:lstStyle/>
          <a:p>
            <a:pPr>
              <a:spcBef>
                <a:spcPts val="1000"/>
              </a:spcBef>
              <a:buSzPct val="100000"/>
              <a:defRPr/>
            </a:pPr>
            <a:r>
              <a:rPr lang="zh-CN" altLang="en-US" sz="1400" b="1" u="sng" dirty="0">
                <a:solidFill>
                  <a:prstClr val="black"/>
                </a:solidFill>
                <a:cs typeface="+mn-ea"/>
                <a:sym typeface="+mn-lt"/>
              </a:rPr>
              <a:t>阶段二、三将协助解决这类问题，同时建议：</a:t>
            </a:r>
            <a:endParaRPr lang="en-US" altLang="zh-CN" sz="1400" b="1" u="sng" dirty="0">
              <a:solidFill>
                <a:prstClr val="black"/>
              </a:solidFill>
              <a:cs typeface="+mn-ea"/>
              <a:sym typeface="+mn-lt"/>
            </a:endParaRPr>
          </a:p>
          <a:p>
            <a:pPr marL="288000" indent="-288000">
              <a:spcBef>
                <a:spcPts val="1000"/>
              </a:spcBef>
              <a:buSzPct val="100000"/>
              <a:buFont typeface="+mj-lt"/>
              <a:buChar char="•"/>
              <a:defRPr/>
            </a:pPr>
            <a:r>
              <a:rPr lang="zh-CN" altLang="en-US" sz="1400" dirty="0">
                <a:solidFill>
                  <a:prstClr val="black"/>
                </a:solidFill>
                <a:cs typeface="+mn-ea"/>
                <a:sym typeface="+mn-lt"/>
              </a:rPr>
              <a:t>关注并研究类似机构的传播方式并不断改进</a:t>
            </a:r>
            <a:endParaRPr lang="en-US" altLang="zh-CN" sz="1400" dirty="0">
              <a:solidFill>
                <a:prstClr val="black"/>
              </a:solidFill>
              <a:cs typeface="+mn-ea"/>
              <a:sym typeface="+mn-lt"/>
            </a:endParaRPr>
          </a:p>
          <a:p>
            <a:pPr marL="288000" indent="-288000">
              <a:spcBef>
                <a:spcPts val="1000"/>
              </a:spcBef>
              <a:buSzPct val="100000"/>
              <a:buFont typeface="+mj-lt"/>
              <a:buChar char="•"/>
              <a:defRPr/>
            </a:pPr>
            <a:r>
              <a:rPr lang="zh-CN" altLang="en-US" sz="1400" dirty="0">
                <a:solidFill>
                  <a:prstClr val="black"/>
                </a:solidFill>
                <a:cs typeface="+mn-ea"/>
                <a:sym typeface="+mn-lt"/>
              </a:rPr>
              <a:t>积极与核心合作方沟通，并有效利用其传播资源</a:t>
            </a:r>
            <a:endParaRPr lang="en-US" altLang="zh-CN" sz="1400" dirty="0">
              <a:solidFill>
                <a:prstClr val="black"/>
              </a:solidFill>
              <a:cs typeface="+mn-ea"/>
              <a:sym typeface="+mn-lt"/>
            </a:endParaRPr>
          </a:p>
          <a:p>
            <a:pPr marL="288000" indent="-288000">
              <a:spcBef>
                <a:spcPts val="1000"/>
              </a:spcBef>
              <a:buSzPct val="100000"/>
              <a:buFont typeface="+mj-lt"/>
              <a:buChar char="•"/>
              <a:defRPr/>
            </a:pPr>
            <a:r>
              <a:rPr lang="zh-CN" altLang="en-US" sz="1400" dirty="0">
                <a:solidFill>
                  <a:prstClr val="black"/>
                </a:solidFill>
                <a:cs typeface="+mn-ea"/>
                <a:sym typeface="+mn-lt"/>
              </a:rPr>
              <a:t>积极寻求与当地标志性企业及政府合作，加深水基金和千岛湖标志的联系</a:t>
            </a:r>
            <a:endParaRPr lang="en-US" altLang="zh-CN" sz="1400" dirty="0">
              <a:solidFill>
                <a:prstClr val="black"/>
              </a:solidFill>
              <a:cs typeface="+mn-ea"/>
              <a:sym typeface="+mn-lt"/>
            </a:endParaRPr>
          </a:p>
        </p:txBody>
      </p:sp>
      <p:sp>
        <p:nvSpPr>
          <p:cNvPr id="26" name="文本框 3">
            <a:extLst>
              <a:ext uri="{FF2B5EF4-FFF2-40B4-BE49-F238E27FC236}">
                <a16:creationId xmlns:a16="http://schemas.microsoft.com/office/drawing/2014/main" id="{7F882E9E-1E0D-4AAD-88B8-173459FB78E1}"/>
              </a:ext>
            </a:extLst>
          </p:cNvPr>
          <p:cNvSpPr txBox="1"/>
          <p:nvPr/>
        </p:nvSpPr>
        <p:spPr>
          <a:xfrm>
            <a:off x="491442" y="974532"/>
            <a:ext cx="3904669" cy="31085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2D97C8"/>
              </a:buClr>
              <a:buSzTx/>
              <a:buFontTx/>
              <a:buNone/>
              <a:tabLst/>
              <a:defRPr/>
            </a:pPr>
            <a:r>
              <a:rPr lang="zh-CN" altLang="en-US" sz="1400" b="1" i="1" dirty="0">
                <a:latin typeface="微软雅黑"/>
                <a:ea typeface="微软雅黑"/>
                <a:cs typeface="Heiti SC Light" charset="-122"/>
              </a:rPr>
              <a:t>当前存在的问题</a:t>
            </a:r>
            <a:endParaRPr kumimoji="0" lang="en-GB" sz="1400" b="1" i="1" strike="noStrike" kern="1200" cap="none" spc="0" normalizeH="0" baseline="0" noProof="0" dirty="0">
              <a:ln>
                <a:noFill/>
              </a:ln>
              <a:effectLst/>
              <a:uLnTx/>
              <a:uFillTx/>
              <a:latin typeface="微软雅黑"/>
              <a:ea typeface="微软雅黑"/>
              <a:cs typeface="Heiti SC Light" charset="-122"/>
            </a:endParaRPr>
          </a:p>
        </p:txBody>
      </p:sp>
      <p:sp>
        <p:nvSpPr>
          <p:cNvPr id="28" name="文本框 3">
            <a:extLst>
              <a:ext uri="{FF2B5EF4-FFF2-40B4-BE49-F238E27FC236}">
                <a16:creationId xmlns:a16="http://schemas.microsoft.com/office/drawing/2014/main" id="{132CF9CD-D3AD-412B-BA4F-A7A7DFD0D226}"/>
              </a:ext>
            </a:extLst>
          </p:cNvPr>
          <p:cNvSpPr txBox="1"/>
          <p:nvPr/>
        </p:nvSpPr>
        <p:spPr>
          <a:xfrm>
            <a:off x="9129741" y="974532"/>
            <a:ext cx="2342440" cy="31085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400" b="1" i="1" strike="noStrike" kern="1200" cap="none" spc="0" normalizeH="0" baseline="0" noProof="0" dirty="0">
                <a:ln>
                  <a:noFill/>
                </a:ln>
                <a:effectLst/>
                <a:uLnTx/>
                <a:uFillTx/>
                <a:latin typeface="微软雅黑"/>
                <a:ea typeface="微软雅黑"/>
                <a:cs typeface="Heiti SC Light" charset="-122"/>
              </a:rPr>
              <a:t>潜在的解决方案</a:t>
            </a:r>
            <a:endParaRPr kumimoji="0" lang="en-GB" sz="1400" b="1" i="1" strike="noStrike" kern="1200" cap="none" spc="0" normalizeH="0" baseline="0" noProof="0" dirty="0">
              <a:ln>
                <a:noFill/>
              </a:ln>
              <a:effectLst/>
              <a:uLnTx/>
              <a:uFillTx/>
              <a:latin typeface="微软雅黑"/>
              <a:ea typeface="微软雅黑"/>
              <a:cs typeface="Heiti SC Light" charset="-122"/>
            </a:endParaRPr>
          </a:p>
        </p:txBody>
      </p:sp>
      <p:sp>
        <p:nvSpPr>
          <p:cNvPr id="5" name="Freeform: Shape 4">
            <a:extLst>
              <a:ext uri="{FF2B5EF4-FFF2-40B4-BE49-F238E27FC236}">
                <a16:creationId xmlns:a16="http://schemas.microsoft.com/office/drawing/2014/main" id="{4CD786C7-59E2-4081-B192-5E3C6F4E10FC}"/>
              </a:ext>
            </a:extLst>
          </p:cNvPr>
          <p:cNvSpPr>
            <a:spLocks noChangeAspect="1"/>
          </p:cNvSpPr>
          <p:nvPr/>
        </p:nvSpPr>
        <p:spPr>
          <a:xfrm>
            <a:off x="8849984" y="2336797"/>
            <a:ext cx="134939" cy="269876"/>
          </a:xfrm>
          <a:custGeom>
            <a:avLst/>
            <a:gdLst/>
            <a:ahLst/>
            <a:cxnLst/>
            <a:rect l="0" t="0" r="0" b="0"/>
            <a:pathLst>
              <a:path w="134939" h="269876">
                <a:moveTo>
                  <a:pt x="67469" y="202406"/>
                </a:moveTo>
                <a:lnTo>
                  <a:pt x="0" y="269875"/>
                </a:lnTo>
                <a:lnTo>
                  <a:pt x="134938" y="134938"/>
                </a:lnTo>
                <a:lnTo>
                  <a:pt x="0" y="0"/>
                </a:lnTo>
                <a:lnTo>
                  <a:pt x="67469" y="67469"/>
                </a:ln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Freeform: Shape 28">
            <a:extLst>
              <a:ext uri="{FF2B5EF4-FFF2-40B4-BE49-F238E27FC236}">
                <a16:creationId xmlns:a16="http://schemas.microsoft.com/office/drawing/2014/main" id="{929675AE-59FB-4EF2-B6D0-FE57758BDCBC}"/>
              </a:ext>
            </a:extLst>
          </p:cNvPr>
          <p:cNvSpPr>
            <a:spLocks noChangeAspect="1"/>
          </p:cNvSpPr>
          <p:nvPr/>
        </p:nvSpPr>
        <p:spPr>
          <a:xfrm>
            <a:off x="8849984" y="4873174"/>
            <a:ext cx="134939" cy="269876"/>
          </a:xfrm>
          <a:custGeom>
            <a:avLst/>
            <a:gdLst/>
            <a:ahLst/>
            <a:cxnLst/>
            <a:rect l="0" t="0" r="0" b="0"/>
            <a:pathLst>
              <a:path w="134939" h="269876">
                <a:moveTo>
                  <a:pt x="67469" y="202406"/>
                </a:moveTo>
                <a:lnTo>
                  <a:pt x="0" y="269875"/>
                </a:lnTo>
                <a:lnTo>
                  <a:pt x="134938" y="134938"/>
                </a:lnTo>
                <a:lnTo>
                  <a:pt x="0" y="0"/>
                </a:lnTo>
                <a:lnTo>
                  <a:pt x="67469" y="67469"/>
                </a:ln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9504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A128A-D212-4D27-935B-D1F245DD7DF9}"/>
              </a:ext>
            </a:extLst>
          </p:cNvPr>
          <p:cNvSpPr>
            <a:spLocks noGrp="1"/>
          </p:cNvSpPr>
          <p:nvPr>
            <p:ph type="title"/>
          </p:nvPr>
        </p:nvSpPr>
        <p:spPr>
          <a:xfrm>
            <a:off x="601433" y="438604"/>
            <a:ext cx="10966679" cy="460800"/>
          </a:xfrm>
        </p:spPr>
        <p:txBody>
          <a:bodyPr>
            <a:normAutofit/>
          </a:bodyPr>
          <a:lstStyle/>
          <a:p>
            <a:r>
              <a:rPr lang="zh-CN" altLang="en-US" dirty="0"/>
              <a:t>我们将按照如下框架开展传播策略规划</a:t>
            </a:r>
            <a:endParaRPr lang="ca-ES" dirty="0"/>
          </a:p>
        </p:txBody>
      </p:sp>
      <p:sp>
        <p:nvSpPr>
          <p:cNvPr id="6" name="灯片编号占位符 5">
            <a:extLst>
              <a:ext uri="{FF2B5EF4-FFF2-40B4-BE49-F238E27FC236}">
                <a16:creationId xmlns:a16="http://schemas.microsoft.com/office/drawing/2014/main" id="{16250641-0219-41D7-BAB7-1158B831937D}"/>
              </a:ext>
            </a:extLst>
          </p:cNvPr>
          <p:cNvSpPr>
            <a:spLocks noGrp="1"/>
          </p:cNvSpPr>
          <p:nvPr>
            <p:ph type="sldNum" sz="quarter" idx="14"/>
          </p:nvPr>
        </p:nvSpPr>
        <p:spPr/>
        <p:txBody>
          <a:bodyPr/>
          <a:lstStyle/>
          <a:p>
            <a:fld id="{E6049C3D-CCF1-41B9-A681-D61E0CAE4A17}" type="slidenum">
              <a:rPr lang="en-US" altLang="zh-CN" smtClean="0"/>
              <a:pPr/>
              <a:t>43</a:t>
            </a:fld>
            <a:endParaRPr lang="en-US" dirty="0"/>
          </a:p>
        </p:txBody>
      </p:sp>
      <p:sp>
        <p:nvSpPr>
          <p:cNvPr id="7" name="文本占位符 6">
            <a:extLst>
              <a:ext uri="{FF2B5EF4-FFF2-40B4-BE49-F238E27FC236}">
                <a16:creationId xmlns:a16="http://schemas.microsoft.com/office/drawing/2014/main" id="{B97B8660-08D3-451B-96F8-0A311C35A3F2}"/>
              </a:ext>
            </a:extLst>
          </p:cNvPr>
          <p:cNvSpPr>
            <a:spLocks noGrp="1"/>
          </p:cNvSpPr>
          <p:nvPr>
            <p:ph type="body" sz="quarter" idx="15"/>
          </p:nvPr>
        </p:nvSpPr>
        <p:spPr/>
        <p:txBody>
          <a:bodyPr/>
          <a:lstStyle/>
          <a:p>
            <a:endParaRPr lang="ca-ES"/>
          </a:p>
        </p:txBody>
      </p:sp>
      <p:sp>
        <p:nvSpPr>
          <p:cNvPr id="38" name="矩形 37">
            <a:extLst>
              <a:ext uri="{FF2B5EF4-FFF2-40B4-BE49-F238E27FC236}">
                <a16:creationId xmlns:a16="http://schemas.microsoft.com/office/drawing/2014/main" id="{6FD434FD-7462-4EBD-95D0-92BDECA52910}"/>
              </a:ext>
            </a:extLst>
          </p:cNvPr>
          <p:cNvSpPr/>
          <p:nvPr/>
        </p:nvSpPr>
        <p:spPr>
          <a:xfrm>
            <a:off x="1179231"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2">
                    <a:lumMod val="75000"/>
                  </a:schemeClr>
                </a:solidFill>
              </a:rPr>
              <a:t>阶段一 业务目标</a:t>
            </a:r>
            <a:endParaRPr lang="en-US" altLang="zh-CN" b="1" dirty="0">
              <a:solidFill>
                <a:schemeClr val="accent2">
                  <a:lumMod val="75000"/>
                </a:schemeClr>
              </a:solidFill>
            </a:endParaRPr>
          </a:p>
        </p:txBody>
      </p:sp>
      <p:sp>
        <p:nvSpPr>
          <p:cNvPr id="39" name="矩形 38">
            <a:extLst>
              <a:ext uri="{FF2B5EF4-FFF2-40B4-BE49-F238E27FC236}">
                <a16:creationId xmlns:a16="http://schemas.microsoft.com/office/drawing/2014/main" id="{522BEA4B-ED89-44FD-87DB-AD88F944ED30}"/>
              </a:ext>
            </a:extLst>
          </p:cNvPr>
          <p:cNvSpPr/>
          <p:nvPr/>
        </p:nvSpPr>
        <p:spPr>
          <a:xfrm>
            <a:off x="4539215"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2">
                    <a:lumMod val="75000"/>
                  </a:schemeClr>
                </a:solidFill>
              </a:rPr>
              <a:t>阶段二 业务目标</a:t>
            </a:r>
            <a:endParaRPr lang="en-US" altLang="zh-CN" b="1" dirty="0">
              <a:solidFill>
                <a:schemeClr val="accent2">
                  <a:lumMod val="75000"/>
                </a:schemeClr>
              </a:solidFill>
            </a:endParaRPr>
          </a:p>
        </p:txBody>
      </p:sp>
      <p:sp>
        <p:nvSpPr>
          <p:cNvPr id="40" name="矩形 39">
            <a:extLst>
              <a:ext uri="{FF2B5EF4-FFF2-40B4-BE49-F238E27FC236}">
                <a16:creationId xmlns:a16="http://schemas.microsoft.com/office/drawing/2014/main" id="{C14B787F-3CBB-4BB1-8B48-3FBFCD25352D}"/>
              </a:ext>
            </a:extLst>
          </p:cNvPr>
          <p:cNvSpPr/>
          <p:nvPr/>
        </p:nvSpPr>
        <p:spPr>
          <a:xfrm>
            <a:off x="7899201"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2">
                    <a:lumMod val="75000"/>
                  </a:schemeClr>
                </a:solidFill>
              </a:rPr>
              <a:t>阶段三 业务目标</a:t>
            </a:r>
            <a:endParaRPr lang="en-US" altLang="zh-CN" b="1" dirty="0">
              <a:solidFill>
                <a:schemeClr val="accent2">
                  <a:lumMod val="75000"/>
                </a:schemeClr>
              </a:solidFill>
            </a:endParaRPr>
          </a:p>
        </p:txBody>
      </p:sp>
      <p:sp>
        <p:nvSpPr>
          <p:cNvPr id="41" name="矩形 40">
            <a:extLst>
              <a:ext uri="{FF2B5EF4-FFF2-40B4-BE49-F238E27FC236}">
                <a16:creationId xmlns:a16="http://schemas.microsoft.com/office/drawing/2014/main" id="{E9B06ADE-95B0-48EB-8BBE-744E130DEEC9}"/>
              </a:ext>
            </a:extLst>
          </p:cNvPr>
          <p:cNvSpPr/>
          <p:nvPr/>
        </p:nvSpPr>
        <p:spPr>
          <a:xfrm>
            <a:off x="1177201" y="3045458"/>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2">
                    <a:lumMod val="75000"/>
                  </a:schemeClr>
                </a:solidFill>
              </a:rPr>
              <a:t>阶段一 品牌传播目标</a:t>
            </a:r>
          </a:p>
        </p:txBody>
      </p:sp>
      <p:sp>
        <p:nvSpPr>
          <p:cNvPr id="42" name="矩形 41">
            <a:extLst>
              <a:ext uri="{FF2B5EF4-FFF2-40B4-BE49-F238E27FC236}">
                <a16:creationId xmlns:a16="http://schemas.microsoft.com/office/drawing/2014/main" id="{B0C59DA6-9623-41D6-9CE1-1A87D6DD23AF}"/>
              </a:ext>
            </a:extLst>
          </p:cNvPr>
          <p:cNvSpPr/>
          <p:nvPr/>
        </p:nvSpPr>
        <p:spPr>
          <a:xfrm>
            <a:off x="4537185" y="3045458"/>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2">
                    <a:lumMod val="75000"/>
                  </a:schemeClr>
                </a:solidFill>
              </a:rPr>
              <a:t>阶段二 品牌传播目标</a:t>
            </a:r>
          </a:p>
        </p:txBody>
      </p:sp>
      <p:sp>
        <p:nvSpPr>
          <p:cNvPr id="43" name="矩形 42">
            <a:extLst>
              <a:ext uri="{FF2B5EF4-FFF2-40B4-BE49-F238E27FC236}">
                <a16:creationId xmlns:a16="http://schemas.microsoft.com/office/drawing/2014/main" id="{19F67007-7CDE-4E13-BE6D-575BC652364E}"/>
              </a:ext>
            </a:extLst>
          </p:cNvPr>
          <p:cNvSpPr/>
          <p:nvPr/>
        </p:nvSpPr>
        <p:spPr>
          <a:xfrm>
            <a:off x="7897171" y="3045458"/>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2">
                    <a:lumMod val="75000"/>
                  </a:schemeClr>
                </a:solidFill>
              </a:rPr>
              <a:t>阶段三 品牌传播目标</a:t>
            </a:r>
          </a:p>
        </p:txBody>
      </p:sp>
      <p:grpSp>
        <p:nvGrpSpPr>
          <p:cNvPr id="44" name="组合 43">
            <a:extLst>
              <a:ext uri="{FF2B5EF4-FFF2-40B4-BE49-F238E27FC236}">
                <a16:creationId xmlns:a16="http://schemas.microsoft.com/office/drawing/2014/main" id="{8BFBDEE1-1124-40C5-9BCF-B2E33119CBAB}"/>
              </a:ext>
            </a:extLst>
          </p:cNvPr>
          <p:cNvGrpSpPr/>
          <p:nvPr/>
        </p:nvGrpSpPr>
        <p:grpSpPr>
          <a:xfrm>
            <a:off x="1179231" y="4156989"/>
            <a:ext cx="9807581" cy="1910180"/>
            <a:chOff x="1179231" y="4039609"/>
            <a:chExt cx="9807581" cy="1910180"/>
          </a:xfrm>
        </p:grpSpPr>
        <p:sp>
          <p:nvSpPr>
            <p:cNvPr id="45" name="矩形 44">
              <a:extLst>
                <a:ext uri="{FF2B5EF4-FFF2-40B4-BE49-F238E27FC236}">
                  <a16:creationId xmlns:a16="http://schemas.microsoft.com/office/drawing/2014/main" id="{56CDC12B-0FB1-4D32-8A02-087AF65A0BF9}"/>
                </a:ext>
              </a:extLst>
            </p:cNvPr>
            <p:cNvSpPr/>
            <p:nvPr/>
          </p:nvSpPr>
          <p:spPr>
            <a:xfrm>
              <a:off x="117923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accent2">
                      <a:lumMod val="75000"/>
                    </a:schemeClr>
                  </a:solidFill>
                </a:rPr>
                <a:t>阶段一</a:t>
              </a:r>
              <a:endParaRPr lang="en-US" altLang="zh-CN" b="1" dirty="0">
                <a:solidFill>
                  <a:schemeClr val="accent2">
                    <a:lumMod val="75000"/>
                  </a:schemeClr>
                </a:solidFill>
              </a:endParaRPr>
            </a:p>
            <a:p>
              <a:pPr algn="ctr"/>
              <a:r>
                <a:rPr lang="zh-CN" altLang="en-US" b="1" dirty="0">
                  <a:solidFill>
                    <a:schemeClr val="accent2">
                      <a:lumMod val="75000"/>
                    </a:schemeClr>
                  </a:solidFill>
                </a:rPr>
                <a:t>传播重点</a:t>
              </a:r>
              <a:endParaRPr lang="en-US" altLang="zh-CN" b="1" dirty="0">
                <a:solidFill>
                  <a:schemeClr val="accent2">
                    <a:lumMod val="75000"/>
                  </a:schemeClr>
                </a:solidFill>
              </a:endParaRPr>
            </a:p>
          </p:txBody>
        </p:sp>
        <p:sp>
          <p:nvSpPr>
            <p:cNvPr id="46" name="矩形 45">
              <a:extLst>
                <a:ext uri="{FF2B5EF4-FFF2-40B4-BE49-F238E27FC236}">
                  <a16:creationId xmlns:a16="http://schemas.microsoft.com/office/drawing/2014/main" id="{F5FDD4AE-F898-41E3-9A42-7E7F78B089B9}"/>
                </a:ext>
              </a:extLst>
            </p:cNvPr>
            <p:cNvSpPr/>
            <p:nvPr/>
          </p:nvSpPr>
          <p:spPr>
            <a:xfrm>
              <a:off x="453820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accent2">
                      <a:lumMod val="75000"/>
                    </a:schemeClr>
                  </a:solidFill>
                </a:rPr>
                <a:t>阶段二</a:t>
              </a:r>
              <a:endParaRPr lang="en-US" altLang="zh-CN" b="1" dirty="0">
                <a:solidFill>
                  <a:schemeClr val="accent2">
                    <a:lumMod val="75000"/>
                  </a:schemeClr>
                </a:solidFill>
              </a:endParaRPr>
            </a:p>
            <a:p>
              <a:pPr algn="ctr"/>
              <a:r>
                <a:rPr lang="zh-CN" altLang="en-US" b="1" dirty="0">
                  <a:solidFill>
                    <a:schemeClr val="accent2">
                      <a:lumMod val="75000"/>
                    </a:schemeClr>
                  </a:solidFill>
                </a:rPr>
                <a:t>传播重点</a:t>
              </a:r>
              <a:endParaRPr lang="en-US" altLang="zh-CN" b="1" dirty="0">
                <a:solidFill>
                  <a:schemeClr val="accent2">
                    <a:lumMod val="75000"/>
                  </a:schemeClr>
                </a:solidFill>
              </a:endParaRPr>
            </a:p>
          </p:txBody>
        </p:sp>
        <p:sp>
          <p:nvSpPr>
            <p:cNvPr id="47" name="矩形 46">
              <a:extLst>
                <a:ext uri="{FF2B5EF4-FFF2-40B4-BE49-F238E27FC236}">
                  <a16:creationId xmlns:a16="http://schemas.microsoft.com/office/drawing/2014/main" id="{A935BEB3-002B-440A-A54A-2307ABE55963}"/>
                </a:ext>
              </a:extLst>
            </p:cNvPr>
            <p:cNvSpPr/>
            <p:nvPr/>
          </p:nvSpPr>
          <p:spPr>
            <a:xfrm>
              <a:off x="789717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accent2">
                      <a:lumMod val="75000"/>
                    </a:schemeClr>
                  </a:solidFill>
                </a:rPr>
                <a:t>阶段三</a:t>
              </a:r>
              <a:endParaRPr lang="en-US" altLang="zh-CN" b="1" dirty="0">
                <a:solidFill>
                  <a:schemeClr val="accent2">
                    <a:lumMod val="75000"/>
                  </a:schemeClr>
                </a:solidFill>
              </a:endParaRPr>
            </a:p>
            <a:p>
              <a:pPr algn="ctr"/>
              <a:r>
                <a:rPr lang="zh-CN" altLang="en-US" b="1" dirty="0">
                  <a:solidFill>
                    <a:schemeClr val="accent2">
                      <a:lumMod val="75000"/>
                    </a:schemeClr>
                  </a:solidFill>
                </a:rPr>
                <a:t>传播重点</a:t>
              </a:r>
              <a:endParaRPr lang="en-US" altLang="zh-CN" b="1" dirty="0">
                <a:solidFill>
                  <a:schemeClr val="accent2">
                    <a:lumMod val="75000"/>
                  </a:schemeClr>
                </a:solidFill>
              </a:endParaRPr>
            </a:p>
          </p:txBody>
        </p:sp>
      </p:grpSp>
      <p:grpSp>
        <p:nvGrpSpPr>
          <p:cNvPr id="48" name="Group 4">
            <a:extLst>
              <a:ext uri="{FF2B5EF4-FFF2-40B4-BE49-F238E27FC236}">
                <a16:creationId xmlns:a16="http://schemas.microsoft.com/office/drawing/2014/main" id="{2B2E6C81-B0DF-4556-A425-58A3411E41E1}"/>
              </a:ext>
            </a:extLst>
          </p:cNvPr>
          <p:cNvGrpSpPr/>
          <p:nvPr/>
        </p:nvGrpSpPr>
        <p:grpSpPr>
          <a:xfrm>
            <a:off x="1179231" y="1035795"/>
            <a:ext cx="9809611" cy="780751"/>
            <a:chOff x="1179231" y="918415"/>
            <a:chExt cx="9809611" cy="780751"/>
          </a:xfrm>
          <a:solidFill>
            <a:schemeClr val="accent1"/>
          </a:solidFill>
        </p:grpSpPr>
        <p:sp>
          <p:nvSpPr>
            <p:cNvPr id="49" name="等腰三角形 48">
              <a:extLst>
                <a:ext uri="{FF2B5EF4-FFF2-40B4-BE49-F238E27FC236}">
                  <a16:creationId xmlns:a16="http://schemas.microsoft.com/office/drawing/2014/main" id="{B8ECB838-D271-4770-89D4-A444DC0F981F}"/>
                </a:ext>
              </a:extLst>
            </p:cNvPr>
            <p:cNvSpPr/>
            <p:nvPr/>
          </p:nvSpPr>
          <p:spPr>
            <a:xfrm>
              <a:off x="1179231" y="918415"/>
              <a:ext cx="9809611" cy="7807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accent2">
                    <a:lumMod val="75000"/>
                  </a:schemeClr>
                </a:solidFill>
              </a:endParaRPr>
            </a:p>
          </p:txBody>
        </p:sp>
        <p:sp>
          <p:nvSpPr>
            <p:cNvPr id="50" name="TextBox 3">
              <a:extLst>
                <a:ext uri="{FF2B5EF4-FFF2-40B4-BE49-F238E27FC236}">
                  <a16:creationId xmlns:a16="http://schemas.microsoft.com/office/drawing/2014/main" id="{10734A7E-BD7F-493F-9D86-041EA3CB4876}"/>
                </a:ext>
              </a:extLst>
            </p:cNvPr>
            <p:cNvSpPr txBox="1"/>
            <p:nvPr/>
          </p:nvSpPr>
          <p:spPr>
            <a:xfrm>
              <a:off x="4929046" y="1135348"/>
              <a:ext cx="2424223" cy="369332"/>
            </a:xfrm>
            <a:prstGeom prst="rect">
              <a:avLst/>
            </a:prstGeom>
            <a:noFill/>
          </p:spPr>
          <p:txBody>
            <a:bodyPr wrap="square" rtlCol="0">
              <a:spAutoFit/>
            </a:bodyPr>
            <a:lstStyle/>
            <a:p>
              <a:pPr algn="ctr">
                <a:buClr>
                  <a:srgbClr val="2D97C8"/>
                </a:buClr>
              </a:pPr>
              <a:r>
                <a:rPr lang="zh-CN" altLang="en-US" b="1" dirty="0">
                  <a:solidFill>
                    <a:schemeClr val="bg1"/>
                  </a:solidFill>
                </a:rPr>
                <a:t>品牌定位</a:t>
              </a:r>
            </a:p>
          </p:txBody>
        </p:sp>
      </p:grpSp>
      <p:sp>
        <p:nvSpPr>
          <p:cNvPr id="54" name="Rechteck 28">
            <a:extLst>
              <a:ext uri="{FF2B5EF4-FFF2-40B4-BE49-F238E27FC236}">
                <a16:creationId xmlns:a16="http://schemas.microsoft.com/office/drawing/2014/main" id="{03BC7775-B203-4D1C-BC0A-8B5AEAE144F2}"/>
              </a:ext>
            </a:extLst>
          </p:cNvPr>
          <p:cNvSpPr/>
          <p:nvPr/>
        </p:nvSpPr>
        <p:spPr bwMode="gray">
          <a:xfrm>
            <a:off x="7899200"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55" name="Rechteck 28">
            <a:extLst>
              <a:ext uri="{FF2B5EF4-FFF2-40B4-BE49-F238E27FC236}">
                <a16:creationId xmlns:a16="http://schemas.microsoft.com/office/drawing/2014/main" id="{5DFD6479-5061-49F3-A818-7C53A8A8FA33}"/>
              </a:ext>
            </a:extLst>
          </p:cNvPr>
          <p:cNvSpPr/>
          <p:nvPr/>
        </p:nvSpPr>
        <p:spPr bwMode="gray">
          <a:xfrm>
            <a:off x="884396" y="6274119"/>
            <a:ext cx="10494804" cy="145277"/>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56" name="Rechteck 28">
            <a:extLst>
              <a:ext uri="{FF2B5EF4-FFF2-40B4-BE49-F238E27FC236}">
                <a16:creationId xmlns:a16="http://schemas.microsoft.com/office/drawing/2014/main" id="{27DEE82D-39F8-411B-9642-713B77D377A5}"/>
              </a:ext>
            </a:extLst>
          </p:cNvPr>
          <p:cNvSpPr/>
          <p:nvPr/>
        </p:nvSpPr>
        <p:spPr bwMode="gray">
          <a:xfrm>
            <a:off x="4537184"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57" name="Rechteck 28">
            <a:extLst>
              <a:ext uri="{FF2B5EF4-FFF2-40B4-BE49-F238E27FC236}">
                <a16:creationId xmlns:a16="http://schemas.microsoft.com/office/drawing/2014/main" id="{87898123-2F38-4733-8AD0-D95E217F1D51}"/>
              </a:ext>
            </a:extLst>
          </p:cNvPr>
          <p:cNvSpPr/>
          <p:nvPr/>
        </p:nvSpPr>
        <p:spPr bwMode="gray">
          <a:xfrm>
            <a:off x="1179231"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Tree>
    <p:extLst>
      <p:ext uri="{BB962C8B-B14F-4D97-AF65-F5344CB8AC3E}">
        <p14:creationId xmlns:p14="http://schemas.microsoft.com/office/powerpoint/2010/main" val="132084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C322805-FD14-47F4-8925-40F69920FD6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64" name="think-cell Slide" r:id="rId13" imgW="592" imgH="591" progId="TCLayout.ActiveDocument.1">
                  <p:embed/>
                </p:oleObj>
              </mc:Choice>
              <mc:Fallback>
                <p:oleObj name="think-cell Slide" r:id="rId13" imgW="592" imgH="591" progId="TCLayout.ActiveDocument.1">
                  <p:embed/>
                  <p:pic>
                    <p:nvPicPr>
                      <p:cNvPr id="7" name="Object 6" hidden="1">
                        <a:extLst>
                          <a:ext uri="{FF2B5EF4-FFF2-40B4-BE49-F238E27FC236}">
                            <a16:creationId xmlns:a16="http://schemas.microsoft.com/office/drawing/2014/main" id="{2C322805-FD14-47F4-8925-40F69920FD6F}"/>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我们已经知道水基金的战略规划及阶段性业务目标</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44</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37" name="矩形 36">
            <a:extLst>
              <a:ext uri="{FF2B5EF4-FFF2-40B4-BE49-F238E27FC236}">
                <a16:creationId xmlns:a16="http://schemas.microsoft.com/office/drawing/2014/main" id="{8BE8F605-039B-4F1C-86EE-15C8A8A5C92D}"/>
              </a:ext>
            </a:extLst>
          </p:cNvPr>
          <p:cNvSpPr/>
          <p:nvPr/>
        </p:nvSpPr>
        <p:spPr>
          <a:xfrm>
            <a:off x="1277368" y="1613920"/>
            <a:ext cx="3238693" cy="705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lumMod val="65000"/>
                    <a:lumOff val="35000"/>
                  </a:schemeClr>
                </a:solidFill>
                <a:latin typeface="+mn-ea"/>
              </a:rPr>
              <a:t>强化优势与特色</a:t>
            </a:r>
            <a:endParaRPr lang="en-US" altLang="zh-CN" sz="1600" b="1" dirty="0">
              <a:solidFill>
                <a:schemeClr val="tx1">
                  <a:lumMod val="65000"/>
                  <a:lumOff val="35000"/>
                </a:schemeClr>
              </a:solidFill>
              <a:latin typeface="+mn-ea"/>
            </a:endParaRPr>
          </a:p>
          <a:p>
            <a:r>
              <a:rPr lang="zh-CN" altLang="en-US" sz="1600" b="1" dirty="0">
                <a:solidFill>
                  <a:schemeClr val="tx1">
                    <a:lumMod val="65000"/>
                    <a:lumOff val="35000"/>
                  </a:schemeClr>
                </a:solidFill>
                <a:latin typeface="+mn-ea"/>
              </a:rPr>
              <a:t>初步验证商业模式</a:t>
            </a:r>
            <a:endParaRPr lang="ca-ES" sz="1600" b="1" dirty="0">
              <a:solidFill>
                <a:schemeClr val="tx1">
                  <a:lumMod val="65000"/>
                  <a:lumOff val="35000"/>
                </a:schemeClr>
              </a:solidFill>
              <a:latin typeface="+mn-ea"/>
            </a:endParaRPr>
          </a:p>
        </p:txBody>
      </p:sp>
      <p:sp>
        <p:nvSpPr>
          <p:cNvPr id="38" name="矩形 37">
            <a:extLst>
              <a:ext uri="{FF2B5EF4-FFF2-40B4-BE49-F238E27FC236}">
                <a16:creationId xmlns:a16="http://schemas.microsoft.com/office/drawing/2014/main" id="{CFF94996-CCC8-4602-B508-6AE51B5300A3}"/>
              </a:ext>
            </a:extLst>
          </p:cNvPr>
          <p:cNvSpPr/>
          <p:nvPr/>
        </p:nvSpPr>
        <p:spPr>
          <a:xfrm>
            <a:off x="8114588" y="1573002"/>
            <a:ext cx="3238694" cy="705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lumMod val="65000"/>
                    <a:lumOff val="35000"/>
                  </a:schemeClr>
                </a:solidFill>
                <a:latin typeface="+mn-ea"/>
              </a:rPr>
              <a:t>全面推广</a:t>
            </a:r>
            <a:endParaRPr lang="en-US" altLang="zh-CN" sz="1600" b="1" dirty="0">
              <a:solidFill>
                <a:schemeClr val="tx1">
                  <a:lumMod val="65000"/>
                  <a:lumOff val="35000"/>
                </a:schemeClr>
              </a:solidFill>
              <a:latin typeface="+mn-ea"/>
            </a:endParaRPr>
          </a:p>
          <a:p>
            <a:r>
              <a:rPr lang="zh-CN" altLang="en-US" sz="1600" b="1" dirty="0">
                <a:solidFill>
                  <a:schemeClr val="tx1">
                    <a:lumMod val="65000"/>
                    <a:lumOff val="35000"/>
                  </a:schemeClr>
                </a:solidFill>
                <a:latin typeface="+mn-ea"/>
              </a:rPr>
              <a:t>形成可复制模式</a:t>
            </a:r>
            <a:endParaRPr lang="en-US" altLang="zh-CN" sz="1600" b="1" dirty="0">
              <a:solidFill>
                <a:schemeClr val="tx1">
                  <a:lumMod val="65000"/>
                  <a:lumOff val="35000"/>
                </a:schemeClr>
              </a:solidFill>
              <a:latin typeface="+mn-ea"/>
            </a:endParaRPr>
          </a:p>
        </p:txBody>
      </p:sp>
      <p:sp>
        <p:nvSpPr>
          <p:cNvPr id="39" name="矩形 38">
            <a:extLst>
              <a:ext uri="{FF2B5EF4-FFF2-40B4-BE49-F238E27FC236}">
                <a16:creationId xmlns:a16="http://schemas.microsoft.com/office/drawing/2014/main" id="{5AA70B21-1050-4802-80A8-5C49D4AEB168}"/>
              </a:ext>
            </a:extLst>
          </p:cNvPr>
          <p:cNvSpPr/>
          <p:nvPr/>
        </p:nvSpPr>
        <p:spPr>
          <a:xfrm>
            <a:off x="4553095" y="1573003"/>
            <a:ext cx="3238313" cy="705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lumMod val="65000"/>
                    <a:lumOff val="35000"/>
                  </a:schemeClr>
                </a:solidFill>
                <a:latin typeface="+mn-ea"/>
              </a:rPr>
              <a:t>拓展创新</a:t>
            </a:r>
            <a:endParaRPr lang="en-US" altLang="zh-CN" sz="1600" b="1" dirty="0">
              <a:solidFill>
                <a:schemeClr val="tx1">
                  <a:lumMod val="65000"/>
                  <a:lumOff val="35000"/>
                </a:schemeClr>
              </a:solidFill>
              <a:latin typeface="+mn-ea"/>
            </a:endParaRPr>
          </a:p>
          <a:p>
            <a:r>
              <a:rPr lang="zh-CN" altLang="en-US" sz="1600" b="1" dirty="0">
                <a:solidFill>
                  <a:schemeClr val="tx1">
                    <a:lumMod val="65000"/>
                    <a:lumOff val="35000"/>
                  </a:schemeClr>
                </a:solidFill>
                <a:latin typeface="+mn-ea"/>
              </a:rPr>
              <a:t>形成成熟模式</a:t>
            </a:r>
            <a:endParaRPr lang="ca-ES" sz="1600" b="1" dirty="0">
              <a:solidFill>
                <a:schemeClr val="tx1">
                  <a:lumMod val="65000"/>
                  <a:lumOff val="35000"/>
                </a:schemeClr>
              </a:solidFill>
              <a:latin typeface="+mn-ea"/>
            </a:endParaRPr>
          </a:p>
        </p:txBody>
      </p:sp>
      <p:sp>
        <p:nvSpPr>
          <p:cNvPr id="51" name="Richtungspfeil 145">
            <a:extLst>
              <a:ext uri="{FF2B5EF4-FFF2-40B4-BE49-F238E27FC236}">
                <a16:creationId xmlns:a16="http://schemas.microsoft.com/office/drawing/2014/main" id="{08454E5F-87FE-4261-9448-DA565EE62BC1}"/>
              </a:ext>
            </a:extLst>
          </p:cNvPr>
          <p:cNvSpPr/>
          <p:nvPr>
            <p:custDataLst>
              <p:tags r:id="rId3"/>
            </p:custDataLst>
          </p:nvPr>
        </p:nvSpPr>
        <p:spPr bwMode="gray">
          <a:xfrm>
            <a:off x="1277749"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2" name="Richtungspfeil 145">
            <a:extLst>
              <a:ext uri="{FF2B5EF4-FFF2-40B4-BE49-F238E27FC236}">
                <a16:creationId xmlns:a16="http://schemas.microsoft.com/office/drawing/2014/main" id="{E6CFE3AA-B6B9-4466-83B4-9D8A1F496E56}"/>
              </a:ext>
            </a:extLst>
          </p:cNvPr>
          <p:cNvSpPr/>
          <p:nvPr>
            <p:custDataLst>
              <p:tags r:id="rId4"/>
            </p:custDataLst>
          </p:nvPr>
        </p:nvSpPr>
        <p:spPr bwMode="gray">
          <a:xfrm>
            <a:off x="4516063"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3" name="Rechteck 64">
            <a:extLst>
              <a:ext uri="{FF2B5EF4-FFF2-40B4-BE49-F238E27FC236}">
                <a16:creationId xmlns:a16="http://schemas.microsoft.com/office/drawing/2014/main" id="{E10B47BC-344C-4ECB-9B89-5769367DC0A7}"/>
              </a:ext>
            </a:extLst>
          </p:cNvPr>
          <p:cNvSpPr/>
          <p:nvPr>
            <p:custDataLst>
              <p:tags r:id="rId5"/>
            </p:custDataLst>
          </p:nvPr>
        </p:nvSpPr>
        <p:spPr bwMode="gray">
          <a:xfrm>
            <a:off x="1277749"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阶段一 </a:t>
            </a:r>
            <a:r>
              <a:rPr lang="en-US" altLang="zh-CN" sz="1599" b="1" dirty="0">
                <a:solidFill>
                  <a:srgbClr val="2D97C8"/>
                </a:solidFill>
                <a:latin typeface="+mn-ea"/>
                <a:cs typeface="Arial" pitchFamily="34" charset="0"/>
              </a:rPr>
              <a:t>1</a:t>
            </a:r>
            <a:r>
              <a:rPr lang="zh-CN" altLang="en-US" sz="1599" b="1" dirty="0">
                <a:solidFill>
                  <a:srgbClr val="2D97C8"/>
                </a:solidFill>
                <a:latin typeface="+mn-ea"/>
                <a:cs typeface="Arial" pitchFamily="34" charset="0"/>
              </a:rPr>
              <a:t>年内</a:t>
            </a:r>
            <a:endParaRPr lang="en-GB" sz="1599" b="1" dirty="0">
              <a:solidFill>
                <a:srgbClr val="2D97C8"/>
              </a:solidFill>
              <a:latin typeface="+mn-ea"/>
              <a:cs typeface="Arial" pitchFamily="34" charset="0"/>
            </a:endParaRPr>
          </a:p>
        </p:txBody>
      </p:sp>
      <p:sp>
        <p:nvSpPr>
          <p:cNvPr id="54" name="Richtungspfeil 145">
            <a:extLst>
              <a:ext uri="{FF2B5EF4-FFF2-40B4-BE49-F238E27FC236}">
                <a16:creationId xmlns:a16="http://schemas.microsoft.com/office/drawing/2014/main" id="{330646D1-805C-4CF8-97ED-90AF1252F301}"/>
              </a:ext>
            </a:extLst>
          </p:cNvPr>
          <p:cNvSpPr/>
          <p:nvPr>
            <p:custDataLst>
              <p:tags r:id="rId6"/>
            </p:custDataLst>
          </p:nvPr>
        </p:nvSpPr>
        <p:spPr bwMode="gray">
          <a:xfrm>
            <a:off x="4696369"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5" name="Richtungspfeil 145">
            <a:extLst>
              <a:ext uri="{FF2B5EF4-FFF2-40B4-BE49-F238E27FC236}">
                <a16:creationId xmlns:a16="http://schemas.microsoft.com/office/drawing/2014/main" id="{9B057931-25BB-4D0D-A3B6-795FACBDE650}"/>
              </a:ext>
            </a:extLst>
          </p:cNvPr>
          <p:cNvSpPr/>
          <p:nvPr>
            <p:custDataLst>
              <p:tags r:id="rId7"/>
            </p:custDataLst>
          </p:nvPr>
        </p:nvSpPr>
        <p:spPr bwMode="gray">
          <a:xfrm>
            <a:off x="7934682"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6" name="Rechteck 67">
            <a:extLst>
              <a:ext uri="{FF2B5EF4-FFF2-40B4-BE49-F238E27FC236}">
                <a16:creationId xmlns:a16="http://schemas.microsoft.com/office/drawing/2014/main" id="{A68CED71-4871-4C13-883A-9217B77A04DD}"/>
              </a:ext>
            </a:extLst>
          </p:cNvPr>
          <p:cNvSpPr/>
          <p:nvPr>
            <p:custDataLst>
              <p:tags r:id="rId8"/>
            </p:custDataLst>
          </p:nvPr>
        </p:nvSpPr>
        <p:spPr bwMode="gray">
          <a:xfrm>
            <a:off x="4696369"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阶段二 </a:t>
            </a:r>
            <a:r>
              <a:rPr lang="en-US" altLang="zh-CN" sz="1599" b="1" dirty="0">
                <a:solidFill>
                  <a:srgbClr val="2D97C8"/>
                </a:solidFill>
                <a:latin typeface="+mn-ea"/>
                <a:cs typeface="Arial" pitchFamily="34" charset="0"/>
              </a:rPr>
              <a:t>1~3</a:t>
            </a:r>
            <a:r>
              <a:rPr lang="zh-CN" altLang="en-US" sz="1599" b="1" dirty="0">
                <a:solidFill>
                  <a:srgbClr val="2D97C8"/>
                </a:solidFill>
                <a:latin typeface="+mn-ea"/>
                <a:cs typeface="Arial" pitchFamily="34" charset="0"/>
              </a:rPr>
              <a:t>年</a:t>
            </a:r>
          </a:p>
        </p:txBody>
      </p:sp>
      <p:sp>
        <p:nvSpPr>
          <p:cNvPr id="57" name="Richtungspfeil 145">
            <a:extLst>
              <a:ext uri="{FF2B5EF4-FFF2-40B4-BE49-F238E27FC236}">
                <a16:creationId xmlns:a16="http://schemas.microsoft.com/office/drawing/2014/main" id="{BF31F275-3708-4A2E-8B38-1C9F60B6D85F}"/>
              </a:ext>
            </a:extLst>
          </p:cNvPr>
          <p:cNvSpPr/>
          <p:nvPr>
            <p:custDataLst>
              <p:tags r:id="rId9"/>
            </p:custDataLst>
          </p:nvPr>
        </p:nvSpPr>
        <p:spPr bwMode="gray">
          <a:xfrm>
            <a:off x="8114968"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8" name="Richtungspfeil 145">
            <a:extLst>
              <a:ext uri="{FF2B5EF4-FFF2-40B4-BE49-F238E27FC236}">
                <a16:creationId xmlns:a16="http://schemas.microsoft.com/office/drawing/2014/main" id="{61399B56-FE30-49D0-BE14-BED82ABB17C9}"/>
              </a:ext>
            </a:extLst>
          </p:cNvPr>
          <p:cNvSpPr/>
          <p:nvPr>
            <p:custDataLst>
              <p:tags r:id="rId10"/>
            </p:custDataLst>
          </p:nvPr>
        </p:nvSpPr>
        <p:spPr bwMode="gray">
          <a:xfrm>
            <a:off x="11353282"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9" name="Rechteck 70">
            <a:extLst>
              <a:ext uri="{FF2B5EF4-FFF2-40B4-BE49-F238E27FC236}">
                <a16:creationId xmlns:a16="http://schemas.microsoft.com/office/drawing/2014/main" id="{D207AD76-DE07-4768-B49C-DE1A8DF1D29A}"/>
              </a:ext>
            </a:extLst>
          </p:cNvPr>
          <p:cNvSpPr/>
          <p:nvPr>
            <p:custDataLst>
              <p:tags r:id="rId11"/>
            </p:custDataLst>
          </p:nvPr>
        </p:nvSpPr>
        <p:spPr bwMode="gray">
          <a:xfrm>
            <a:off x="8114968"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阶段二 </a:t>
            </a:r>
            <a:r>
              <a:rPr lang="en-US" altLang="zh-CN" sz="1599" b="1" dirty="0">
                <a:solidFill>
                  <a:srgbClr val="2D97C8"/>
                </a:solidFill>
                <a:latin typeface="+mn-ea"/>
                <a:cs typeface="Arial" pitchFamily="34" charset="0"/>
              </a:rPr>
              <a:t>3</a:t>
            </a:r>
            <a:r>
              <a:rPr lang="zh-CN" altLang="en-US" sz="1599" b="1" dirty="0">
                <a:solidFill>
                  <a:srgbClr val="2D97C8"/>
                </a:solidFill>
                <a:latin typeface="+mn-ea"/>
                <a:cs typeface="Arial" pitchFamily="34" charset="0"/>
              </a:rPr>
              <a:t>年</a:t>
            </a:r>
            <a:r>
              <a:rPr lang="en-US" altLang="zh-CN" sz="1599" b="1" dirty="0">
                <a:solidFill>
                  <a:srgbClr val="2D97C8"/>
                </a:solidFill>
                <a:latin typeface="+mn-ea"/>
                <a:cs typeface="Arial" pitchFamily="34" charset="0"/>
              </a:rPr>
              <a:t>~</a:t>
            </a:r>
            <a:endParaRPr lang="zh-CN" altLang="en-US" sz="1599" b="1" dirty="0">
              <a:solidFill>
                <a:srgbClr val="2D97C8"/>
              </a:solidFill>
              <a:latin typeface="+mn-ea"/>
              <a:cs typeface="Arial" pitchFamily="34" charset="0"/>
            </a:endParaRPr>
          </a:p>
        </p:txBody>
      </p:sp>
      <p:sp>
        <p:nvSpPr>
          <p:cNvPr id="67" name="Rectangle 32">
            <a:extLst>
              <a:ext uri="{FF2B5EF4-FFF2-40B4-BE49-F238E27FC236}">
                <a16:creationId xmlns:a16="http://schemas.microsoft.com/office/drawing/2014/main" id="{5565B598-28C5-48E1-91BB-B8C59C5C7F8D}"/>
              </a:ext>
            </a:extLst>
          </p:cNvPr>
          <p:cNvSpPr/>
          <p:nvPr/>
        </p:nvSpPr>
        <p:spPr>
          <a:xfrm>
            <a:off x="1277368" y="3537415"/>
            <a:ext cx="3238314" cy="824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400" indent="-176400">
              <a:spcBef>
                <a:spcPts val="500"/>
              </a:spcBef>
              <a:buSzPct val="100000"/>
              <a:buFont typeface="+mj-lt"/>
              <a:buChar char="•"/>
            </a:pPr>
            <a:r>
              <a:rPr lang="zh-CN" altLang="en-US" sz="1400" dirty="0">
                <a:solidFill>
                  <a:schemeClr val="tx1"/>
                </a:solidFill>
              </a:rPr>
              <a:t>推广已有类型的环保示范区</a:t>
            </a:r>
            <a:endParaRPr lang="en-US" altLang="zh-CN" sz="1400" dirty="0">
              <a:solidFill>
                <a:schemeClr val="tx1"/>
              </a:solidFill>
            </a:endParaRPr>
          </a:p>
          <a:p>
            <a:pPr marL="176400" indent="-176400">
              <a:spcBef>
                <a:spcPts val="500"/>
              </a:spcBef>
              <a:buSzPct val="100000"/>
              <a:buFont typeface="+mj-lt"/>
              <a:buChar char="•"/>
            </a:pPr>
            <a:r>
              <a:rPr lang="zh-CN" altLang="en-US" sz="1400" dirty="0">
                <a:solidFill>
                  <a:schemeClr val="tx1"/>
                </a:solidFill>
              </a:rPr>
              <a:t>建成更多类型环保示范区</a:t>
            </a:r>
          </a:p>
        </p:txBody>
      </p:sp>
      <p:sp>
        <p:nvSpPr>
          <p:cNvPr id="17" name="矩形 16">
            <a:extLst>
              <a:ext uri="{FF2B5EF4-FFF2-40B4-BE49-F238E27FC236}">
                <a16:creationId xmlns:a16="http://schemas.microsoft.com/office/drawing/2014/main" id="{D77852ED-9C14-4EE6-AF83-6DB5A2D94B7A}"/>
              </a:ext>
            </a:extLst>
          </p:cNvPr>
          <p:cNvSpPr/>
          <p:nvPr/>
        </p:nvSpPr>
        <p:spPr>
          <a:xfrm>
            <a:off x="587375" y="3537415"/>
            <a:ext cx="423161" cy="11044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保护目标</a:t>
            </a:r>
            <a:endParaRPr lang="ca-ES" sz="1400" b="1" dirty="0">
              <a:solidFill>
                <a:schemeClr val="tx1"/>
              </a:solidFill>
            </a:endParaRPr>
          </a:p>
        </p:txBody>
      </p:sp>
      <p:sp>
        <p:nvSpPr>
          <p:cNvPr id="69" name="Rectangle 32">
            <a:extLst>
              <a:ext uri="{FF2B5EF4-FFF2-40B4-BE49-F238E27FC236}">
                <a16:creationId xmlns:a16="http://schemas.microsoft.com/office/drawing/2014/main" id="{6BB15642-9A24-476E-9637-8C473EA0DDB2}"/>
              </a:ext>
            </a:extLst>
          </p:cNvPr>
          <p:cNvSpPr/>
          <p:nvPr/>
        </p:nvSpPr>
        <p:spPr>
          <a:xfrm>
            <a:off x="4553095" y="3537415"/>
            <a:ext cx="3238314" cy="824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400" indent="-176400">
              <a:spcBef>
                <a:spcPts val="500"/>
              </a:spcBef>
              <a:buSzPct val="100000"/>
              <a:buFont typeface="+mj-lt"/>
              <a:buChar char="•"/>
            </a:pPr>
            <a:r>
              <a:rPr lang="zh-CN" altLang="en-US" sz="1400" dirty="0">
                <a:solidFill>
                  <a:schemeClr val="tx1"/>
                </a:solidFill>
              </a:rPr>
              <a:t>实现</a:t>
            </a:r>
            <a:r>
              <a:rPr lang="en-US" altLang="zh-CN" sz="1400" dirty="0">
                <a:solidFill>
                  <a:schemeClr val="tx1"/>
                </a:solidFill>
              </a:rPr>
              <a:t>10%</a:t>
            </a:r>
            <a:r>
              <a:rPr lang="zh-CN" altLang="en-US" sz="1400" dirty="0">
                <a:solidFill>
                  <a:schemeClr val="tx1"/>
                </a:solidFill>
              </a:rPr>
              <a:t>的流域减排目标，开发护水宝，形成护水平台</a:t>
            </a:r>
          </a:p>
        </p:txBody>
      </p:sp>
      <p:sp>
        <p:nvSpPr>
          <p:cNvPr id="70" name="Rectangle 32">
            <a:extLst>
              <a:ext uri="{FF2B5EF4-FFF2-40B4-BE49-F238E27FC236}">
                <a16:creationId xmlns:a16="http://schemas.microsoft.com/office/drawing/2014/main" id="{3592ECC1-BC44-484C-A100-970A321682BD}"/>
              </a:ext>
            </a:extLst>
          </p:cNvPr>
          <p:cNvSpPr/>
          <p:nvPr/>
        </p:nvSpPr>
        <p:spPr>
          <a:xfrm>
            <a:off x="8114588" y="3537415"/>
            <a:ext cx="3490036" cy="824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400" indent="-176400">
              <a:spcBef>
                <a:spcPts val="500"/>
              </a:spcBef>
              <a:buSzPct val="100000"/>
              <a:buFont typeface="+mj-lt"/>
              <a:buChar char="•"/>
            </a:pPr>
            <a:r>
              <a:rPr lang="zh-CN" altLang="en-US" sz="1400" dirty="0">
                <a:solidFill>
                  <a:schemeClr val="tx1"/>
                </a:solidFill>
              </a:rPr>
              <a:t>解决水源地安全问题，复制成熟的水基金保护模式</a:t>
            </a:r>
          </a:p>
        </p:txBody>
      </p:sp>
      <p:sp>
        <p:nvSpPr>
          <p:cNvPr id="68" name="矩形 67">
            <a:extLst>
              <a:ext uri="{FF2B5EF4-FFF2-40B4-BE49-F238E27FC236}">
                <a16:creationId xmlns:a16="http://schemas.microsoft.com/office/drawing/2014/main" id="{A8E366C0-F0A6-4433-9386-AEF00628369A}"/>
              </a:ext>
            </a:extLst>
          </p:cNvPr>
          <p:cNvSpPr/>
          <p:nvPr/>
        </p:nvSpPr>
        <p:spPr>
          <a:xfrm>
            <a:off x="587375" y="4752311"/>
            <a:ext cx="423161" cy="11044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商业目标</a:t>
            </a:r>
            <a:endParaRPr lang="ca-ES" sz="1400" b="1" dirty="0">
              <a:solidFill>
                <a:schemeClr val="tx1"/>
              </a:solidFill>
            </a:endParaRPr>
          </a:p>
        </p:txBody>
      </p:sp>
      <p:sp>
        <p:nvSpPr>
          <p:cNvPr id="74" name="Rectangle 32">
            <a:extLst>
              <a:ext uri="{FF2B5EF4-FFF2-40B4-BE49-F238E27FC236}">
                <a16:creationId xmlns:a16="http://schemas.microsoft.com/office/drawing/2014/main" id="{2C068252-C134-4B70-BF65-4CBE03A7C6D6}"/>
              </a:ext>
            </a:extLst>
          </p:cNvPr>
          <p:cNvSpPr/>
          <p:nvPr/>
        </p:nvSpPr>
        <p:spPr>
          <a:xfrm>
            <a:off x="1277368" y="4752311"/>
            <a:ext cx="3238314" cy="824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400" indent="-176400">
              <a:spcBef>
                <a:spcPts val="500"/>
              </a:spcBef>
              <a:buSzPct val="100000"/>
              <a:buFont typeface="+mj-lt"/>
              <a:buChar char="•"/>
            </a:pPr>
            <a:r>
              <a:rPr lang="zh-CN" altLang="en-US" sz="1400" dirty="0">
                <a:solidFill>
                  <a:schemeClr val="tx1"/>
                </a:solidFill>
              </a:rPr>
              <a:t>完成商业化业务的初步探索，包括农产品、自然教育等</a:t>
            </a:r>
            <a:endParaRPr lang="en-US" altLang="zh-CN" sz="1400" dirty="0">
              <a:solidFill>
                <a:schemeClr val="tx1"/>
              </a:solidFill>
            </a:endParaRPr>
          </a:p>
        </p:txBody>
      </p:sp>
      <p:sp>
        <p:nvSpPr>
          <p:cNvPr id="75" name="Rectangle 32">
            <a:extLst>
              <a:ext uri="{FF2B5EF4-FFF2-40B4-BE49-F238E27FC236}">
                <a16:creationId xmlns:a16="http://schemas.microsoft.com/office/drawing/2014/main" id="{0148128E-8E1A-404E-BCE4-D0FE37037C68}"/>
              </a:ext>
            </a:extLst>
          </p:cNvPr>
          <p:cNvSpPr/>
          <p:nvPr/>
        </p:nvSpPr>
        <p:spPr>
          <a:xfrm>
            <a:off x="4553095" y="4752311"/>
            <a:ext cx="3238314" cy="824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400" indent="-176400">
              <a:spcBef>
                <a:spcPts val="500"/>
              </a:spcBef>
              <a:buSzPct val="100000"/>
              <a:buFont typeface="+mj-lt"/>
              <a:buChar char="•"/>
            </a:pPr>
            <a:r>
              <a:rPr lang="zh-CN" altLang="en-US" sz="1400" dirty="0">
                <a:solidFill>
                  <a:schemeClr val="tx1"/>
                </a:solidFill>
              </a:rPr>
              <a:t>结合联创，厘清当商业化产品的定位和规模化方案</a:t>
            </a:r>
            <a:endParaRPr lang="en-US" altLang="zh-CN" sz="1400" dirty="0">
              <a:solidFill>
                <a:schemeClr val="tx1"/>
              </a:solidFill>
            </a:endParaRPr>
          </a:p>
          <a:p>
            <a:pPr marL="176400" indent="-176400">
              <a:spcBef>
                <a:spcPts val="500"/>
              </a:spcBef>
              <a:buSzPct val="100000"/>
              <a:buFont typeface="+mj-lt"/>
              <a:buChar char="•"/>
            </a:pPr>
            <a:r>
              <a:rPr lang="zh-CN" altLang="en-US" sz="1400" dirty="0">
                <a:solidFill>
                  <a:schemeClr val="tx1"/>
                </a:solidFill>
              </a:rPr>
              <a:t>进一步开发更多的商业化方案，发现创新商业合作模式</a:t>
            </a:r>
            <a:endParaRPr lang="en-US" altLang="zh-CN" sz="1400" dirty="0">
              <a:solidFill>
                <a:schemeClr val="tx1"/>
              </a:solidFill>
            </a:endParaRPr>
          </a:p>
        </p:txBody>
      </p:sp>
      <p:sp>
        <p:nvSpPr>
          <p:cNvPr id="76" name="Rectangle 32">
            <a:extLst>
              <a:ext uri="{FF2B5EF4-FFF2-40B4-BE49-F238E27FC236}">
                <a16:creationId xmlns:a16="http://schemas.microsoft.com/office/drawing/2014/main" id="{77435A3A-6318-49E0-ABE0-F2CD8B138284}"/>
              </a:ext>
            </a:extLst>
          </p:cNvPr>
          <p:cNvSpPr/>
          <p:nvPr/>
        </p:nvSpPr>
        <p:spPr>
          <a:xfrm>
            <a:off x="8114587" y="4752311"/>
            <a:ext cx="3490037" cy="824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400" indent="-176400">
              <a:spcBef>
                <a:spcPts val="500"/>
              </a:spcBef>
              <a:buSzPct val="100000"/>
              <a:buFont typeface="+mj-lt"/>
              <a:buChar char="•"/>
            </a:pPr>
            <a:r>
              <a:rPr lang="zh-CN" altLang="en-US" sz="1400" dirty="0">
                <a:solidFill>
                  <a:schemeClr val="tx1"/>
                </a:solidFill>
              </a:rPr>
              <a:t>复制与推广水基金的商业运营形态</a:t>
            </a:r>
            <a:endParaRPr lang="en-US" altLang="zh-CN" sz="1400" dirty="0">
              <a:solidFill>
                <a:schemeClr val="tx1"/>
              </a:solidFill>
            </a:endParaRPr>
          </a:p>
          <a:p>
            <a:pPr marL="176400" indent="-176400">
              <a:spcBef>
                <a:spcPts val="500"/>
              </a:spcBef>
              <a:buSzPct val="100000"/>
              <a:buFont typeface="+mj-lt"/>
              <a:buChar char="•"/>
            </a:pPr>
            <a:r>
              <a:rPr lang="zh-CN" altLang="en-US" sz="1400" dirty="0">
                <a:solidFill>
                  <a:schemeClr val="tx1"/>
                </a:solidFill>
              </a:rPr>
              <a:t>为全国水基金可持续运营提供资源支持</a:t>
            </a:r>
          </a:p>
        </p:txBody>
      </p:sp>
      <p:sp>
        <p:nvSpPr>
          <p:cNvPr id="61" name="Rectangle 44">
            <a:extLst>
              <a:ext uri="{FF2B5EF4-FFF2-40B4-BE49-F238E27FC236}">
                <a16:creationId xmlns:a16="http://schemas.microsoft.com/office/drawing/2014/main" id="{16F77FD0-8092-426C-B8AD-C77D2A158D93}"/>
              </a:ext>
            </a:extLst>
          </p:cNvPr>
          <p:cNvSpPr/>
          <p:nvPr/>
        </p:nvSpPr>
        <p:spPr>
          <a:xfrm>
            <a:off x="8114588" y="2322519"/>
            <a:ext cx="3165825" cy="535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400" indent="-176400">
              <a:spcBef>
                <a:spcPts val="500"/>
              </a:spcBef>
              <a:buSzPct val="100000"/>
              <a:buFont typeface="+mj-lt"/>
              <a:buChar char="•"/>
            </a:pPr>
            <a:r>
              <a:rPr lang="zh-CN" altLang="en-US" sz="1300" dirty="0">
                <a:solidFill>
                  <a:schemeClr val="tx1"/>
                </a:solidFill>
              </a:rPr>
              <a:t>向全国饮用水源推广</a:t>
            </a:r>
            <a:endParaRPr lang="en-US" altLang="zh-CN" sz="1300" dirty="0">
              <a:solidFill>
                <a:schemeClr val="tx1"/>
              </a:solidFill>
            </a:endParaRPr>
          </a:p>
        </p:txBody>
      </p:sp>
      <p:sp>
        <p:nvSpPr>
          <p:cNvPr id="62" name="Rectangle 44">
            <a:extLst>
              <a:ext uri="{FF2B5EF4-FFF2-40B4-BE49-F238E27FC236}">
                <a16:creationId xmlns:a16="http://schemas.microsoft.com/office/drawing/2014/main" id="{D3F2D6B5-F285-4E52-9943-BD157F91A27D}"/>
              </a:ext>
            </a:extLst>
          </p:cNvPr>
          <p:cNvSpPr/>
          <p:nvPr/>
        </p:nvSpPr>
        <p:spPr>
          <a:xfrm>
            <a:off x="4553095" y="2322519"/>
            <a:ext cx="3381588" cy="535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400" indent="-176400">
              <a:spcBef>
                <a:spcPts val="500"/>
              </a:spcBef>
              <a:buSzPct val="100000"/>
              <a:buFont typeface="+mj-lt"/>
              <a:buChar char="•"/>
            </a:pPr>
            <a:r>
              <a:rPr lang="zh-CN" altLang="en-US" sz="1300" dirty="0">
                <a:solidFill>
                  <a:schemeClr val="tx1"/>
                </a:solidFill>
              </a:rPr>
              <a:t>扩展至全千岛湖流域（包括浙江和安徽其他区域）</a:t>
            </a:r>
            <a:endParaRPr lang="en-US" altLang="zh-CN" sz="1300" dirty="0">
              <a:solidFill>
                <a:schemeClr val="tx1"/>
              </a:solidFill>
            </a:endParaRPr>
          </a:p>
        </p:txBody>
      </p:sp>
      <p:sp>
        <p:nvSpPr>
          <p:cNvPr id="63" name="Rectangle 32">
            <a:extLst>
              <a:ext uri="{FF2B5EF4-FFF2-40B4-BE49-F238E27FC236}">
                <a16:creationId xmlns:a16="http://schemas.microsoft.com/office/drawing/2014/main" id="{8A7FA66E-D25C-45A1-A48E-50062F44A4E1}"/>
              </a:ext>
            </a:extLst>
          </p:cNvPr>
          <p:cNvSpPr/>
          <p:nvPr/>
        </p:nvSpPr>
        <p:spPr>
          <a:xfrm>
            <a:off x="1277368" y="2322519"/>
            <a:ext cx="3238314" cy="50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400" indent="-176400">
              <a:spcBef>
                <a:spcPts val="500"/>
              </a:spcBef>
              <a:buSzPct val="100000"/>
              <a:buFont typeface="+mj-lt"/>
              <a:buChar char="•"/>
            </a:pPr>
            <a:r>
              <a:rPr lang="zh-CN" altLang="en-US" sz="1400" dirty="0">
                <a:solidFill>
                  <a:schemeClr val="tx1"/>
                </a:solidFill>
              </a:rPr>
              <a:t>专注于杭州市内</a:t>
            </a:r>
            <a:endParaRPr lang="en-US" altLang="zh-CN" sz="1400" dirty="0">
              <a:solidFill>
                <a:schemeClr val="tx1"/>
              </a:solidFill>
            </a:endParaRPr>
          </a:p>
        </p:txBody>
      </p:sp>
      <p:sp>
        <p:nvSpPr>
          <p:cNvPr id="77" name="矩形 76">
            <a:extLst>
              <a:ext uri="{FF2B5EF4-FFF2-40B4-BE49-F238E27FC236}">
                <a16:creationId xmlns:a16="http://schemas.microsoft.com/office/drawing/2014/main" id="{C6F55727-ABC9-4351-897A-ECAF60BAD631}"/>
              </a:ext>
            </a:extLst>
          </p:cNvPr>
          <p:cNvSpPr/>
          <p:nvPr/>
        </p:nvSpPr>
        <p:spPr>
          <a:xfrm>
            <a:off x="587375" y="2322519"/>
            <a:ext cx="423161" cy="11044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影响范围</a:t>
            </a:r>
            <a:endParaRPr lang="ca-ES" sz="1400" b="1" dirty="0">
              <a:solidFill>
                <a:schemeClr val="tx1"/>
              </a:solidFill>
            </a:endParaRPr>
          </a:p>
        </p:txBody>
      </p:sp>
      <p:cxnSp>
        <p:nvCxnSpPr>
          <p:cNvPr id="19" name="直接连接符 18">
            <a:extLst>
              <a:ext uri="{FF2B5EF4-FFF2-40B4-BE49-F238E27FC236}">
                <a16:creationId xmlns:a16="http://schemas.microsoft.com/office/drawing/2014/main" id="{875C6A72-587A-4B93-A82B-C04D9FEB13FF}"/>
              </a:ext>
            </a:extLst>
          </p:cNvPr>
          <p:cNvCxnSpPr/>
          <p:nvPr/>
        </p:nvCxnSpPr>
        <p:spPr>
          <a:xfrm>
            <a:off x="587375" y="3482183"/>
            <a:ext cx="10945813"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8C7AF6C2-8155-4FAD-88ED-8C6EA5BD0913}"/>
              </a:ext>
            </a:extLst>
          </p:cNvPr>
          <p:cNvCxnSpPr/>
          <p:nvPr/>
        </p:nvCxnSpPr>
        <p:spPr>
          <a:xfrm>
            <a:off x="587375" y="4697079"/>
            <a:ext cx="10945813"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A3F25AB2-1484-422A-8FDC-25940E0D13A6}"/>
              </a:ext>
            </a:extLst>
          </p:cNvPr>
          <p:cNvGrpSpPr/>
          <p:nvPr/>
        </p:nvGrpSpPr>
        <p:grpSpPr>
          <a:xfrm>
            <a:off x="10228395" y="176553"/>
            <a:ext cx="1322391" cy="678357"/>
            <a:chOff x="884396" y="1035795"/>
            <a:chExt cx="10494804" cy="5383601"/>
          </a:xfrm>
        </p:grpSpPr>
        <p:sp>
          <p:nvSpPr>
            <p:cNvPr id="41" name="矩形 40">
              <a:extLst>
                <a:ext uri="{FF2B5EF4-FFF2-40B4-BE49-F238E27FC236}">
                  <a16:creationId xmlns:a16="http://schemas.microsoft.com/office/drawing/2014/main" id="{B25D27A5-6CFA-47FE-834A-2D0C56F3D404}"/>
                </a:ext>
              </a:extLst>
            </p:cNvPr>
            <p:cNvSpPr/>
            <p:nvPr/>
          </p:nvSpPr>
          <p:spPr>
            <a:xfrm>
              <a:off x="1179231" y="1933926"/>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dirty="0">
                <a:solidFill>
                  <a:schemeClr val="accent2">
                    <a:lumMod val="75000"/>
                  </a:schemeClr>
                </a:solidFill>
              </a:endParaRPr>
            </a:p>
          </p:txBody>
        </p:sp>
        <p:sp>
          <p:nvSpPr>
            <p:cNvPr id="42" name="矩形 41">
              <a:extLst>
                <a:ext uri="{FF2B5EF4-FFF2-40B4-BE49-F238E27FC236}">
                  <a16:creationId xmlns:a16="http://schemas.microsoft.com/office/drawing/2014/main" id="{4D8400BB-B527-4E8C-A3EC-5250260B499D}"/>
                </a:ext>
              </a:extLst>
            </p:cNvPr>
            <p:cNvSpPr/>
            <p:nvPr/>
          </p:nvSpPr>
          <p:spPr>
            <a:xfrm>
              <a:off x="4539215" y="1933926"/>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dirty="0">
                <a:solidFill>
                  <a:schemeClr val="accent2">
                    <a:lumMod val="75000"/>
                  </a:schemeClr>
                </a:solidFill>
              </a:endParaRPr>
            </a:p>
          </p:txBody>
        </p:sp>
        <p:sp>
          <p:nvSpPr>
            <p:cNvPr id="43" name="矩形 42">
              <a:extLst>
                <a:ext uri="{FF2B5EF4-FFF2-40B4-BE49-F238E27FC236}">
                  <a16:creationId xmlns:a16="http://schemas.microsoft.com/office/drawing/2014/main" id="{B9F5A5E8-E93A-462D-A53B-FDA699E685F0}"/>
                </a:ext>
              </a:extLst>
            </p:cNvPr>
            <p:cNvSpPr/>
            <p:nvPr/>
          </p:nvSpPr>
          <p:spPr>
            <a:xfrm>
              <a:off x="7899201" y="1933926"/>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dirty="0">
                <a:solidFill>
                  <a:schemeClr val="accent2">
                    <a:lumMod val="75000"/>
                  </a:schemeClr>
                </a:solidFill>
              </a:endParaRPr>
            </a:p>
          </p:txBody>
        </p:sp>
        <p:sp>
          <p:nvSpPr>
            <p:cNvPr id="44" name="矩形 43">
              <a:extLst>
                <a:ext uri="{FF2B5EF4-FFF2-40B4-BE49-F238E27FC236}">
                  <a16:creationId xmlns:a16="http://schemas.microsoft.com/office/drawing/2014/main" id="{19917FED-9EE7-4D7D-BCE6-0075BE58029D}"/>
                </a:ext>
              </a:extLst>
            </p:cNvPr>
            <p:cNvSpPr/>
            <p:nvPr/>
          </p:nvSpPr>
          <p:spPr>
            <a:xfrm>
              <a:off x="1177201" y="3045458"/>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lumMod val="75000"/>
                  </a:schemeClr>
                </a:solidFill>
              </a:endParaRPr>
            </a:p>
          </p:txBody>
        </p:sp>
        <p:sp>
          <p:nvSpPr>
            <p:cNvPr id="45" name="矩形 44">
              <a:extLst>
                <a:ext uri="{FF2B5EF4-FFF2-40B4-BE49-F238E27FC236}">
                  <a16:creationId xmlns:a16="http://schemas.microsoft.com/office/drawing/2014/main" id="{841771D8-008B-4A04-8A6E-C096E805D907}"/>
                </a:ext>
              </a:extLst>
            </p:cNvPr>
            <p:cNvSpPr/>
            <p:nvPr/>
          </p:nvSpPr>
          <p:spPr>
            <a:xfrm>
              <a:off x="4537185" y="3045458"/>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lumMod val="75000"/>
                  </a:schemeClr>
                </a:solidFill>
              </a:endParaRPr>
            </a:p>
          </p:txBody>
        </p:sp>
        <p:sp>
          <p:nvSpPr>
            <p:cNvPr id="46" name="矩形 45">
              <a:extLst>
                <a:ext uri="{FF2B5EF4-FFF2-40B4-BE49-F238E27FC236}">
                  <a16:creationId xmlns:a16="http://schemas.microsoft.com/office/drawing/2014/main" id="{B16E8A07-E9F0-481E-9D47-504B1666C956}"/>
                </a:ext>
              </a:extLst>
            </p:cNvPr>
            <p:cNvSpPr/>
            <p:nvPr/>
          </p:nvSpPr>
          <p:spPr>
            <a:xfrm>
              <a:off x="7897171" y="3045458"/>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lumMod val="75000"/>
                  </a:schemeClr>
                </a:solidFill>
              </a:endParaRPr>
            </a:p>
          </p:txBody>
        </p:sp>
        <p:grpSp>
          <p:nvGrpSpPr>
            <p:cNvPr id="47" name="组合 46">
              <a:extLst>
                <a:ext uri="{FF2B5EF4-FFF2-40B4-BE49-F238E27FC236}">
                  <a16:creationId xmlns:a16="http://schemas.microsoft.com/office/drawing/2014/main" id="{9CD7DDB6-C3A4-4842-A47B-22FD6A25763A}"/>
                </a:ext>
              </a:extLst>
            </p:cNvPr>
            <p:cNvGrpSpPr/>
            <p:nvPr/>
          </p:nvGrpSpPr>
          <p:grpSpPr>
            <a:xfrm>
              <a:off x="1179231" y="4156989"/>
              <a:ext cx="9807581" cy="1910180"/>
              <a:chOff x="1179231" y="4039609"/>
              <a:chExt cx="9807581" cy="1910180"/>
            </a:xfrm>
          </p:grpSpPr>
          <p:sp>
            <p:nvSpPr>
              <p:cNvPr id="65" name="矩形 64">
                <a:extLst>
                  <a:ext uri="{FF2B5EF4-FFF2-40B4-BE49-F238E27FC236}">
                    <a16:creationId xmlns:a16="http://schemas.microsoft.com/office/drawing/2014/main" id="{CBEB67CF-A57B-4874-A92D-AFB012D9DBFC}"/>
                  </a:ext>
                </a:extLst>
              </p:cNvPr>
              <p:cNvSpPr/>
              <p:nvPr/>
            </p:nvSpPr>
            <p:spPr>
              <a:xfrm>
                <a:off x="117923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sp>
            <p:nvSpPr>
              <p:cNvPr id="66" name="矩形 65">
                <a:extLst>
                  <a:ext uri="{FF2B5EF4-FFF2-40B4-BE49-F238E27FC236}">
                    <a16:creationId xmlns:a16="http://schemas.microsoft.com/office/drawing/2014/main" id="{A79A5840-90A7-47D7-90FB-5BCF7F88BD3D}"/>
                  </a:ext>
                </a:extLst>
              </p:cNvPr>
              <p:cNvSpPr/>
              <p:nvPr/>
            </p:nvSpPr>
            <p:spPr>
              <a:xfrm>
                <a:off x="453820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sp>
            <p:nvSpPr>
              <p:cNvPr id="71" name="矩形 70">
                <a:extLst>
                  <a:ext uri="{FF2B5EF4-FFF2-40B4-BE49-F238E27FC236}">
                    <a16:creationId xmlns:a16="http://schemas.microsoft.com/office/drawing/2014/main" id="{9AA38FC7-DEBC-4337-98C9-EAA948FFABAF}"/>
                  </a:ext>
                </a:extLst>
              </p:cNvPr>
              <p:cNvSpPr/>
              <p:nvPr/>
            </p:nvSpPr>
            <p:spPr>
              <a:xfrm>
                <a:off x="789717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grpSp>
        <p:sp>
          <p:nvSpPr>
            <p:cNvPr id="48" name="等腰三角形 47">
              <a:extLst>
                <a:ext uri="{FF2B5EF4-FFF2-40B4-BE49-F238E27FC236}">
                  <a16:creationId xmlns:a16="http://schemas.microsoft.com/office/drawing/2014/main" id="{3247ED9B-E91B-4A2C-AA53-A999D4148EFD}"/>
                </a:ext>
              </a:extLst>
            </p:cNvPr>
            <p:cNvSpPr/>
            <p:nvPr/>
          </p:nvSpPr>
          <p:spPr>
            <a:xfrm>
              <a:off x="1179229" y="1035795"/>
              <a:ext cx="9809612" cy="780753"/>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accent2">
                    <a:lumMod val="75000"/>
                  </a:schemeClr>
                </a:solidFill>
              </a:endParaRPr>
            </a:p>
          </p:txBody>
        </p:sp>
        <p:sp>
          <p:nvSpPr>
            <p:cNvPr id="49" name="Rechteck 28">
              <a:extLst>
                <a:ext uri="{FF2B5EF4-FFF2-40B4-BE49-F238E27FC236}">
                  <a16:creationId xmlns:a16="http://schemas.microsoft.com/office/drawing/2014/main" id="{55659712-100E-436A-8328-CA59907C3B3C}"/>
                </a:ext>
              </a:extLst>
            </p:cNvPr>
            <p:cNvSpPr/>
            <p:nvPr/>
          </p:nvSpPr>
          <p:spPr bwMode="gray">
            <a:xfrm>
              <a:off x="7899200"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50" name="Rechteck 28">
              <a:extLst>
                <a:ext uri="{FF2B5EF4-FFF2-40B4-BE49-F238E27FC236}">
                  <a16:creationId xmlns:a16="http://schemas.microsoft.com/office/drawing/2014/main" id="{F82F36A3-4A49-4CE5-97AA-82F13726910D}"/>
                </a:ext>
              </a:extLst>
            </p:cNvPr>
            <p:cNvSpPr/>
            <p:nvPr/>
          </p:nvSpPr>
          <p:spPr bwMode="gray">
            <a:xfrm>
              <a:off x="884396" y="6274119"/>
              <a:ext cx="10494804" cy="145277"/>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60" name="Rechteck 28">
              <a:extLst>
                <a:ext uri="{FF2B5EF4-FFF2-40B4-BE49-F238E27FC236}">
                  <a16:creationId xmlns:a16="http://schemas.microsoft.com/office/drawing/2014/main" id="{EE6264AB-FB37-4DB7-83F7-E951D737D2F5}"/>
                </a:ext>
              </a:extLst>
            </p:cNvPr>
            <p:cNvSpPr/>
            <p:nvPr/>
          </p:nvSpPr>
          <p:spPr bwMode="gray">
            <a:xfrm>
              <a:off x="4537184"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64" name="Rechteck 28">
              <a:extLst>
                <a:ext uri="{FF2B5EF4-FFF2-40B4-BE49-F238E27FC236}">
                  <a16:creationId xmlns:a16="http://schemas.microsoft.com/office/drawing/2014/main" id="{60147544-1C50-4264-8414-B6DF5A61DF1C}"/>
                </a:ext>
              </a:extLst>
            </p:cNvPr>
            <p:cNvSpPr/>
            <p:nvPr/>
          </p:nvSpPr>
          <p:spPr bwMode="gray">
            <a:xfrm>
              <a:off x="1179231"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grpSp>
    </p:spTree>
    <p:extLst>
      <p:ext uri="{BB962C8B-B14F-4D97-AF65-F5344CB8AC3E}">
        <p14:creationId xmlns:p14="http://schemas.microsoft.com/office/powerpoint/2010/main" val="372582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B8D29-1165-4573-9D06-2AB859358647}"/>
              </a:ext>
            </a:extLst>
          </p:cNvPr>
          <p:cNvSpPr>
            <a:spLocks noGrp="1"/>
          </p:cNvSpPr>
          <p:nvPr>
            <p:ph type="title"/>
          </p:nvPr>
        </p:nvSpPr>
        <p:spPr>
          <a:xfrm>
            <a:off x="601433" y="438604"/>
            <a:ext cx="9318744" cy="460800"/>
          </a:xfrm>
        </p:spPr>
        <p:txBody>
          <a:bodyPr>
            <a:normAutofit/>
          </a:bodyPr>
          <a:lstStyle/>
          <a:p>
            <a:r>
              <a:rPr lang="zh-CN" altLang="en-US" dirty="0"/>
              <a:t>在品牌建设中，我们可从六个角度思考品牌的影响力</a:t>
            </a:r>
            <a:endParaRPr lang="ca-ES" dirty="0"/>
          </a:p>
        </p:txBody>
      </p:sp>
      <p:sp>
        <p:nvSpPr>
          <p:cNvPr id="3" name="灯片编号占位符 2">
            <a:extLst>
              <a:ext uri="{FF2B5EF4-FFF2-40B4-BE49-F238E27FC236}">
                <a16:creationId xmlns:a16="http://schemas.microsoft.com/office/drawing/2014/main" id="{9C2CAD97-E719-4D32-B853-BE4F5EE4D83E}"/>
              </a:ext>
            </a:extLst>
          </p:cNvPr>
          <p:cNvSpPr>
            <a:spLocks noGrp="1"/>
          </p:cNvSpPr>
          <p:nvPr>
            <p:ph type="sldNum" sz="quarter" idx="14"/>
          </p:nvPr>
        </p:nvSpPr>
        <p:spPr/>
        <p:txBody>
          <a:bodyPr/>
          <a:lstStyle/>
          <a:p>
            <a:fld id="{E6049C3D-CCF1-41B9-A681-D61E0CAE4A17}" type="slidenum">
              <a:rPr lang="en-US" altLang="zh-CN" smtClean="0"/>
              <a:pPr/>
              <a:t>45</a:t>
            </a:fld>
            <a:endParaRPr lang="en-US" dirty="0"/>
          </a:p>
        </p:txBody>
      </p:sp>
      <p:sp>
        <p:nvSpPr>
          <p:cNvPr id="4" name="文本占位符 3">
            <a:extLst>
              <a:ext uri="{FF2B5EF4-FFF2-40B4-BE49-F238E27FC236}">
                <a16:creationId xmlns:a16="http://schemas.microsoft.com/office/drawing/2014/main" id="{FA2E25FF-2CDA-42F8-9F77-CF5CE0FF96D3}"/>
              </a:ext>
            </a:extLst>
          </p:cNvPr>
          <p:cNvSpPr>
            <a:spLocks noGrp="1"/>
          </p:cNvSpPr>
          <p:nvPr>
            <p:ph type="body" sz="quarter" idx="15"/>
          </p:nvPr>
        </p:nvSpPr>
        <p:spPr/>
        <p:txBody>
          <a:bodyPr/>
          <a:lstStyle/>
          <a:p>
            <a:endParaRPr lang="ca-ES"/>
          </a:p>
        </p:txBody>
      </p:sp>
      <p:sp>
        <p:nvSpPr>
          <p:cNvPr id="5" name="TextBox 60">
            <a:extLst>
              <a:ext uri="{FF2B5EF4-FFF2-40B4-BE49-F238E27FC236}">
                <a16:creationId xmlns:a16="http://schemas.microsoft.com/office/drawing/2014/main" id="{D8FD09F0-65A0-4FA0-9AAE-61CB7940EB7E}"/>
              </a:ext>
            </a:extLst>
          </p:cNvPr>
          <p:cNvSpPr txBox="1"/>
          <p:nvPr/>
        </p:nvSpPr>
        <p:spPr>
          <a:xfrm>
            <a:off x="1922963" y="2016247"/>
            <a:ext cx="2781267" cy="838200"/>
          </a:xfrm>
          <a:prstGeom prst="rect">
            <a:avLst/>
          </a:prstGeom>
          <a:noFill/>
        </p:spPr>
        <p:txBody>
          <a:bodyPr wrap="square" lIns="0" tIns="0" rIns="0" bIns="0" rtlCol="0">
            <a:noAutofit/>
          </a:bodyPr>
          <a:lstStyle/>
          <a:p>
            <a:pPr eaLnBrk="0" hangingPunct="0"/>
            <a:r>
              <a:rPr lang="zh-TW" altLang="en-US" sz="2000" b="1" baseline="30000" dirty="0">
                <a:solidFill>
                  <a:srgbClr val="3C3737"/>
                </a:solidFill>
                <a:latin typeface="微软雅黑" panose="020B0503020204020204" pitchFamily="34" charset="-122"/>
                <a:ea typeface="微软雅黑" panose="020B0503020204020204" pitchFamily="34" charset="-122"/>
                <a:cs typeface="宋体"/>
              </a:rPr>
              <a:t>真实性</a:t>
            </a:r>
            <a:r>
              <a:rPr lang="en-US" altLang="zh-TW" sz="2000" b="1" baseline="30000" dirty="0">
                <a:solidFill>
                  <a:srgbClr val="3C3737"/>
                </a:solidFill>
                <a:latin typeface="微软雅黑" panose="020B0503020204020204" pitchFamily="34" charset="-122"/>
                <a:ea typeface="微软雅黑" panose="020B0503020204020204" pitchFamily="34" charset="-122"/>
                <a:cs typeface="Verdana"/>
              </a:rPr>
              <a:t> </a:t>
            </a:r>
            <a:r>
              <a:rPr lang="en-GB" sz="2000" b="1" baseline="30000" dirty="0">
                <a:solidFill>
                  <a:srgbClr val="3C3737"/>
                </a:solidFill>
                <a:latin typeface="微软雅黑" panose="020B0503020204020204" pitchFamily="34" charset="-122"/>
                <a:ea typeface="微软雅黑" panose="020B0503020204020204" pitchFamily="34" charset="-122"/>
                <a:cs typeface="Verdana"/>
              </a:rPr>
              <a:t>Authenticity</a:t>
            </a:r>
          </a:p>
          <a:p>
            <a:pPr eaLnBrk="0" hangingPunct="0"/>
            <a:r>
              <a:rPr lang="zh-TW" altLang="en-US" sz="1200" dirty="0">
                <a:solidFill>
                  <a:srgbClr val="3C3737"/>
                </a:solidFill>
                <a:latin typeface="微软雅黑" panose="020B0503020204020204" pitchFamily="34" charset="-122"/>
                <a:ea typeface="微软雅黑" panose="020B0503020204020204" pitchFamily="34" charset="-122"/>
                <a:cs typeface="宋体"/>
              </a:rPr>
              <a:t>品牌是否基于产品的实际能力而建立，是否继承和传达了明确的理念及良好的价值观，是否可以满足消费者对其的期望</a:t>
            </a:r>
          </a:p>
          <a:p>
            <a:pPr eaLnBrk="0" hangingPunct="0"/>
            <a:endParaRPr lang="en-GB" sz="1200" dirty="0">
              <a:solidFill>
                <a:srgbClr val="3C3737"/>
              </a:solidFill>
              <a:latin typeface="微软雅黑" panose="020B0503020204020204" pitchFamily="34" charset="-122"/>
              <a:ea typeface="微软雅黑" panose="020B0503020204020204" pitchFamily="34" charset="-122"/>
              <a:cs typeface="宋体"/>
            </a:endParaRPr>
          </a:p>
        </p:txBody>
      </p:sp>
      <p:pic>
        <p:nvPicPr>
          <p:cNvPr id="6" name="Picture 62">
            <a:extLst>
              <a:ext uri="{FF2B5EF4-FFF2-40B4-BE49-F238E27FC236}">
                <a16:creationId xmlns:a16="http://schemas.microsoft.com/office/drawing/2014/main" id="{FFA29399-8BF9-4FA0-8596-8139D2B0B4B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48095" y="1921858"/>
            <a:ext cx="922349" cy="922349"/>
          </a:xfrm>
          <a:prstGeom prst="rect">
            <a:avLst/>
          </a:prstGeom>
          <a:ln>
            <a:noFill/>
          </a:ln>
          <a:effectLst>
            <a:outerShdw blurRad="50800" dist="38100" dir="2700000" algn="tl" rotWithShape="0">
              <a:prstClr val="black">
                <a:alpha val="40000"/>
              </a:prstClr>
            </a:outerShdw>
          </a:effectLst>
        </p:spPr>
      </p:pic>
      <p:pic>
        <p:nvPicPr>
          <p:cNvPr id="7" name="Picture 34">
            <a:extLst>
              <a:ext uri="{FF2B5EF4-FFF2-40B4-BE49-F238E27FC236}">
                <a16:creationId xmlns:a16="http://schemas.microsoft.com/office/drawing/2014/main" id="{E10695DE-0C11-42F1-B9FD-E02BE2ADEF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8095" y="3161707"/>
            <a:ext cx="922349" cy="922349"/>
          </a:xfrm>
          <a:prstGeom prst="rect">
            <a:avLst/>
          </a:prstGeom>
          <a:ln>
            <a:noFill/>
          </a:ln>
          <a:effectLst>
            <a:outerShdw blurRad="50800" dist="38100" dir="2700000" algn="tl" rotWithShape="0">
              <a:prstClr val="black">
                <a:alpha val="40000"/>
              </a:prstClr>
            </a:outerShdw>
          </a:effectLst>
        </p:spPr>
      </p:pic>
      <p:pic>
        <p:nvPicPr>
          <p:cNvPr id="8" name="Picture 35">
            <a:extLst>
              <a:ext uri="{FF2B5EF4-FFF2-40B4-BE49-F238E27FC236}">
                <a16:creationId xmlns:a16="http://schemas.microsoft.com/office/drawing/2014/main" id="{DC9BFDD6-583D-4C65-9F88-5C6CD77472A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095" y="4401556"/>
            <a:ext cx="922349" cy="922349"/>
          </a:xfrm>
          <a:prstGeom prst="rect">
            <a:avLst/>
          </a:prstGeom>
          <a:ln>
            <a:noFill/>
          </a:ln>
          <a:effectLst>
            <a:outerShdw blurRad="50800" dist="38100" dir="2700000" algn="tl" rotWithShape="0">
              <a:prstClr val="black">
                <a:alpha val="40000"/>
              </a:prstClr>
            </a:outerShdw>
          </a:effectLst>
        </p:spPr>
      </p:pic>
      <p:pic>
        <p:nvPicPr>
          <p:cNvPr id="9" name="Picture 36">
            <a:extLst>
              <a:ext uri="{FF2B5EF4-FFF2-40B4-BE49-F238E27FC236}">
                <a16:creationId xmlns:a16="http://schemas.microsoft.com/office/drawing/2014/main" id="{BDE58BA8-1D20-4FB6-8761-C66AB8BF573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51500" y="1885966"/>
            <a:ext cx="930994" cy="930994"/>
          </a:xfrm>
          <a:prstGeom prst="rect">
            <a:avLst/>
          </a:prstGeom>
          <a:ln>
            <a:noFill/>
          </a:ln>
          <a:effectLst>
            <a:outerShdw blurRad="50800" dist="38100" dir="2700000" algn="tl" rotWithShape="0">
              <a:prstClr val="black">
                <a:alpha val="40000"/>
              </a:prstClr>
            </a:outerShdw>
          </a:effectLst>
        </p:spPr>
      </p:pic>
      <p:pic>
        <p:nvPicPr>
          <p:cNvPr id="10" name="Picture 38">
            <a:extLst>
              <a:ext uri="{FF2B5EF4-FFF2-40B4-BE49-F238E27FC236}">
                <a16:creationId xmlns:a16="http://schemas.microsoft.com/office/drawing/2014/main" id="{E0FA13FA-8694-44A9-913F-B6ED16FA538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51500" y="4382953"/>
            <a:ext cx="930994" cy="930994"/>
          </a:xfrm>
          <a:prstGeom prst="rect">
            <a:avLst/>
          </a:prstGeom>
          <a:ln>
            <a:noFill/>
          </a:ln>
          <a:effectLst>
            <a:outerShdw blurRad="50800" dist="38100" dir="2700000" algn="tl" rotWithShape="0">
              <a:prstClr val="black">
                <a:alpha val="40000"/>
              </a:prstClr>
            </a:outerShdw>
          </a:effectLst>
        </p:spPr>
      </p:pic>
      <p:sp>
        <p:nvSpPr>
          <p:cNvPr id="11" name="TextBox 44">
            <a:extLst>
              <a:ext uri="{FF2B5EF4-FFF2-40B4-BE49-F238E27FC236}">
                <a16:creationId xmlns:a16="http://schemas.microsoft.com/office/drawing/2014/main" id="{FB312900-3890-458E-B590-9BD6F05CC91A}"/>
              </a:ext>
            </a:extLst>
          </p:cNvPr>
          <p:cNvSpPr txBox="1"/>
          <p:nvPr/>
        </p:nvSpPr>
        <p:spPr>
          <a:xfrm>
            <a:off x="1922962" y="3261096"/>
            <a:ext cx="2781267" cy="822960"/>
          </a:xfrm>
          <a:prstGeom prst="rect">
            <a:avLst/>
          </a:prstGeom>
          <a:noFill/>
        </p:spPr>
        <p:txBody>
          <a:bodyPr wrap="square" lIns="0" tIns="0" rIns="0" bIns="0" rtlCol="0">
            <a:noAutofit/>
          </a:bodyPr>
          <a:lstStyle/>
          <a:p>
            <a:pPr eaLnBrk="0" hangingPunct="0"/>
            <a:r>
              <a:rPr lang="zh-TW" altLang="en-US" sz="2000" b="1" baseline="30000" dirty="0">
                <a:solidFill>
                  <a:srgbClr val="3C3737"/>
                </a:solidFill>
                <a:latin typeface="微软雅黑" panose="020B0503020204020204" pitchFamily="34" charset="-122"/>
                <a:ea typeface="微软雅黑" panose="020B0503020204020204" pitchFamily="34" charset="-122"/>
                <a:cs typeface="宋体"/>
              </a:rPr>
              <a:t>相关性</a:t>
            </a:r>
            <a:r>
              <a:rPr lang="en-US" altLang="zh-TW" sz="2000" b="1" baseline="30000" dirty="0">
                <a:solidFill>
                  <a:srgbClr val="3C3737"/>
                </a:solidFill>
                <a:latin typeface="微软雅黑" panose="020B0503020204020204" pitchFamily="34" charset="-122"/>
                <a:ea typeface="微软雅黑" panose="020B0503020204020204" pitchFamily="34" charset="-122"/>
                <a:cs typeface="宋体"/>
              </a:rPr>
              <a:t> </a:t>
            </a:r>
            <a:r>
              <a:rPr lang="en-GB" sz="2000" b="1" baseline="30000" dirty="0">
                <a:solidFill>
                  <a:srgbClr val="3C3737"/>
                </a:solidFill>
                <a:latin typeface="微软雅黑" panose="020B0503020204020204" pitchFamily="34" charset="-122"/>
                <a:ea typeface="微软雅黑" panose="020B0503020204020204" pitchFamily="34" charset="-122"/>
                <a:cs typeface="Verdana"/>
              </a:rPr>
              <a:t>Relevance</a:t>
            </a:r>
          </a:p>
          <a:p>
            <a:pPr eaLnBrk="0" hangingPunct="0"/>
            <a:r>
              <a:rPr lang="zh-TW" altLang="en-US" sz="1200" dirty="0">
                <a:solidFill>
                  <a:srgbClr val="3C3737"/>
                </a:solidFill>
                <a:latin typeface="微软雅黑" panose="020B0503020204020204" pitchFamily="34" charset="-122"/>
                <a:ea typeface="微软雅黑" panose="020B0503020204020204" pitchFamily="34" charset="-122"/>
                <a:cs typeface="宋体"/>
              </a:rPr>
              <a:t>品牌在所有的人群分类和地理区域中，可以满足消费者的需求和期望的程度</a:t>
            </a:r>
          </a:p>
          <a:p>
            <a:pPr eaLnBrk="0" hangingPunct="0"/>
            <a:endParaRPr lang="en-GB" sz="2000" b="1" baseline="30000" dirty="0">
              <a:solidFill>
                <a:srgbClr val="3C3737"/>
              </a:solidFill>
              <a:latin typeface="微软雅黑" panose="020B0503020204020204" pitchFamily="34" charset="-122"/>
              <a:ea typeface="微软雅黑" panose="020B0503020204020204" pitchFamily="34" charset="-122"/>
              <a:cs typeface="Verdana"/>
            </a:endParaRPr>
          </a:p>
        </p:txBody>
      </p:sp>
      <p:sp>
        <p:nvSpPr>
          <p:cNvPr id="12" name="TextBox 45">
            <a:extLst>
              <a:ext uri="{FF2B5EF4-FFF2-40B4-BE49-F238E27FC236}">
                <a16:creationId xmlns:a16="http://schemas.microsoft.com/office/drawing/2014/main" id="{0B97A7C9-4033-4475-9024-EDEE79C55EB1}"/>
              </a:ext>
            </a:extLst>
          </p:cNvPr>
          <p:cNvSpPr txBox="1"/>
          <p:nvPr/>
        </p:nvSpPr>
        <p:spPr>
          <a:xfrm>
            <a:off x="1922961" y="4490898"/>
            <a:ext cx="2781267" cy="838200"/>
          </a:xfrm>
          <a:prstGeom prst="rect">
            <a:avLst/>
          </a:prstGeom>
          <a:noFill/>
        </p:spPr>
        <p:txBody>
          <a:bodyPr wrap="square" lIns="0" tIns="0" rIns="0" bIns="0" rtlCol="0">
            <a:noAutofit/>
          </a:bodyPr>
          <a:lstStyle/>
          <a:p>
            <a:pPr eaLnBrk="0" hangingPunct="0"/>
            <a:r>
              <a:rPr lang="zh-TW" altLang="en-US" sz="2000" b="1" baseline="30000" dirty="0">
                <a:solidFill>
                  <a:srgbClr val="3C3737"/>
                </a:solidFill>
                <a:latin typeface="微软雅黑" panose="020B0503020204020204" pitchFamily="34" charset="-122"/>
                <a:ea typeface="微软雅黑" panose="020B0503020204020204" pitchFamily="34" charset="-122"/>
                <a:cs typeface="宋体"/>
              </a:rPr>
              <a:t>差异性</a:t>
            </a:r>
            <a:r>
              <a:rPr lang="en-US" altLang="zh-TW" sz="2000" b="1" baseline="30000" dirty="0">
                <a:solidFill>
                  <a:srgbClr val="3C3737"/>
                </a:solidFill>
                <a:latin typeface="微软雅黑" panose="020B0503020204020204" pitchFamily="34" charset="-122"/>
                <a:ea typeface="微软雅黑" panose="020B0503020204020204" pitchFamily="34" charset="-122"/>
                <a:cs typeface="宋体"/>
              </a:rPr>
              <a:t> </a:t>
            </a:r>
            <a:r>
              <a:rPr lang="en-GB" sz="2000" b="1" baseline="30000" dirty="0">
                <a:solidFill>
                  <a:srgbClr val="3C3737"/>
                </a:solidFill>
                <a:latin typeface="微软雅黑" panose="020B0503020204020204" pitchFamily="34" charset="-122"/>
                <a:ea typeface="微软雅黑" panose="020B0503020204020204" pitchFamily="34" charset="-122"/>
                <a:cs typeface="Verdana"/>
              </a:rPr>
              <a:t>Differentiation</a:t>
            </a:r>
          </a:p>
          <a:p>
            <a:pPr eaLnBrk="0" hangingPunct="0"/>
            <a:r>
              <a:rPr lang="zh-TW" altLang="en-US" sz="1200" dirty="0">
                <a:solidFill>
                  <a:srgbClr val="3C3737"/>
                </a:solidFill>
                <a:latin typeface="微软雅黑" panose="020B0503020204020204" pitchFamily="34" charset="-122"/>
                <a:ea typeface="微软雅黑" panose="020B0503020204020204" pitchFamily="34" charset="-122"/>
                <a:cs typeface="宋体"/>
              </a:rPr>
              <a:t>消费者所感知的该品牌的定位与其竞争对手定位之间的区分度和独特性</a:t>
            </a:r>
          </a:p>
          <a:p>
            <a:pPr eaLnBrk="0" hangingPunct="0"/>
            <a:endParaRPr lang="en-GB" sz="2000" b="1" baseline="30000" dirty="0">
              <a:solidFill>
                <a:srgbClr val="3C3737"/>
              </a:solidFill>
              <a:latin typeface="微软雅黑" panose="020B0503020204020204" pitchFamily="34" charset="-122"/>
              <a:ea typeface="微软雅黑" panose="020B0503020204020204" pitchFamily="34" charset="-122"/>
              <a:cs typeface="Verdana"/>
            </a:endParaRPr>
          </a:p>
        </p:txBody>
      </p:sp>
      <p:sp>
        <p:nvSpPr>
          <p:cNvPr id="13" name="TextBox 46">
            <a:extLst>
              <a:ext uri="{FF2B5EF4-FFF2-40B4-BE49-F238E27FC236}">
                <a16:creationId xmlns:a16="http://schemas.microsoft.com/office/drawing/2014/main" id="{1B1907E9-06DE-4FEB-BA3F-4B3FC793EB9E}"/>
              </a:ext>
            </a:extLst>
          </p:cNvPr>
          <p:cNvSpPr txBox="1"/>
          <p:nvPr/>
        </p:nvSpPr>
        <p:spPr>
          <a:xfrm>
            <a:off x="7426367" y="1975527"/>
            <a:ext cx="2781267" cy="868680"/>
          </a:xfrm>
          <a:prstGeom prst="rect">
            <a:avLst/>
          </a:prstGeom>
          <a:noFill/>
        </p:spPr>
        <p:txBody>
          <a:bodyPr wrap="square" lIns="0" tIns="0" rIns="0" bIns="0" rtlCol="0">
            <a:noAutofit/>
          </a:bodyPr>
          <a:lstStyle/>
          <a:p>
            <a:pPr eaLnBrk="0" hangingPunct="0"/>
            <a:r>
              <a:rPr lang="en-GB" sz="2000" b="1" baseline="30000" dirty="0" err="1">
                <a:solidFill>
                  <a:srgbClr val="3C3737"/>
                </a:solidFill>
                <a:latin typeface="微软雅黑" panose="020B0503020204020204" pitchFamily="34" charset="-122"/>
                <a:ea typeface="微软雅黑" panose="020B0503020204020204" pitchFamily="34" charset="-122"/>
                <a:cs typeface="宋体"/>
              </a:rPr>
              <a:t>一致性</a:t>
            </a:r>
            <a:r>
              <a:rPr lang="en-GB" sz="2000" b="1" baseline="30000" dirty="0">
                <a:solidFill>
                  <a:srgbClr val="3C3737"/>
                </a:solidFill>
                <a:latin typeface="微软雅黑" panose="020B0503020204020204" pitchFamily="34" charset="-122"/>
                <a:ea typeface="微软雅黑" panose="020B0503020204020204" pitchFamily="34" charset="-122"/>
                <a:cs typeface="Verdana"/>
              </a:rPr>
              <a:t> Consistency</a:t>
            </a:r>
          </a:p>
          <a:p>
            <a:pPr eaLnBrk="0" hangingPunct="0"/>
            <a:r>
              <a:rPr lang="zh-TW" altLang="en-US" sz="1200" dirty="0">
                <a:solidFill>
                  <a:srgbClr val="3C3737"/>
                </a:solidFill>
                <a:latin typeface="微软雅黑" panose="020B0503020204020204" pitchFamily="34" charset="-122"/>
                <a:ea typeface="微软雅黑" panose="020B0503020204020204" pitchFamily="34" charset="-122"/>
                <a:cs typeface="宋体"/>
              </a:rPr>
              <a:t>在各个接触点或各种传播方式上，品牌承诺被消费者所感知和所认同的程度</a:t>
            </a:r>
          </a:p>
          <a:p>
            <a:pPr eaLnBrk="0" hangingPunct="0"/>
            <a:endParaRPr lang="en-GB" sz="2000" b="1" baseline="30000" dirty="0">
              <a:solidFill>
                <a:srgbClr val="3C3737"/>
              </a:solidFill>
              <a:latin typeface="微软雅黑" panose="020B0503020204020204" pitchFamily="34" charset="-122"/>
              <a:ea typeface="微软雅黑" panose="020B0503020204020204" pitchFamily="34" charset="-122"/>
              <a:cs typeface="Verdana"/>
            </a:endParaRPr>
          </a:p>
        </p:txBody>
      </p:sp>
      <p:sp>
        <p:nvSpPr>
          <p:cNvPr id="14" name="TextBox 48">
            <a:extLst>
              <a:ext uri="{FF2B5EF4-FFF2-40B4-BE49-F238E27FC236}">
                <a16:creationId xmlns:a16="http://schemas.microsoft.com/office/drawing/2014/main" id="{EC4AC21A-6815-4E85-AE4D-0BC15B5E97CB}"/>
              </a:ext>
            </a:extLst>
          </p:cNvPr>
          <p:cNvSpPr txBox="1"/>
          <p:nvPr/>
        </p:nvSpPr>
        <p:spPr>
          <a:xfrm>
            <a:off x="7426366" y="4475747"/>
            <a:ext cx="2918727" cy="838200"/>
          </a:xfrm>
          <a:prstGeom prst="rect">
            <a:avLst/>
          </a:prstGeom>
          <a:noFill/>
        </p:spPr>
        <p:txBody>
          <a:bodyPr wrap="square" lIns="0" tIns="0" rIns="0" bIns="0" rtlCol="0">
            <a:noAutofit/>
          </a:bodyPr>
          <a:lstStyle/>
          <a:p>
            <a:pPr eaLnBrk="0" hangingPunct="0"/>
            <a:r>
              <a:rPr lang="en-GB" sz="2000" b="1" baseline="30000" dirty="0" err="1">
                <a:solidFill>
                  <a:srgbClr val="3C3737"/>
                </a:solidFill>
                <a:latin typeface="微软雅黑" panose="020B0503020204020204" pitchFamily="34" charset="-122"/>
                <a:ea typeface="微软雅黑" panose="020B0503020204020204" pitchFamily="34" charset="-122"/>
                <a:cs typeface="宋体"/>
              </a:rPr>
              <a:t>理解度</a:t>
            </a:r>
            <a:r>
              <a:rPr lang="en-GB" sz="2000" b="1" baseline="30000" dirty="0">
                <a:solidFill>
                  <a:srgbClr val="3C3737"/>
                </a:solidFill>
                <a:latin typeface="微软雅黑" panose="020B0503020204020204" pitchFamily="34" charset="-122"/>
                <a:ea typeface="微软雅黑" panose="020B0503020204020204" pitchFamily="34" charset="-122"/>
                <a:cs typeface="宋体"/>
              </a:rPr>
              <a:t> </a:t>
            </a:r>
            <a:r>
              <a:rPr lang="en-GB" sz="2000" b="1" baseline="30000" dirty="0">
                <a:solidFill>
                  <a:srgbClr val="3C3737"/>
                </a:solidFill>
                <a:latin typeface="微软雅黑" panose="020B0503020204020204" pitchFamily="34" charset="-122"/>
                <a:ea typeface="微软雅黑" panose="020B0503020204020204" pitchFamily="34" charset="-122"/>
                <a:cs typeface="Verdana"/>
              </a:rPr>
              <a:t>Understanding</a:t>
            </a:r>
          </a:p>
          <a:p>
            <a:pPr eaLnBrk="0" hangingPunct="0"/>
            <a:r>
              <a:rPr lang="zh-TW" altLang="en-US" sz="1200" dirty="0">
                <a:solidFill>
                  <a:srgbClr val="3C3737"/>
                </a:solidFill>
                <a:latin typeface="微软雅黑" panose="020B0503020204020204" pitchFamily="34" charset="-122"/>
                <a:ea typeface="微软雅黑" panose="020B0503020204020204" pitchFamily="34" charset="-122"/>
                <a:cs typeface="宋体"/>
              </a:rPr>
              <a:t>客户和伙伴不仅仅是知晓该品牌，并且对品牌的内涵有着深度的理解和洞察的程度，能主动推荐</a:t>
            </a:r>
          </a:p>
          <a:p>
            <a:pPr eaLnBrk="0" hangingPunct="0"/>
            <a:endParaRPr lang="en-GB" sz="2000" b="1" baseline="30000" dirty="0">
              <a:solidFill>
                <a:srgbClr val="3C3737"/>
              </a:solidFill>
              <a:latin typeface="微软雅黑" panose="020B0503020204020204" pitchFamily="34" charset="-122"/>
              <a:ea typeface="微软雅黑" panose="020B0503020204020204" pitchFamily="34" charset="-122"/>
              <a:cs typeface="Verdana"/>
            </a:endParaRPr>
          </a:p>
        </p:txBody>
      </p:sp>
      <p:pic>
        <p:nvPicPr>
          <p:cNvPr id="15" name="Picture 49">
            <a:extLst>
              <a:ext uri="{FF2B5EF4-FFF2-40B4-BE49-F238E27FC236}">
                <a16:creationId xmlns:a16="http://schemas.microsoft.com/office/drawing/2014/main" id="{05E40FD5-747D-4CD6-8434-F4F1CB24A6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51500" y="3134459"/>
            <a:ext cx="908827" cy="930994"/>
          </a:xfrm>
          <a:prstGeom prst="rect">
            <a:avLst/>
          </a:prstGeom>
          <a:ln>
            <a:noFill/>
          </a:ln>
          <a:effectLst>
            <a:outerShdw blurRad="50800" dist="38100" dir="2700000" algn="tl" rotWithShape="0">
              <a:prstClr val="black">
                <a:alpha val="40000"/>
              </a:prstClr>
            </a:outerShdw>
          </a:effectLst>
        </p:spPr>
      </p:pic>
      <p:sp>
        <p:nvSpPr>
          <p:cNvPr id="16" name="TextBox 59">
            <a:extLst>
              <a:ext uri="{FF2B5EF4-FFF2-40B4-BE49-F238E27FC236}">
                <a16:creationId xmlns:a16="http://schemas.microsoft.com/office/drawing/2014/main" id="{C43EDD57-8BD9-4211-80BC-B7DBEEB13A4F}"/>
              </a:ext>
            </a:extLst>
          </p:cNvPr>
          <p:cNvSpPr txBox="1"/>
          <p:nvPr/>
        </p:nvSpPr>
        <p:spPr>
          <a:xfrm>
            <a:off x="7426366" y="3196161"/>
            <a:ext cx="2781267" cy="853440"/>
          </a:xfrm>
          <a:prstGeom prst="rect">
            <a:avLst/>
          </a:prstGeom>
          <a:noFill/>
        </p:spPr>
        <p:txBody>
          <a:bodyPr wrap="square" lIns="0" tIns="0" rIns="0" bIns="0" rtlCol="0">
            <a:noAutofit/>
          </a:bodyPr>
          <a:lstStyle/>
          <a:p>
            <a:pPr eaLnBrk="0" hangingPunct="0"/>
            <a:r>
              <a:rPr lang="zh-Hant" altLang="en-US" sz="2000" b="1" baseline="30000" dirty="0">
                <a:solidFill>
                  <a:srgbClr val="3C3737"/>
                </a:solidFill>
                <a:latin typeface="微软雅黑" panose="020B0503020204020204" pitchFamily="34" charset="-122"/>
                <a:ea typeface="微软雅黑" panose="020B0503020204020204" pitchFamily="34" charset="-122"/>
                <a:cs typeface="宋体"/>
              </a:rPr>
              <a:t>存在性</a:t>
            </a:r>
            <a:r>
              <a:rPr lang="en-US" altLang="zh-Hant" sz="2000" b="1" baseline="30000" dirty="0">
                <a:solidFill>
                  <a:srgbClr val="3C3737"/>
                </a:solidFill>
                <a:latin typeface="微软雅黑" panose="020B0503020204020204" pitchFamily="34" charset="-122"/>
                <a:ea typeface="微软雅黑" panose="020B0503020204020204" pitchFamily="34" charset="-122"/>
                <a:cs typeface="宋体"/>
              </a:rPr>
              <a:t> </a:t>
            </a:r>
            <a:r>
              <a:rPr lang="en-GB" sz="2000" b="1" baseline="30000" dirty="0">
                <a:solidFill>
                  <a:srgbClr val="3C3737"/>
                </a:solidFill>
                <a:latin typeface="微软雅黑" panose="020B0503020204020204" pitchFamily="34" charset="-122"/>
                <a:ea typeface="微软雅黑" panose="020B0503020204020204" pitchFamily="34" charset="-122"/>
                <a:cs typeface="Verdana"/>
              </a:rPr>
              <a:t>Presence</a:t>
            </a:r>
          </a:p>
          <a:p>
            <a:pPr eaLnBrk="0" hangingPunct="0"/>
            <a:r>
              <a:rPr lang="zh-TW" altLang="en-US" sz="1200" dirty="0">
                <a:solidFill>
                  <a:srgbClr val="3C3737"/>
                </a:solidFill>
                <a:latin typeface="微软雅黑" panose="020B0503020204020204" pitchFamily="34" charset="-122"/>
                <a:ea typeface="微软雅黑" panose="020B0503020204020204" pitchFamily="34" charset="-122"/>
                <a:cs typeface="宋体"/>
              </a:rPr>
              <a:t>对于品牌的谈论无处不在，品牌获得消费者、客户、舆论、社会媒体包括雇员的正面评价的程度</a:t>
            </a:r>
          </a:p>
          <a:p>
            <a:pPr eaLnBrk="0" hangingPunct="0"/>
            <a:endParaRPr lang="en-GB" sz="1200" b="1" dirty="0">
              <a:solidFill>
                <a:srgbClr val="3C3737"/>
              </a:solidFill>
              <a:latin typeface="微软雅黑" panose="020B0503020204020204" pitchFamily="34" charset="-122"/>
              <a:ea typeface="微软雅黑" panose="020B0503020204020204" pitchFamily="34" charset="-122"/>
              <a:cs typeface="宋体"/>
            </a:endParaRPr>
          </a:p>
        </p:txBody>
      </p:sp>
      <p:grpSp>
        <p:nvGrpSpPr>
          <p:cNvPr id="17" name="组合 16">
            <a:extLst>
              <a:ext uri="{FF2B5EF4-FFF2-40B4-BE49-F238E27FC236}">
                <a16:creationId xmlns:a16="http://schemas.microsoft.com/office/drawing/2014/main" id="{C18F6C9A-E716-4B09-8D48-A395F89B5FF1}"/>
              </a:ext>
            </a:extLst>
          </p:cNvPr>
          <p:cNvGrpSpPr/>
          <p:nvPr/>
        </p:nvGrpSpPr>
        <p:grpSpPr>
          <a:xfrm>
            <a:off x="10228395" y="176553"/>
            <a:ext cx="1322391" cy="678357"/>
            <a:chOff x="884396" y="1035795"/>
            <a:chExt cx="10494804" cy="5383601"/>
          </a:xfrm>
        </p:grpSpPr>
        <p:sp>
          <p:nvSpPr>
            <p:cNvPr id="18" name="矩形 17">
              <a:extLst>
                <a:ext uri="{FF2B5EF4-FFF2-40B4-BE49-F238E27FC236}">
                  <a16:creationId xmlns:a16="http://schemas.microsoft.com/office/drawing/2014/main" id="{6F9E1D39-DB6C-4928-B6E4-64F8C227C8E4}"/>
                </a:ext>
              </a:extLst>
            </p:cNvPr>
            <p:cNvSpPr/>
            <p:nvPr/>
          </p:nvSpPr>
          <p:spPr>
            <a:xfrm>
              <a:off x="1179231"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19" name="矩形 18">
              <a:extLst>
                <a:ext uri="{FF2B5EF4-FFF2-40B4-BE49-F238E27FC236}">
                  <a16:creationId xmlns:a16="http://schemas.microsoft.com/office/drawing/2014/main" id="{E7FE7E9B-FBAF-484A-8C2C-D370A812E2AB}"/>
                </a:ext>
              </a:extLst>
            </p:cNvPr>
            <p:cNvSpPr/>
            <p:nvPr/>
          </p:nvSpPr>
          <p:spPr>
            <a:xfrm>
              <a:off x="4539215"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20" name="矩形 19">
              <a:extLst>
                <a:ext uri="{FF2B5EF4-FFF2-40B4-BE49-F238E27FC236}">
                  <a16:creationId xmlns:a16="http://schemas.microsoft.com/office/drawing/2014/main" id="{C314814C-7413-422F-B9B5-FE39C606F531}"/>
                </a:ext>
              </a:extLst>
            </p:cNvPr>
            <p:cNvSpPr/>
            <p:nvPr/>
          </p:nvSpPr>
          <p:spPr>
            <a:xfrm>
              <a:off x="7899201"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21" name="矩形 20">
              <a:extLst>
                <a:ext uri="{FF2B5EF4-FFF2-40B4-BE49-F238E27FC236}">
                  <a16:creationId xmlns:a16="http://schemas.microsoft.com/office/drawing/2014/main" id="{46724155-2CD6-4961-BC41-DFAFADBCEB20}"/>
                </a:ext>
              </a:extLst>
            </p:cNvPr>
            <p:cNvSpPr/>
            <p:nvPr/>
          </p:nvSpPr>
          <p:spPr>
            <a:xfrm>
              <a:off x="1177201"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sp>
          <p:nvSpPr>
            <p:cNvPr id="22" name="矩形 21">
              <a:extLst>
                <a:ext uri="{FF2B5EF4-FFF2-40B4-BE49-F238E27FC236}">
                  <a16:creationId xmlns:a16="http://schemas.microsoft.com/office/drawing/2014/main" id="{A9E6816B-666B-483E-AE91-A189F5D871B8}"/>
                </a:ext>
              </a:extLst>
            </p:cNvPr>
            <p:cNvSpPr/>
            <p:nvPr/>
          </p:nvSpPr>
          <p:spPr>
            <a:xfrm>
              <a:off x="4537185"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sp>
          <p:nvSpPr>
            <p:cNvPr id="23" name="矩形 22">
              <a:extLst>
                <a:ext uri="{FF2B5EF4-FFF2-40B4-BE49-F238E27FC236}">
                  <a16:creationId xmlns:a16="http://schemas.microsoft.com/office/drawing/2014/main" id="{F40FEA94-6612-4EF3-8F41-688323395BB2}"/>
                </a:ext>
              </a:extLst>
            </p:cNvPr>
            <p:cNvSpPr/>
            <p:nvPr/>
          </p:nvSpPr>
          <p:spPr>
            <a:xfrm>
              <a:off x="7897171"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grpSp>
          <p:nvGrpSpPr>
            <p:cNvPr id="24" name="组合 23">
              <a:extLst>
                <a:ext uri="{FF2B5EF4-FFF2-40B4-BE49-F238E27FC236}">
                  <a16:creationId xmlns:a16="http://schemas.microsoft.com/office/drawing/2014/main" id="{FAC825D3-CFB4-4653-821D-F39AC188313C}"/>
                </a:ext>
              </a:extLst>
            </p:cNvPr>
            <p:cNvGrpSpPr/>
            <p:nvPr/>
          </p:nvGrpSpPr>
          <p:grpSpPr>
            <a:xfrm>
              <a:off x="1179231" y="4156989"/>
              <a:ext cx="9807581" cy="1910180"/>
              <a:chOff x="1179231" y="4039609"/>
              <a:chExt cx="9807581" cy="1910180"/>
            </a:xfrm>
          </p:grpSpPr>
          <p:sp>
            <p:nvSpPr>
              <p:cNvPr id="30" name="矩形 29">
                <a:extLst>
                  <a:ext uri="{FF2B5EF4-FFF2-40B4-BE49-F238E27FC236}">
                    <a16:creationId xmlns:a16="http://schemas.microsoft.com/office/drawing/2014/main" id="{DFB1BAEB-0790-4544-8B8B-F7C490F96C32}"/>
                  </a:ext>
                </a:extLst>
              </p:cNvPr>
              <p:cNvSpPr/>
              <p:nvPr/>
            </p:nvSpPr>
            <p:spPr>
              <a:xfrm>
                <a:off x="117923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sp>
            <p:nvSpPr>
              <p:cNvPr id="31" name="矩形 30">
                <a:extLst>
                  <a:ext uri="{FF2B5EF4-FFF2-40B4-BE49-F238E27FC236}">
                    <a16:creationId xmlns:a16="http://schemas.microsoft.com/office/drawing/2014/main" id="{FD65C378-F6F9-4610-B1B6-E4D11D629ED8}"/>
                  </a:ext>
                </a:extLst>
              </p:cNvPr>
              <p:cNvSpPr/>
              <p:nvPr/>
            </p:nvSpPr>
            <p:spPr>
              <a:xfrm>
                <a:off x="453820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sp>
            <p:nvSpPr>
              <p:cNvPr id="32" name="矩形 31">
                <a:extLst>
                  <a:ext uri="{FF2B5EF4-FFF2-40B4-BE49-F238E27FC236}">
                    <a16:creationId xmlns:a16="http://schemas.microsoft.com/office/drawing/2014/main" id="{615CFC7C-01FC-4D1E-A24F-C3460BE7293F}"/>
                  </a:ext>
                </a:extLst>
              </p:cNvPr>
              <p:cNvSpPr/>
              <p:nvPr/>
            </p:nvSpPr>
            <p:spPr>
              <a:xfrm>
                <a:off x="789717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grpSp>
        <p:sp>
          <p:nvSpPr>
            <p:cNvPr id="25" name="等腰三角形 24">
              <a:extLst>
                <a:ext uri="{FF2B5EF4-FFF2-40B4-BE49-F238E27FC236}">
                  <a16:creationId xmlns:a16="http://schemas.microsoft.com/office/drawing/2014/main" id="{B70B44EE-9CD1-4786-82BF-40417B5D5E54}"/>
                </a:ext>
              </a:extLst>
            </p:cNvPr>
            <p:cNvSpPr/>
            <p:nvPr/>
          </p:nvSpPr>
          <p:spPr>
            <a:xfrm>
              <a:off x="1179229" y="1035795"/>
              <a:ext cx="9809612" cy="780753"/>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accent2">
                    <a:lumMod val="75000"/>
                  </a:schemeClr>
                </a:solidFill>
              </a:endParaRPr>
            </a:p>
          </p:txBody>
        </p:sp>
        <p:sp>
          <p:nvSpPr>
            <p:cNvPr id="26" name="Rechteck 28">
              <a:extLst>
                <a:ext uri="{FF2B5EF4-FFF2-40B4-BE49-F238E27FC236}">
                  <a16:creationId xmlns:a16="http://schemas.microsoft.com/office/drawing/2014/main" id="{8DA87095-2C15-4C5E-9F5D-F823C69963A0}"/>
                </a:ext>
              </a:extLst>
            </p:cNvPr>
            <p:cNvSpPr/>
            <p:nvPr/>
          </p:nvSpPr>
          <p:spPr bwMode="gray">
            <a:xfrm>
              <a:off x="7899200"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27" name="Rechteck 28">
              <a:extLst>
                <a:ext uri="{FF2B5EF4-FFF2-40B4-BE49-F238E27FC236}">
                  <a16:creationId xmlns:a16="http://schemas.microsoft.com/office/drawing/2014/main" id="{7852907B-644D-462D-AD98-6F64E64C2E67}"/>
                </a:ext>
              </a:extLst>
            </p:cNvPr>
            <p:cNvSpPr/>
            <p:nvPr/>
          </p:nvSpPr>
          <p:spPr bwMode="gray">
            <a:xfrm>
              <a:off x="884396" y="6274119"/>
              <a:ext cx="10494804" cy="145277"/>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28" name="Rechteck 28">
              <a:extLst>
                <a:ext uri="{FF2B5EF4-FFF2-40B4-BE49-F238E27FC236}">
                  <a16:creationId xmlns:a16="http://schemas.microsoft.com/office/drawing/2014/main" id="{B36D9005-3996-4E24-8708-6EC209B85EC4}"/>
                </a:ext>
              </a:extLst>
            </p:cNvPr>
            <p:cNvSpPr/>
            <p:nvPr/>
          </p:nvSpPr>
          <p:spPr bwMode="gray">
            <a:xfrm>
              <a:off x="4537184"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29" name="Rechteck 28">
              <a:extLst>
                <a:ext uri="{FF2B5EF4-FFF2-40B4-BE49-F238E27FC236}">
                  <a16:creationId xmlns:a16="http://schemas.microsoft.com/office/drawing/2014/main" id="{D2DECBFB-CFDE-49D1-AFE6-F68E9573C86C}"/>
                </a:ext>
              </a:extLst>
            </p:cNvPr>
            <p:cNvSpPr/>
            <p:nvPr/>
          </p:nvSpPr>
          <p:spPr bwMode="gray">
            <a:xfrm>
              <a:off x="1179231"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grpSp>
      <p:sp>
        <p:nvSpPr>
          <p:cNvPr id="33" name="TextBox 35">
            <a:extLst>
              <a:ext uri="{FF2B5EF4-FFF2-40B4-BE49-F238E27FC236}">
                <a16:creationId xmlns:a16="http://schemas.microsoft.com/office/drawing/2014/main" id="{D69DC385-7FD1-4A5D-8A4E-169FEE06970E}"/>
              </a:ext>
            </a:extLst>
          </p:cNvPr>
          <p:cNvSpPr txBox="1"/>
          <p:nvPr/>
        </p:nvSpPr>
        <p:spPr>
          <a:xfrm>
            <a:off x="587375" y="6066598"/>
            <a:ext cx="168734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GB" altLang="ja-JP" sz="1000" b="0" i="0" u="none" strike="noStrike" kern="1200" cap="none" spc="0" normalizeH="0" baseline="0" noProof="0" dirty="0">
                <a:ln>
                  <a:noFill/>
                </a:ln>
                <a:solidFill>
                  <a:prstClr val="black"/>
                </a:solidFill>
                <a:effectLst/>
                <a:uLnTx/>
                <a:uFillTx/>
                <a:latin typeface="微软雅黑"/>
                <a:ea typeface="微软雅黑"/>
                <a:cs typeface="Heiti SC Light" charset="-122"/>
              </a:rPr>
              <a:t>Source</a:t>
            </a:r>
            <a:r>
              <a:rPr kumimoji="0" lang="zh-CN" altLang="en-US" sz="1000" b="0"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en-US" altLang="zh-CN" sz="1000" b="0" i="0" u="none" strike="noStrike" kern="1200" cap="none" spc="0" normalizeH="0" baseline="0" noProof="0" dirty="0">
                <a:ln>
                  <a:noFill/>
                </a:ln>
                <a:solidFill>
                  <a:prstClr val="black"/>
                </a:solidFill>
                <a:effectLst/>
                <a:uLnTx/>
                <a:uFillTx/>
                <a:latin typeface="微软雅黑"/>
                <a:ea typeface="微软雅黑"/>
                <a:cs typeface="Heiti SC Light" charset="-122"/>
              </a:rPr>
              <a:t>Interbrand</a:t>
            </a:r>
            <a:endParaRPr kumimoji="0" lang="en-GB" sz="10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spTree>
    <p:extLst>
      <p:ext uri="{BB962C8B-B14F-4D97-AF65-F5344CB8AC3E}">
        <p14:creationId xmlns:p14="http://schemas.microsoft.com/office/powerpoint/2010/main" val="138635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DEC6F-65C1-488C-AB99-403ADA9B0C12}"/>
              </a:ext>
            </a:extLst>
          </p:cNvPr>
          <p:cNvSpPr>
            <a:spLocks noGrp="1"/>
          </p:cNvSpPr>
          <p:nvPr>
            <p:ph type="title"/>
          </p:nvPr>
        </p:nvSpPr>
        <p:spPr>
          <a:xfrm>
            <a:off x="601433" y="438604"/>
            <a:ext cx="7802827" cy="460800"/>
          </a:xfrm>
        </p:spPr>
        <p:txBody>
          <a:bodyPr/>
          <a:lstStyle/>
          <a:p>
            <a:r>
              <a:rPr lang="zh-CN" altLang="en-US" dirty="0"/>
              <a:t>品牌建设是一个过程，不同的阶段有不同的侧重</a:t>
            </a:r>
          </a:p>
        </p:txBody>
      </p:sp>
      <p:sp>
        <p:nvSpPr>
          <p:cNvPr id="3" name="灯片编号占位符 2">
            <a:extLst>
              <a:ext uri="{FF2B5EF4-FFF2-40B4-BE49-F238E27FC236}">
                <a16:creationId xmlns:a16="http://schemas.microsoft.com/office/drawing/2014/main" id="{DF7B4FFA-3C69-41AA-9211-10CE2C475448}"/>
              </a:ext>
            </a:extLst>
          </p:cNvPr>
          <p:cNvSpPr>
            <a:spLocks noGrp="1"/>
          </p:cNvSpPr>
          <p:nvPr>
            <p:ph type="sldNum" sz="quarter" idx="14"/>
          </p:nvPr>
        </p:nvSpPr>
        <p:spPr/>
        <p:txBody>
          <a:bodyPr/>
          <a:lstStyle/>
          <a:p>
            <a:fld id="{E6049C3D-CCF1-41B9-A681-D61E0CAE4A17}" type="slidenum">
              <a:rPr lang="en-US" altLang="zh-CN" smtClean="0"/>
              <a:pPr/>
              <a:t>46</a:t>
            </a:fld>
            <a:endParaRPr lang="en-US" dirty="0"/>
          </a:p>
        </p:txBody>
      </p:sp>
      <p:sp>
        <p:nvSpPr>
          <p:cNvPr id="4" name="文本占位符 3">
            <a:extLst>
              <a:ext uri="{FF2B5EF4-FFF2-40B4-BE49-F238E27FC236}">
                <a16:creationId xmlns:a16="http://schemas.microsoft.com/office/drawing/2014/main" id="{E4DA4E6D-817F-4422-8719-3CC3110F4257}"/>
              </a:ext>
            </a:extLst>
          </p:cNvPr>
          <p:cNvSpPr>
            <a:spLocks noGrp="1"/>
          </p:cNvSpPr>
          <p:nvPr>
            <p:ph type="body" sz="quarter" idx="15"/>
          </p:nvPr>
        </p:nvSpPr>
        <p:spPr/>
        <p:txBody>
          <a:bodyPr/>
          <a:lstStyle/>
          <a:p>
            <a:endParaRPr lang="ca-ES"/>
          </a:p>
        </p:txBody>
      </p:sp>
      <p:sp>
        <p:nvSpPr>
          <p:cNvPr id="45" name="Richtungspfeil 145">
            <a:extLst>
              <a:ext uri="{FF2B5EF4-FFF2-40B4-BE49-F238E27FC236}">
                <a16:creationId xmlns:a16="http://schemas.microsoft.com/office/drawing/2014/main" id="{10529135-2DA7-43A4-9B99-A61DF4BAFC6F}"/>
              </a:ext>
            </a:extLst>
          </p:cNvPr>
          <p:cNvSpPr/>
          <p:nvPr>
            <p:custDataLst>
              <p:tags r:id="rId1"/>
            </p:custDataLst>
          </p:nvPr>
        </p:nvSpPr>
        <p:spPr bwMode="gray">
          <a:xfrm>
            <a:off x="1277749"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46" name="Richtungspfeil 145">
            <a:extLst>
              <a:ext uri="{FF2B5EF4-FFF2-40B4-BE49-F238E27FC236}">
                <a16:creationId xmlns:a16="http://schemas.microsoft.com/office/drawing/2014/main" id="{8D1ADA9A-3F2B-4974-92A7-AB63A629F3B5}"/>
              </a:ext>
            </a:extLst>
          </p:cNvPr>
          <p:cNvSpPr/>
          <p:nvPr>
            <p:custDataLst>
              <p:tags r:id="rId2"/>
            </p:custDataLst>
          </p:nvPr>
        </p:nvSpPr>
        <p:spPr bwMode="gray">
          <a:xfrm>
            <a:off x="4516063"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47" name="Rechteck 64">
            <a:extLst>
              <a:ext uri="{FF2B5EF4-FFF2-40B4-BE49-F238E27FC236}">
                <a16:creationId xmlns:a16="http://schemas.microsoft.com/office/drawing/2014/main" id="{48310E72-5940-43AA-9046-CA1A851E2360}"/>
              </a:ext>
            </a:extLst>
          </p:cNvPr>
          <p:cNvSpPr/>
          <p:nvPr>
            <p:custDataLst>
              <p:tags r:id="rId3"/>
            </p:custDataLst>
          </p:nvPr>
        </p:nvSpPr>
        <p:spPr bwMode="gray">
          <a:xfrm>
            <a:off x="1277749"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阶段一 </a:t>
            </a:r>
            <a:r>
              <a:rPr lang="en-US" altLang="zh-CN" sz="1599" b="1" dirty="0">
                <a:solidFill>
                  <a:srgbClr val="2D97C8"/>
                </a:solidFill>
                <a:latin typeface="+mn-ea"/>
                <a:cs typeface="Arial" pitchFamily="34" charset="0"/>
              </a:rPr>
              <a:t>1</a:t>
            </a:r>
            <a:r>
              <a:rPr lang="zh-CN" altLang="en-US" sz="1599" b="1" dirty="0">
                <a:solidFill>
                  <a:srgbClr val="2D97C8"/>
                </a:solidFill>
                <a:latin typeface="+mn-ea"/>
                <a:cs typeface="Arial" pitchFamily="34" charset="0"/>
              </a:rPr>
              <a:t>年内</a:t>
            </a:r>
            <a:endParaRPr lang="en-GB" sz="1599" b="1" dirty="0">
              <a:solidFill>
                <a:srgbClr val="2D97C8"/>
              </a:solidFill>
              <a:latin typeface="+mn-ea"/>
              <a:cs typeface="Arial" pitchFamily="34" charset="0"/>
            </a:endParaRPr>
          </a:p>
        </p:txBody>
      </p:sp>
      <p:sp>
        <p:nvSpPr>
          <p:cNvPr id="48" name="Richtungspfeil 145">
            <a:extLst>
              <a:ext uri="{FF2B5EF4-FFF2-40B4-BE49-F238E27FC236}">
                <a16:creationId xmlns:a16="http://schemas.microsoft.com/office/drawing/2014/main" id="{834DF043-2853-4CD6-AB79-F23891ABAEAA}"/>
              </a:ext>
            </a:extLst>
          </p:cNvPr>
          <p:cNvSpPr/>
          <p:nvPr>
            <p:custDataLst>
              <p:tags r:id="rId4"/>
            </p:custDataLst>
          </p:nvPr>
        </p:nvSpPr>
        <p:spPr bwMode="gray">
          <a:xfrm>
            <a:off x="4696369"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49" name="Richtungspfeil 145">
            <a:extLst>
              <a:ext uri="{FF2B5EF4-FFF2-40B4-BE49-F238E27FC236}">
                <a16:creationId xmlns:a16="http://schemas.microsoft.com/office/drawing/2014/main" id="{93E863A4-CA40-4FA0-B2B4-93D1D9BF88C0}"/>
              </a:ext>
            </a:extLst>
          </p:cNvPr>
          <p:cNvSpPr/>
          <p:nvPr>
            <p:custDataLst>
              <p:tags r:id="rId5"/>
            </p:custDataLst>
          </p:nvPr>
        </p:nvSpPr>
        <p:spPr bwMode="gray">
          <a:xfrm>
            <a:off x="7934682"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0" name="Rechteck 67">
            <a:extLst>
              <a:ext uri="{FF2B5EF4-FFF2-40B4-BE49-F238E27FC236}">
                <a16:creationId xmlns:a16="http://schemas.microsoft.com/office/drawing/2014/main" id="{F76DBBC9-3BCD-4217-A253-903A26A4DB4D}"/>
              </a:ext>
            </a:extLst>
          </p:cNvPr>
          <p:cNvSpPr/>
          <p:nvPr>
            <p:custDataLst>
              <p:tags r:id="rId6"/>
            </p:custDataLst>
          </p:nvPr>
        </p:nvSpPr>
        <p:spPr bwMode="gray">
          <a:xfrm>
            <a:off x="4696369"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阶段二 </a:t>
            </a:r>
            <a:r>
              <a:rPr lang="en-US" altLang="zh-CN" sz="1599" b="1" dirty="0">
                <a:solidFill>
                  <a:srgbClr val="2D97C8"/>
                </a:solidFill>
                <a:latin typeface="+mn-ea"/>
                <a:cs typeface="Arial" pitchFamily="34" charset="0"/>
              </a:rPr>
              <a:t>1~3</a:t>
            </a:r>
            <a:r>
              <a:rPr lang="zh-CN" altLang="en-US" sz="1599" b="1" dirty="0">
                <a:solidFill>
                  <a:srgbClr val="2D97C8"/>
                </a:solidFill>
                <a:latin typeface="+mn-ea"/>
                <a:cs typeface="Arial" pitchFamily="34" charset="0"/>
              </a:rPr>
              <a:t>年</a:t>
            </a:r>
          </a:p>
        </p:txBody>
      </p:sp>
      <p:sp>
        <p:nvSpPr>
          <p:cNvPr id="51" name="Richtungspfeil 145">
            <a:extLst>
              <a:ext uri="{FF2B5EF4-FFF2-40B4-BE49-F238E27FC236}">
                <a16:creationId xmlns:a16="http://schemas.microsoft.com/office/drawing/2014/main" id="{DE2C51B6-A15F-41C5-AAFC-66BECC49CB95}"/>
              </a:ext>
            </a:extLst>
          </p:cNvPr>
          <p:cNvSpPr/>
          <p:nvPr>
            <p:custDataLst>
              <p:tags r:id="rId7"/>
            </p:custDataLst>
          </p:nvPr>
        </p:nvSpPr>
        <p:spPr bwMode="gray">
          <a:xfrm>
            <a:off x="8114968"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2" name="Richtungspfeil 145">
            <a:extLst>
              <a:ext uri="{FF2B5EF4-FFF2-40B4-BE49-F238E27FC236}">
                <a16:creationId xmlns:a16="http://schemas.microsoft.com/office/drawing/2014/main" id="{F8FAA1C9-C4A7-47D1-8A60-2953F6C8CFAB}"/>
              </a:ext>
            </a:extLst>
          </p:cNvPr>
          <p:cNvSpPr/>
          <p:nvPr>
            <p:custDataLst>
              <p:tags r:id="rId8"/>
            </p:custDataLst>
          </p:nvPr>
        </p:nvSpPr>
        <p:spPr bwMode="gray">
          <a:xfrm>
            <a:off x="11353282"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3" name="Rechteck 70">
            <a:extLst>
              <a:ext uri="{FF2B5EF4-FFF2-40B4-BE49-F238E27FC236}">
                <a16:creationId xmlns:a16="http://schemas.microsoft.com/office/drawing/2014/main" id="{54C60490-21D6-46C2-9F0A-EE264FC02A86}"/>
              </a:ext>
            </a:extLst>
          </p:cNvPr>
          <p:cNvSpPr/>
          <p:nvPr>
            <p:custDataLst>
              <p:tags r:id="rId9"/>
            </p:custDataLst>
          </p:nvPr>
        </p:nvSpPr>
        <p:spPr bwMode="gray">
          <a:xfrm>
            <a:off x="8114968"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阶段二 </a:t>
            </a:r>
            <a:r>
              <a:rPr lang="en-US" altLang="zh-CN" sz="1599" b="1" dirty="0">
                <a:solidFill>
                  <a:srgbClr val="2D97C8"/>
                </a:solidFill>
                <a:latin typeface="+mn-ea"/>
                <a:cs typeface="Arial" pitchFamily="34" charset="0"/>
              </a:rPr>
              <a:t>3</a:t>
            </a:r>
            <a:r>
              <a:rPr lang="zh-CN" altLang="en-US" sz="1599" b="1" dirty="0">
                <a:solidFill>
                  <a:srgbClr val="2D97C8"/>
                </a:solidFill>
                <a:latin typeface="+mn-ea"/>
                <a:cs typeface="Arial" pitchFamily="34" charset="0"/>
              </a:rPr>
              <a:t>年</a:t>
            </a:r>
            <a:r>
              <a:rPr lang="en-US" altLang="zh-CN" sz="1599" b="1" dirty="0">
                <a:solidFill>
                  <a:srgbClr val="2D97C8"/>
                </a:solidFill>
                <a:latin typeface="+mn-ea"/>
                <a:cs typeface="Arial" pitchFamily="34" charset="0"/>
              </a:rPr>
              <a:t>~</a:t>
            </a:r>
            <a:endParaRPr lang="zh-CN" altLang="en-US" sz="1599" b="1" dirty="0">
              <a:solidFill>
                <a:srgbClr val="2D97C8"/>
              </a:solidFill>
              <a:latin typeface="+mn-ea"/>
              <a:cs typeface="Arial" pitchFamily="34" charset="0"/>
            </a:endParaRPr>
          </a:p>
        </p:txBody>
      </p:sp>
      <p:sp>
        <p:nvSpPr>
          <p:cNvPr id="54" name="TextBox 22">
            <a:extLst>
              <a:ext uri="{FF2B5EF4-FFF2-40B4-BE49-F238E27FC236}">
                <a16:creationId xmlns:a16="http://schemas.microsoft.com/office/drawing/2014/main" id="{5273E539-AE94-48DB-8A01-0A80EECFD364}"/>
              </a:ext>
            </a:extLst>
          </p:cNvPr>
          <p:cNvSpPr txBox="1">
            <a:spLocks noChangeArrowheads="1"/>
          </p:cNvSpPr>
          <p:nvPr>
            <p:custDataLst>
              <p:tags r:id="rId10"/>
            </p:custDataLst>
          </p:nvPr>
        </p:nvSpPr>
        <p:spPr bwMode="auto">
          <a:xfrm>
            <a:off x="8576510" y="2824023"/>
            <a:ext cx="2450056"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一致性</a:t>
            </a:r>
            <a:endParaRPr lang="en-US" altLang="zh-CN" sz="1400" b="1" dirty="0">
              <a:solidFill>
                <a:schemeClr val="tx1"/>
              </a:solidFill>
              <a:latin typeface="+mn-ea"/>
              <a:ea typeface="+mn-ea"/>
            </a:endParaRPr>
          </a:p>
        </p:txBody>
      </p:sp>
      <p:sp>
        <p:nvSpPr>
          <p:cNvPr id="55" name="TextBox 31">
            <a:extLst>
              <a:ext uri="{FF2B5EF4-FFF2-40B4-BE49-F238E27FC236}">
                <a16:creationId xmlns:a16="http://schemas.microsoft.com/office/drawing/2014/main" id="{5123F8C5-8E01-4328-9E0A-6CAD70C0A8F6}"/>
              </a:ext>
            </a:extLst>
          </p:cNvPr>
          <p:cNvSpPr txBox="1">
            <a:spLocks noChangeArrowheads="1"/>
          </p:cNvSpPr>
          <p:nvPr>
            <p:custDataLst>
              <p:tags r:id="rId11"/>
            </p:custDataLst>
          </p:nvPr>
        </p:nvSpPr>
        <p:spPr bwMode="auto">
          <a:xfrm>
            <a:off x="8596415" y="1800067"/>
            <a:ext cx="2450056" cy="696011"/>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理解度</a:t>
            </a:r>
            <a:endParaRPr lang="en-US" altLang="zh-CN" sz="1400" b="1" dirty="0">
              <a:solidFill>
                <a:schemeClr val="tx1"/>
              </a:solidFill>
              <a:latin typeface="+mn-ea"/>
              <a:ea typeface="+mn-ea"/>
            </a:endParaRPr>
          </a:p>
        </p:txBody>
      </p:sp>
      <p:sp>
        <p:nvSpPr>
          <p:cNvPr id="56" name="TextBox 31">
            <a:extLst>
              <a:ext uri="{FF2B5EF4-FFF2-40B4-BE49-F238E27FC236}">
                <a16:creationId xmlns:a16="http://schemas.microsoft.com/office/drawing/2014/main" id="{6D13ED03-0A2E-41CD-8AD0-80F0693777F4}"/>
              </a:ext>
            </a:extLst>
          </p:cNvPr>
          <p:cNvSpPr txBox="1">
            <a:spLocks noChangeArrowheads="1"/>
          </p:cNvSpPr>
          <p:nvPr>
            <p:custDataLst>
              <p:tags r:id="rId12"/>
            </p:custDataLst>
          </p:nvPr>
        </p:nvSpPr>
        <p:spPr bwMode="auto">
          <a:xfrm>
            <a:off x="1538071" y="2824023"/>
            <a:ext cx="2455159"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存在性</a:t>
            </a:r>
            <a:endParaRPr lang="en-US" altLang="zh-CN" sz="1400" b="1" dirty="0">
              <a:solidFill>
                <a:schemeClr val="tx1"/>
              </a:solidFill>
              <a:latin typeface="+mn-ea"/>
              <a:ea typeface="+mn-ea"/>
            </a:endParaRPr>
          </a:p>
        </p:txBody>
      </p:sp>
      <p:sp>
        <p:nvSpPr>
          <p:cNvPr id="57" name="TextBox 31">
            <a:extLst>
              <a:ext uri="{FF2B5EF4-FFF2-40B4-BE49-F238E27FC236}">
                <a16:creationId xmlns:a16="http://schemas.microsoft.com/office/drawing/2014/main" id="{D500FA33-73B4-467A-B10A-36DDBB77C747}"/>
              </a:ext>
            </a:extLst>
          </p:cNvPr>
          <p:cNvSpPr txBox="1">
            <a:spLocks noChangeArrowheads="1"/>
          </p:cNvSpPr>
          <p:nvPr>
            <p:custDataLst>
              <p:tags r:id="rId13"/>
            </p:custDataLst>
          </p:nvPr>
        </p:nvSpPr>
        <p:spPr bwMode="auto">
          <a:xfrm>
            <a:off x="5044787" y="2824023"/>
            <a:ext cx="2450056"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一致性</a:t>
            </a:r>
            <a:endParaRPr lang="en-US" altLang="zh-CN" sz="1400" b="1" dirty="0">
              <a:solidFill>
                <a:schemeClr val="tx1"/>
              </a:solidFill>
              <a:latin typeface="+mn-ea"/>
              <a:ea typeface="+mn-ea"/>
            </a:endParaRPr>
          </a:p>
        </p:txBody>
      </p:sp>
      <p:sp>
        <p:nvSpPr>
          <p:cNvPr id="58" name="TextBox 31">
            <a:extLst>
              <a:ext uri="{FF2B5EF4-FFF2-40B4-BE49-F238E27FC236}">
                <a16:creationId xmlns:a16="http://schemas.microsoft.com/office/drawing/2014/main" id="{5FDF9D75-882C-4822-B299-5F43C6B8E30D}"/>
              </a:ext>
            </a:extLst>
          </p:cNvPr>
          <p:cNvSpPr txBox="1">
            <a:spLocks noChangeArrowheads="1"/>
          </p:cNvSpPr>
          <p:nvPr>
            <p:custDataLst>
              <p:tags r:id="rId14"/>
            </p:custDataLst>
          </p:nvPr>
        </p:nvSpPr>
        <p:spPr bwMode="auto">
          <a:xfrm>
            <a:off x="1538071" y="1789622"/>
            <a:ext cx="2450056"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相关性</a:t>
            </a:r>
            <a:endParaRPr lang="en-US" altLang="zh-CN" sz="1400" b="1" dirty="0">
              <a:solidFill>
                <a:schemeClr val="tx1"/>
              </a:solidFill>
              <a:latin typeface="+mn-ea"/>
              <a:ea typeface="+mn-ea"/>
            </a:endParaRPr>
          </a:p>
        </p:txBody>
      </p:sp>
      <p:sp>
        <p:nvSpPr>
          <p:cNvPr id="59" name="TextBox 42">
            <a:extLst>
              <a:ext uri="{FF2B5EF4-FFF2-40B4-BE49-F238E27FC236}">
                <a16:creationId xmlns:a16="http://schemas.microsoft.com/office/drawing/2014/main" id="{E709CD1E-9A40-4008-9A7A-1F355570055E}"/>
              </a:ext>
            </a:extLst>
          </p:cNvPr>
          <p:cNvSpPr txBox="1">
            <a:spLocks noChangeArrowheads="1"/>
          </p:cNvSpPr>
          <p:nvPr>
            <p:custDataLst>
              <p:tags r:id="rId15"/>
            </p:custDataLst>
          </p:nvPr>
        </p:nvSpPr>
        <p:spPr bwMode="auto">
          <a:xfrm>
            <a:off x="1538071" y="3858423"/>
            <a:ext cx="2455159" cy="716900"/>
          </a:xfrm>
          <a:prstGeom prst="rect">
            <a:avLst/>
          </a:prstGeom>
          <a:solidFill>
            <a:schemeClr val="accent1">
              <a:lumMod val="20000"/>
              <a:lumOff val="80000"/>
            </a:schemeClr>
          </a:solidFill>
          <a:ln w="9525" algn="ctr">
            <a:noFill/>
            <a:round/>
            <a:headEnd/>
            <a:tailEnd/>
          </a:ln>
        </p:spPr>
        <p:txBody>
          <a:bodyPr lIns="0" tIns="0" rIns="0" bIns="0" anchor="ctr"/>
          <a:lstStyle>
            <a:defPPr>
              <a:defRPr lang="en-US"/>
            </a:defPPr>
            <a:lvl1pPr eaLnBrk="0" hangingPunct="0">
              <a:defRPr>
                <a:solidFill>
                  <a:srgbClr val="3C3737"/>
                </a:solidFill>
              </a:defRPr>
            </a:lvl1pPr>
          </a:lstStyle>
          <a:p>
            <a:pPr algn="ctr"/>
            <a:r>
              <a:rPr lang="zh-CN" altLang="en-US" sz="1400" b="1" dirty="0">
                <a:solidFill>
                  <a:schemeClr val="tx1"/>
                </a:solidFill>
                <a:latin typeface="+mn-ea"/>
              </a:rPr>
              <a:t>差异性</a:t>
            </a:r>
            <a:endParaRPr lang="en-US" altLang="zh-CN" sz="1400" b="1" dirty="0">
              <a:solidFill>
                <a:schemeClr val="tx1"/>
              </a:solidFill>
              <a:latin typeface="+mn-ea"/>
            </a:endParaRPr>
          </a:p>
        </p:txBody>
      </p:sp>
      <p:sp>
        <p:nvSpPr>
          <p:cNvPr id="60" name="TextBox 31">
            <a:extLst>
              <a:ext uri="{FF2B5EF4-FFF2-40B4-BE49-F238E27FC236}">
                <a16:creationId xmlns:a16="http://schemas.microsoft.com/office/drawing/2014/main" id="{0339E325-0E8D-4A8F-BFEE-C1A18C3EB6C2}"/>
              </a:ext>
            </a:extLst>
          </p:cNvPr>
          <p:cNvSpPr txBox="1">
            <a:spLocks noChangeArrowheads="1"/>
          </p:cNvSpPr>
          <p:nvPr>
            <p:custDataLst>
              <p:tags r:id="rId16"/>
            </p:custDataLst>
          </p:nvPr>
        </p:nvSpPr>
        <p:spPr bwMode="auto">
          <a:xfrm>
            <a:off x="5044787" y="1789622"/>
            <a:ext cx="2450056" cy="716900"/>
          </a:xfrm>
          <a:prstGeom prst="rect">
            <a:avLst/>
          </a:prstGeom>
          <a:solidFill>
            <a:schemeClr val="accent1">
              <a:lumMod val="20000"/>
              <a:lumOff val="80000"/>
            </a:schemeClr>
          </a:solidFill>
          <a:ln w="50800">
            <a:noFill/>
            <a:miter lim="800000"/>
            <a:headEnd/>
            <a:tailEnd/>
          </a:ln>
        </p:spPr>
        <p:txBody>
          <a:bodyPr anchor="ctr">
            <a:noAutofit/>
          </a:bodyPr>
          <a:lstStyle>
            <a:lvl1pPr eaLnBrk="0" hangingPunct="0">
              <a:defRPr sz="1600" b="1">
                <a:solidFill>
                  <a:schemeClr val="tx1"/>
                </a:solidFill>
                <a:latin typeface="Arial" charset="0"/>
                <a:ea typeface="宋体" pitchFamily="2" charset="-122"/>
              </a:defRPr>
            </a:lvl1pPr>
            <a:lvl2pPr marL="742950" indent="-285750" eaLnBrk="0" hangingPunct="0">
              <a:defRPr sz="1600" b="1">
                <a:solidFill>
                  <a:schemeClr val="tx1"/>
                </a:solidFill>
                <a:latin typeface="Arial" charset="0"/>
                <a:ea typeface="宋体" pitchFamily="2" charset="-122"/>
              </a:defRPr>
            </a:lvl2pPr>
            <a:lvl3pPr marL="1143000" indent="-228600" eaLnBrk="0" hangingPunct="0">
              <a:defRPr sz="1600" b="1">
                <a:solidFill>
                  <a:schemeClr val="tx1"/>
                </a:solidFill>
                <a:latin typeface="Arial" charset="0"/>
                <a:ea typeface="宋体" pitchFamily="2" charset="-122"/>
              </a:defRPr>
            </a:lvl3pPr>
            <a:lvl4pPr marL="1600200" indent="-228600" eaLnBrk="0" hangingPunct="0">
              <a:defRPr sz="1600" b="1">
                <a:solidFill>
                  <a:schemeClr val="tx1"/>
                </a:solidFill>
                <a:latin typeface="Arial" charset="0"/>
                <a:ea typeface="宋体" pitchFamily="2" charset="-122"/>
              </a:defRPr>
            </a:lvl4pPr>
            <a:lvl5pPr marL="2057400" indent="-228600" eaLnBrk="0" hangingPunct="0">
              <a:defRPr sz="1600" b="1">
                <a:solidFill>
                  <a:schemeClr val="tx1"/>
                </a:solidFill>
                <a:latin typeface="Arial" charset="0"/>
                <a:ea typeface="宋体" pitchFamily="2" charset="-122"/>
              </a:defRPr>
            </a:lvl5pPr>
            <a:lvl6pPr marL="2514600" indent="-228600" algn="ctr" eaLnBrk="0" fontAlgn="base" hangingPunct="0">
              <a:spcBef>
                <a:spcPct val="50000"/>
              </a:spcBef>
              <a:spcAft>
                <a:spcPct val="0"/>
              </a:spcAft>
              <a:defRPr sz="1600" b="1">
                <a:solidFill>
                  <a:schemeClr val="tx1"/>
                </a:solidFill>
                <a:latin typeface="Arial" charset="0"/>
                <a:ea typeface="宋体" pitchFamily="2" charset="-122"/>
              </a:defRPr>
            </a:lvl6pPr>
            <a:lvl7pPr marL="2971800" indent="-228600" algn="ctr" eaLnBrk="0" fontAlgn="base" hangingPunct="0">
              <a:spcBef>
                <a:spcPct val="50000"/>
              </a:spcBef>
              <a:spcAft>
                <a:spcPct val="0"/>
              </a:spcAft>
              <a:defRPr sz="1600" b="1">
                <a:solidFill>
                  <a:schemeClr val="tx1"/>
                </a:solidFill>
                <a:latin typeface="Arial" charset="0"/>
                <a:ea typeface="宋体" pitchFamily="2" charset="-122"/>
              </a:defRPr>
            </a:lvl7pPr>
            <a:lvl8pPr marL="3429000" indent="-228600" algn="ctr" eaLnBrk="0" fontAlgn="base" hangingPunct="0">
              <a:spcBef>
                <a:spcPct val="50000"/>
              </a:spcBef>
              <a:spcAft>
                <a:spcPct val="0"/>
              </a:spcAft>
              <a:defRPr sz="1600" b="1">
                <a:solidFill>
                  <a:schemeClr val="tx1"/>
                </a:solidFill>
                <a:latin typeface="Arial" charset="0"/>
                <a:ea typeface="宋体" pitchFamily="2" charset="-122"/>
              </a:defRPr>
            </a:lvl8pPr>
            <a:lvl9pPr marL="3886200" indent="-228600" algn="ctr" eaLnBrk="0" fontAlgn="base" hangingPunct="0">
              <a:spcBef>
                <a:spcPct val="50000"/>
              </a:spcBef>
              <a:spcAft>
                <a:spcPct val="0"/>
              </a:spcAft>
              <a:defRPr sz="1600" b="1">
                <a:solidFill>
                  <a:schemeClr val="tx1"/>
                </a:solidFill>
                <a:latin typeface="Arial" charset="0"/>
                <a:ea typeface="宋体" pitchFamily="2" charset="-122"/>
              </a:defRPr>
            </a:lvl9pPr>
          </a:lstStyle>
          <a:p>
            <a:pPr algn="ctr"/>
            <a:r>
              <a:rPr lang="zh-CN" altLang="en-US" sz="1400" dirty="0">
                <a:latin typeface="+mn-ea"/>
                <a:ea typeface="+mn-ea"/>
              </a:rPr>
              <a:t>真实性</a:t>
            </a:r>
            <a:endParaRPr lang="en-US" altLang="zh-CN" sz="1400" dirty="0">
              <a:latin typeface="+mn-ea"/>
              <a:ea typeface="+mn-ea"/>
            </a:endParaRPr>
          </a:p>
        </p:txBody>
      </p:sp>
      <p:sp>
        <p:nvSpPr>
          <p:cNvPr id="61" name="TextBox 35">
            <a:extLst>
              <a:ext uri="{FF2B5EF4-FFF2-40B4-BE49-F238E27FC236}">
                <a16:creationId xmlns:a16="http://schemas.microsoft.com/office/drawing/2014/main" id="{F0BCAA40-E320-43CE-8068-BF115E336E82}"/>
              </a:ext>
            </a:extLst>
          </p:cNvPr>
          <p:cNvSpPr txBox="1">
            <a:spLocks noChangeArrowheads="1"/>
          </p:cNvSpPr>
          <p:nvPr>
            <p:custDataLst>
              <p:tags r:id="rId17"/>
            </p:custDataLst>
          </p:nvPr>
        </p:nvSpPr>
        <p:spPr bwMode="auto">
          <a:xfrm>
            <a:off x="5044787" y="3858423"/>
            <a:ext cx="2455159" cy="716900"/>
          </a:xfrm>
          <a:prstGeom prst="rect">
            <a:avLst/>
          </a:prstGeom>
          <a:solidFill>
            <a:schemeClr val="accent1">
              <a:lumMod val="20000"/>
              <a:lumOff val="80000"/>
            </a:schemeClr>
          </a:solidFill>
          <a:ln w="9525" algn="ctr">
            <a:noFill/>
            <a:round/>
            <a:headEnd/>
            <a:tailEnd/>
          </a:ln>
        </p:spPr>
        <p:txBody>
          <a:bodyPr lIns="0" tIns="0" rIns="0" bIns="0" anchor="ctr"/>
          <a:lstStyle>
            <a:defPPr>
              <a:defRPr lang="en-US"/>
            </a:defPPr>
            <a:lvl1pPr eaLnBrk="0" hangingPunct="0">
              <a:defRPr>
                <a:solidFill>
                  <a:srgbClr val="3C3737"/>
                </a:solidFill>
              </a:defRPr>
            </a:lvl1pPr>
          </a:lstStyle>
          <a:p>
            <a:pPr algn="ctr"/>
            <a:r>
              <a:rPr lang="zh-CN" altLang="en-US" sz="1400" b="1" dirty="0">
                <a:solidFill>
                  <a:schemeClr val="tx1"/>
                </a:solidFill>
                <a:latin typeface="+mn-ea"/>
              </a:rPr>
              <a:t>差异性</a:t>
            </a:r>
            <a:endParaRPr lang="en-US" altLang="zh-CN" sz="1400" b="1" dirty="0">
              <a:solidFill>
                <a:schemeClr val="tx1"/>
              </a:solidFill>
              <a:latin typeface="+mn-ea"/>
            </a:endParaRPr>
          </a:p>
        </p:txBody>
      </p:sp>
      <p:sp>
        <p:nvSpPr>
          <p:cNvPr id="62" name="TextBox 36">
            <a:extLst>
              <a:ext uri="{FF2B5EF4-FFF2-40B4-BE49-F238E27FC236}">
                <a16:creationId xmlns:a16="http://schemas.microsoft.com/office/drawing/2014/main" id="{D4FC2709-FCF1-4EEE-B303-AC640A7ACDFA}"/>
              </a:ext>
            </a:extLst>
          </p:cNvPr>
          <p:cNvSpPr txBox="1">
            <a:spLocks noChangeArrowheads="1"/>
          </p:cNvSpPr>
          <p:nvPr>
            <p:custDataLst>
              <p:tags r:id="rId18"/>
            </p:custDataLst>
          </p:nvPr>
        </p:nvSpPr>
        <p:spPr bwMode="auto">
          <a:xfrm>
            <a:off x="8576510" y="3858423"/>
            <a:ext cx="2455159" cy="716900"/>
          </a:xfrm>
          <a:prstGeom prst="rect">
            <a:avLst/>
          </a:prstGeom>
          <a:solidFill>
            <a:schemeClr val="accent1">
              <a:lumMod val="20000"/>
              <a:lumOff val="80000"/>
            </a:schemeClr>
          </a:solidFill>
          <a:ln w="9525" algn="ctr">
            <a:noFill/>
            <a:round/>
            <a:headEnd/>
            <a:tailEnd/>
          </a:ln>
        </p:spPr>
        <p:txBody>
          <a:bodyPr lIns="0" tIns="0" rIns="0" bIns="0" anchor="ctr"/>
          <a:lstStyle>
            <a:defPPr>
              <a:defRPr lang="en-US"/>
            </a:defPPr>
            <a:lvl1pPr eaLnBrk="0" hangingPunct="0">
              <a:defRPr>
                <a:solidFill>
                  <a:srgbClr val="3C3737"/>
                </a:solidFill>
              </a:defRPr>
            </a:lvl1pPr>
          </a:lstStyle>
          <a:p>
            <a:pPr algn="ctr"/>
            <a:r>
              <a:rPr lang="zh-CN" altLang="en-US" sz="1400" b="1" dirty="0">
                <a:solidFill>
                  <a:schemeClr val="tx1"/>
                </a:solidFill>
                <a:latin typeface="+mn-ea"/>
              </a:rPr>
              <a:t>差异性</a:t>
            </a:r>
            <a:endParaRPr lang="en-US" altLang="zh-CN" sz="1400" b="1" dirty="0">
              <a:solidFill>
                <a:schemeClr val="tx1"/>
              </a:solidFill>
              <a:latin typeface="+mn-ea"/>
            </a:endParaRPr>
          </a:p>
        </p:txBody>
      </p:sp>
      <p:sp>
        <p:nvSpPr>
          <p:cNvPr id="67" name="矩形 66">
            <a:extLst>
              <a:ext uri="{FF2B5EF4-FFF2-40B4-BE49-F238E27FC236}">
                <a16:creationId xmlns:a16="http://schemas.microsoft.com/office/drawing/2014/main" id="{839D70A2-77FE-4AC3-A341-58AAD33F1936}"/>
              </a:ext>
            </a:extLst>
          </p:cNvPr>
          <p:cNvSpPr/>
          <p:nvPr/>
        </p:nvSpPr>
        <p:spPr>
          <a:xfrm>
            <a:off x="601433" y="1800068"/>
            <a:ext cx="423161" cy="277525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品牌建设重点</a:t>
            </a:r>
            <a:endParaRPr lang="ca-ES" sz="1400" b="1" dirty="0">
              <a:solidFill>
                <a:schemeClr val="tx1"/>
              </a:solidFill>
            </a:endParaRPr>
          </a:p>
        </p:txBody>
      </p:sp>
      <p:grpSp>
        <p:nvGrpSpPr>
          <p:cNvPr id="24" name="组合 23">
            <a:extLst>
              <a:ext uri="{FF2B5EF4-FFF2-40B4-BE49-F238E27FC236}">
                <a16:creationId xmlns:a16="http://schemas.microsoft.com/office/drawing/2014/main" id="{D702374C-469E-44FF-A7FC-C2800A5A32A2}"/>
              </a:ext>
            </a:extLst>
          </p:cNvPr>
          <p:cNvGrpSpPr/>
          <p:nvPr/>
        </p:nvGrpSpPr>
        <p:grpSpPr>
          <a:xfrm>
            <a:off x="10228395" y="176553"/>
            <a:ext cx="1322391" cy="678357"/>
            <a:chOff x="884396" y="1035795"/>
            <a:chExt cx="10494804" cy="5383601"/>
          </a:xfrm>
        </p:grpSpPr>
        <p:sp>
          <p:nvSpPr>
            <p:cNvPr id="25" name="矩形 24">
              <a:extLst>
                <a:ext uri="{FF2B5EF4-FFF2-40B4-BE49-F238E27FC236}">
                  <a16:creationId xmlns:a16="http://schemas.microsoft.com/office/drawing/2014/main" id="{10FC5448-8548-4269-AE96-1098D9D31F9A}"/>
                </a:ext>
              </a:extLst>
            </p:cNvPr>
            <p:cNvSpPr/>
            <p:nvPr/>
          </p:nvSpPr>
          <p:spPr>
            <a:xfrm>
              <a:off x="1179231"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26" name="矩形 25">
              <a:extLst>
                <a:ext uri="{FF2B5EF4-FFF2-40B4-BE49-F238E27FC236}">
                  <a16:creationId xmlns:a16="http://schemas.microsoft.com/office/drawing/2014/main" id="{8001E7D2-B38C-47A3-B6F7-3FBCC1BC79BB}"/>
                </a:ext>
              </a:extLst>
            </p:cNvPr>
            <p:cNvSpPr/>
            <p:nvPr/>
          </p:nvSpPr>
          <p:spPr>
            <a:xfrm>
              <a:off x="4539215"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27" name="矩形 26">
              <a:extLst>
                <a:ext uri="{FF2B5EF4-FFF2-40B4-BE49-F238E27FC236}">
                  <a16:creationId xmlns:a16="http://schemas.microsoft.com/office/drawing/2014/main" id="{3B3D13DD-D065-4A6F-9A49-FCDC0C566895}"/>
                </a:ext>
              </a:extLst>
            </p:cNvPr>
            <p:cNvSpPr/>
            <p:nvPr/>
          </p:nvSpPr>
          <p:spPr>
            <a:xfrm>
              <a:off x="7899201"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28" name="矩形 27">
              <a:extLst>
                <a:ext uri="{FF2B5EF4-FFF2-40B4-BE49-F238E27FC236}">
                  <a16:creationId xmlns:a16="http://schemas.microsoft.com/office/drawing/2014/main" id="{24101135-948C-4B7D-99E1-B1CEB673C9F0}"/>
                </a:ext>
              </a:extLst>
            </p:cNvPr>
            <p:cNvSpPr/>
            <p:nvPr/>
          </p:nvSpPr>
          <p:spPr>
            <a:xfrm>
              <a:off x="1177201"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sp>
          <p:nvSpPr>
            <p:cNvPr id="29" name="矩形 28">
              <a:extLst>
                <a:ext uri="{FF2B5EF4-FFF2-40B4-BE49-F238E27FC236}">
                  <a16:creationId xmlns:a16="http://schemas.microsoft.com/office/drawing/2014/main" id="{8DFA591C-302A-4B2F-841F-42A60EDED168}"/>
                </a:ext>
              </a:extLst>
            </p:cNvPr>
            <p:cNvSpPr/>
            <p:nvPr/>
          </p:nvSpPr>
          <p:spPr>
            <a:xfrm>
              <a:off x="4537185"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sp>
          <p:nvSpPr>
            <p:cNvPr id="30" name="矩形 29">
              <a:extLst>
                <a:ext uri="{FF2B5EF4-FFF2-40B4-BE49-F238E27FC236}">
                  <a16:creationId xmlns:a16="http://schemas.microsoft.com/office/drawing/2014/main" id="{DBCD4DAD-3739-4EAC-9AD3-0C857492769C}"/>
                </a:ext>
              </a:extLst>
            </p:cNvPr>
            <p:cNvSpPr/>
            <p:nvPr/>
          </p:nvSpPr>
          <p:spPr>
            <a:xfrm>
              <a:off x="7897171"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grpSp>
          <p:nvGrpSpPr>
            <p:cNvPr id="31" name="组合 30">
              <a:extLst>
                <a:ext uri="{FF2B5EF4-FFF2-40B4-BE49-F238E27FC236}">
                  <a16:creationId xmlns:a16="http://schemas.microsoft.com/office/drawing/2014/main" id="{77AE2ED4-61B6-4EF7-8DAE-32AAE20B2109}"/>
                </a:ext>
              </a:extLst>
            </p:cNvPr>
            <p:cNvGrpSpPr/>
            <p:nvPr/>
          </p:nvGrpSpPr>
          <p:grpSpPr>
            <a:xfrm>
              <a:off x="1179231" y="4156989"/>
              <a:ext cx="9807581" cy="1910180"/>
              <a:chOff x="1179231" y="4039609"/>
              <a:chExt cx="9807581" cy="1910180"/>
            </a:xfrm>
          </p:grpSpPr>
          <p:sp>
            <p:nvSpPr>
              <p:cNvPr id="37" name="矩形 36">
                <a:extLst>
                  <a:ext uri="{FF2B5EF4-FFF2-40B4-BE49-F238E27FC236}">
                    <a16:creationId xmlns:a16="http://schemas.microsoft.com/office/drawing/2014/main" id="{6F6DAAFE-9DED-4C3C-A3C1-DB86F6AED015}"/>
                  </a:ext>
                </a:extLst>
              </p:cNvPr>
              <p:cNvSpPr/>
              <p:nvPr/>
            </p:nvSpPr>
            <p:spPr>
              <a:xfrm>
                <a:off x="117923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sp>
            <p:nvSpPr>
              <p:cNvPr id="38" name="矩形 37">
                <a:extLst>
                  <a:ext uri="{FF2B5EF4-FFF2-40B4-BE49-F238E27FC236}">
                    <a16:creationId xmlns:a16="http://schemas.microsoft.com/office/drawing/2014/main" id="{CEB1DDFB-2B4B-47D9-93D8-86576108919D}"/>
                  </a:ext>
                </a:extLst>
              </p:cNvPr>
              <p:cNvSpPr/>
              <p:nvPr/>
            </p:nvSpPr>
            <p:spPr>
              <a:xfrm>
                <a:off x="453820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sp>
            <p:nvSpPr>
              <p:cNvPr id="39" name="矩形 38">
                <a:extLst>
                  <a:ext uri="{FF2B5EF4-FFF2-40B4-BE49-F238E27FC236}">
                    <a16:creationId xmlns:a16="http://schemas.microsoft.com/office/drawing/2014/main" id="{3D615115-6245-4208-9362-6EA477663F4D}"/>
                  </a:ext>
                </a:extLst>
              </p:cNvPr>
              <p:cNvSpPr/>
              <p:nvPr/>
            </p:nvSpPr>
            <p:spPr>
              <a:xfrm>
                <a:off x="789717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grpSp>
        <p:sp>
          <p:nvSpPr>
            <p:cNvPr id="32" name="等腰三角形 31">
              <a:extLst>
                <a:ext uri="{FF2B5EF4-FFF2-40B4-BE49-F238E27FC236}">
                  <a16:creationId xmlns:a16="http://schemas.microsoft.com/office/drawing/2014/main" id="{5BE99223-C37E-4861-AFA2-5F64E241F7CD}"/>
                </a:ext>
              </a:extLst>
            </p:cNvPr>
            <p:cNvSpPr/>
            <p:nvPr/>
          </p:nvSpPr>
          <p:spPr>
            <a:xfrm>
              <a:off x="1179229" y="1035795"/>
              <a:ext cx="9809612" cy="780753"/>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accent2">
                    <a:lumMod val="75000"/>
                  </a:schemeClr>
                </a:solidFill>
              </a:endParaRPr>
            </a:p>
          </p:txBody>
        </p:sp>
        <p:sp>
          <p:nvSpPr>
            <p:cNvPr id="33" name="Rechteck 28">
              <a:extLst>
                <a:ext uri="{FF2B5EF4-FFF2-40B4-BE49-F238E27FC236}">
                  <a16:creationId xmlns:a16="http://schemas.microsoft.com/office/drawing/2014/main" id="{D93F99A6-A0A9-4308-BB08-B2659C921BA5}"/>
                </a:ext>
              </a:extLst>
            </p:cNvPr>
            <p:cNvSpPr/>
            <p:nvPr/>
          </p:nvSpPr>
          <p:spPr bwMode="gray">
            <a:xfrm>
              <a:off x="7899200"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34" name="Rechteck 28">
              <a:extLst>
                <a:ext uri="{FF2B5EF4-FFF2-40B4-BE49-F238E27FC236}">
                  <a16:creationId xmlns:a16="http://schemas.microsoft.com/office/drawing/2014/main" id="{610A598A-0856-41DB-A42F-4FE54D3AA52D}"/>
                </a:ext>
              </a:extLst>
            </p:cNvPr>
            <p:cNvSpPr/>
            <p:nvPr/>
          </p:nvSpPr>
          <p:spPr bwMode="gray">
            <a:xfrm>
              <a:off x="884396" y="6274119"/>
              <a:ext cx="10494804" cy="145277"/>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35" name="Rechteck 28">
              <a:extLst>
                <a:ext uri="{FF2B5EF4-FFF2-40B4-BE49-F238E27FC236}">
                  <a16:creationId xmlns:a16="http://schemas.microsoft.com/office/drawing/2014/main" id="{482B0BE6-38CD-48E6-968A-0F3A5D066C20}"/>
                </a:ext>
              </a:extLst>
            </p:cNvPr>
            <p:cNvSpPr/>
            <p:nvPr/>
          </p:nvSpPr>
          <p:spPr bwMode="gray">
            <a:xfrm>
              <a:off x="4537184"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36" name="Rechteck 28">
              <a:extLst>
                <a:ext uri="{FF2B5EF4-FFF2-40B4-BE49-F238E27FC236}">
                  <a16:creationId xmlns:a16="http://schemas.microsoft.com/office/drawing/2014/main" id="{5A07B65E-3517-4F4E-BED0-FD7C8BA8BAD2}"/>
                </a:ext>
              </a:extLst>
            </p:cNvPr>
            <p:cNvSpPr/>
            <p:nvPr/>
          </p:nvSpPr>
          <p:spPr bwMode="gray">
            <a:xfrm>
              <a:off x="1179231"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grpSp>
    </p:spTree>
    <p:extLst>
      <p:ext uri="{BB962C8B-B14F-4D97-AF65-F5344CB8AC3E}">
        <p14:creationId xmlns:p14="http://schemas.microsoft.com/office/powerpoint/2010/main" val="2139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DEC6F-65C1-488C-AB99-403ADA9B0C12}"/>
              </a:ext>
            </a:extLst>
          </p:cNvPr>
          <p:cNvSpPr>
            <a:spLocks noGrp="1"/>
          </p:cNvSpPr>
          <p:nvPr>
            <p:ph type="title"/>
          </p:nvPr>
        </p:nvSpPr>
        <p:spPr>
          <a:xfrm>
            <a:off x="601433" y="438604"/>
            <a:ext cx="7802827" cy="460800"/>
          </a:xfrm>
        </p:spPr>
        <p:txBody>
          <a:bodyPr/>
          <a:lstStyle/>
          <a:p>
            <a:r>
              <a:rPr lang="zh-CN" altLang="en-US" dirty="0"/>
              <a:t>品牌建设是一个过程，不同的阶段有不同的侧重</a:t>
            </a:r>
          </a:p>
        </p:txBody>
      </p:sp>
      <p:sp>
        <p:nvSpPr>
          <p:cNvPr id="3" name="灯片编号占位符 2">
            <a:extLst>
              <a:ext uri="{FF2B5EF4-FFF2-40B4-BE49-F238E27FC236}">
                <a16:creationId xmlns:a16="http://schemas.microsoft.com/office/drawing/2014/main" id="{DF7B4FFA-3C69-41AA-9211-10CE2C475448}"/>
              </a:ext>
            </a:extLst>
          </p:cNvPr>
          <p:cNvSpPr>
            <a:spLocks noGrp="1"/>
          </p:cNvSpPr>
          <p:nvPr>
            <p:ph type="sldNum" sz="quarter" idx="14"/>
          </p:nvPr>
        </p:nvSpPr>
        <p:spPr/>
        <p:txBody>
          <a:bodyPr/>
          <a:lstStyle/>
          <a:p>
            <a:fld id="{E6049C3D-CCF1-41B9-A681-D61E0CAE4A17}" type="slidenum">
              <a:rPr lang="en-US" altLang="zh-CN" smtClean="0"/>
              <a:pPr/>
              <a:t>47</a:t>
            </a:fld>
            <a:endParaRPr lang="en-US" dirty="0"/>
          </a:p>
        </p:txBody>
      </p:sp>
      <p:sp>
        <p:nvSpPr>
          <p:cNvPr id="4" name="文本占位符 3">
            <a:extLst>
              <a:ext uri="{FF2B5EF4-FFF2-40B4-BE49-F238E27FC236}">
                <a16:creationId xmlns:a16="http://schemas.microsoft.com/office/drawing/2014/main" id="{E4DA4E6D-817F-4422-8719-3CC3110F4257}"/>
              </a:ext>
            </a:extLst>
          </p:cNvPr>
          <p:cNvSpPr>
            <a:spLocks noGrp="1"/>
          </p:cNvSpPr>
          <p:nvPr>
            <p:ph type="body" sz="quarter" idx="15"/>
          </p:nvPr>
        </p:nvSpPr>
        <p:spPr/>
        <p:txBody>
          <a:bodyPr/>
          <a:lstStyle/>
          <a:p>
            <a:endParaRPr lang="ca-ES"/>
          </a:p>
        </p:txBody>
      </p:sp>
      <p:sp>
        <p:nvSpPr>
          <p:cNvPr id="45" name="Richtungspfeil 145">
            <a:extLst>
              <a:ext uri="{FF2B5EF4-FFF2-40B4-BE49-F238E27FC236}">
                <a16:creationId xmlns:a16="http://schemas.microsoft.com/office/drawing/2014/main" id="{10529135-2DA7-43A4-9B99-A61DF4BAFC6F}"/>
              </a:ext>
            </a:extLst>
          </p:cNvPr>
          <p:cNvSpPr/>
          <p:nvPr>
            <p:custDataLst>
              <p:tags r:id="rId1"/>
            </p:custDataLst>
          </p:nvPr>
        </p:nvSpPr>
        <p:spPr bwMode="gray">
          <a:xfrm>
            <a:off x="1277749"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46" name="Richtungspfeil 145">
            <a:extLst>
              <a:ext uri="{FF2B5EF4-FFF2-40B4-BE49-F238E27FC236}">
                <a16:creationId xmlns:a16="http://schemas.microsoft.com/office/drawing/2014/main" id="{8D1ADA9A-3F2B-4974-92A7-AB63A629F3B5}"/>
              </a:ext>
            </a:extLst>
          </p:cNvPr>
          <p:cNvSpPr/>
          <p:nvPr>
            <p:custDataLst>
              <p:tags r:id="rId2"/>
            </p:custDataLst>
          </p:nvPr>
        </p:nvSpPr>
        <p:spPr bwMode="gray">
          <a:xfrm>
            <a:off x="4516063"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47" name="Rechteck 64">
            <a:extLst>
              <a:ext uri="{FF2B5EF4-FFF2-40B4-BE49-F238E27FC236}">
                <a16:creationId xmlns:a16="http://schemas.microsoft.com/office/drawing/2014/main" id="{48310E72-5940-43AA-9046-CA1A851E2360}"/>
              </a:ext>
            </a:extLst>
          </p:cNvPr>
          <p:cNvSpPr/>
          <p:nvPr>
            <p:custDataLst>
              <p:tags r:id="rId3"/>
            </p:custDataLst>
          </p:nvPr>
        </p:nvSpPr>
        <p:spPr bwMode="gray">
          <a:xfrm>
            <a:off x="1277749"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阶段一 </a:t>
            </a:r>
            <a:r>
              <a:rPr lang="en-US" altLang="zh-CN" sz="1599" b="1" dirty="0">
                <a:solidFill>
                  <a:srgbClr val="2D97C8"/>
                </a:solidFill>
                <a:latin typeface="+mn-ea"/>
                <a:cs typeface="Arial" pitchFamily="34" charset="0"/>
              </a:rPr>
              <a:t>1</a:t>
            </a:r>
            <a:r>
              <a:rPr lang="zh-CN" altLang="en-US" sz="1599" b="1" dirty="0">
                <a:solidFill>
                  <a:srgbClr val="2D97C8"/>
                </a:solidFill>
                <a:latin typeface="+mn-ea"/>
                <a:cs typeface="Arial" pitchFamily="34" charset="0"/>
              </a:rPr>
              <a:t>年内</a:t>
            </a:r>
            <a:endParaRPr lang="en-GB" sz="1599" b="1" dirty="0">
              <a:solidFill>
                <a:srgbClr val="2D97C8"/>
              </a:solidFill>
              <a:latin typeface="+mn-ea"/>
              <a:cs typeface="Arial" pitchFamily="34" charset="0"/>
            </a:endParaRPr>
          </a:p>
        </p:txBody>
      </p:sp>
      <p:sp>
        <p:nvSpPr>
          <p:cNvPr id="48" name="Richtungspfeil 145">
            <a:extLst>
              <a:ext uri="{FF2B5EF4-FFF2-40B4-BE49-F238E27FC236}">
                <a16:creationId xmlns:a16="http://schemas.microsoft.com/office/drawing/2014/main" id="{834DF043-2853-4CD6-AB79-F23891ABAEAA}"/>
              </a:ext>
            </a:extLst>
          </p:cNvPr>
          <p:cNvSpPr/>
          <p:nvPr>
            <p:custDataLst>
              <p:tags r:id="rId4"/>
            </p:custDataLst>
          </p:nvPr>
        </p:nvSpPr>
        <p:spPr bwMode="gray">
          <a:xfrm>
            <a:off x="4696369"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49" name="Richtungspfeil 145">
            <a:extLst>
              <a:ext uri="{FF2B5EF4-FFF2-40B4-BE49-F238E27FC236}">
                <a16:creationId xmlns:a16="http://schemas.microsoft.com/office/drawing/2014/main" id="{93E863A4-CA40-4FA0-B2B4-93D1D9BF88C0}"/>
              </a:ext>
            </a:extLst>
          </p:cNvPr>
          <p:cNvSpPr/>
          <p:nvPr>
            <p:custDataLst>
              <p:tags r:id="rId5"/>
            </p:custDataLst>
          </p:nvPr>
        </p:nvSpPr>
        <p:spPr bwMode="gray">
          <a:xfrm>
            <a:off x="7934682"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0" name="Rechteck 67">
            <a:extLst>
              <a:ext uri="{FF2B5EF4-FFF2-40B4-BE49-F238E27FC236}">
                <a16:creationId xmlns:a16="http://schemas.microsoft.com/office/drawing/2014/main" id="{F76DBBC9-3BCD-4217-A253-903A26A4DB4D}"/>
              </a:ext>
            </a:extLst>
          </p:cNvPr>
          <p:cNvSpPr/>
          <p:nvPr>
            <p:custDataLst>
              <p:tags r:id="rId6"/>
            </p:custDataLst>
          </p:nvPr>
        </p:nvSpPr>
        <p:spPr bwMode="gray">
          <a:xfrm>
            <a:off x="4696369"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阶段二 </a:t>
            </a:r>
            <a:r>
              <a:rPr lang="en-US" altLang="zh-CN" sz="1599" b="1" dirty="0">
                <a:solidFill>
                  <a:srgbClr val="2D97C8"/>
                </a:solidFill>
                <a:latin typeface="+mn-ea"/>
                <a:cs typeface="Arial" pitchFamily="34" charset="0"/>
              </a:rPr>
              <a:t>1~3</a:t>
            </a:r>
            <a:r>
              <a:rPr lang="zh-CN" altLang="en-US" sz="1599" b="1" dirty="0">
                <a:solidFill>
                  <a:srgbClr val="2D97C8"/>
                </a:solidFill>
                <a:latin typeface="+mn-ea"/>
                <a:cs typeface="Arial" pitchFamily="34" charset="0"/>
              </a:rPr>
              <a:t>年</a:t>
            </a:r>
          </a:p>
        </p:txBody>
      </p:sp>
      <p:sp>
        <p:nvSpPr>
          <p:cNvPr id="51" name="Richtungspfeil 145">
            <a:extLst>
              <a:ext uri="{FF2B5EF4-FFF2-40B4-BE49-F238E27FC236}">
                <a16:creationId xmlns:a16="http://schemas.microsoft.com/office/drawing/2014/main" id="{DE2C51B6-A15F-41C5-AAFC-66BECC49CB95}"/>
              </a:ext>
            </a:extLst>
          </p:cNvPr>
          <p:cNvSpPr/>
          <p:nvPr>
            <p:custDataLst>
              <p:tags r:id="rId7"/>
            </p:custDataLst>
          </p:nvPr>
        </p:nvSpPr>
        <p:spPr bwMode="gray">
          <a:xfrm>
            <a:off x="8114968"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2" name="Richtungspfeil 145">
            <a:extLst>
              <a:ext uri="{FF2B5EF4-FFF2-40B4-BE49-F238E27FC236}">
                <a16:creationId xmlns:a16="http://schemas.microsoft.com/office/drawing/2014/main" id="{F8FAA1C9-C4A7-47D1-8A60-2953F6C8CFAB}"/>
              </a:ext>
            </a:extLst>
          </p:cNvPr>
          <p:cNvSpPr/>
          <p:nvPr>
            <p:custDataLst>
              <p:tags r:id="rId8"/>
            </p:custDataLst>
          </p:nvPr>
        </p:nvSpPr>
        <p:spPr bwMode="gray">
          <a:xfrm>
            <a:off x="11353282"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3" name="Rechteck 70">
            <a:extLst>
              <a:ext uri="{FF2B5EF4-FFF2-40B4-BE49-F238E27FC236}">
                <a16:creationId xmlns:a16="http://schemas.microsoft.com/office/drawing/2014/main" id="{54C60490-21D6-46C2-9F0A-EE264FC02A86}"/>
              </a:ext>
            </a:extLst>
          </p:cNvPr>
          <p:cNvSpPr/>
          <p:nvPr>
            <p:custDataLst>
              <p:tags r:id="rId9"/>
            </p:custDataLst>
          </p:nvPr>
        </p:nvSpPr>
        <p:spPr bwMode="gray">
          <a:xfrm>
            <a:off x="8114968"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阶段二 </a:t>
            </a:r>
            <a:r>
              <a:rPr lang="en-US" altLang="zh-CN" sz="1599" b="1" dirty="0">
                <a:solidFill>
                  <a:srgbClr val="2D97C8"/>
                </a:solidFill>
                <a:latin typeface="+mn-ea"/>
                <a:cs typeface="Arial" pitchFamily="34" charset="0"/>
              </a:rPr>
              <a:t>3</a:t>
            </a:r>
            <a:r>
              <a:rPr lang="zh-CN" altLang="en-US" sz="1599" b="1" dirty="0">
                <a:solidFill>
                  <a:srgbClr val="2D97C8"/>
                </a:solidFill>
                <a:latin typeface="+mn-ea"/>
                <a:cs typeface="Arial" pitchFamily="34" charset="0"/>
              </a:rPr>
              <a:t>年</a:t>
            </a:r>
            <a:r>
              <a:rPr lang="en-US" altLang="zh-CN" sz="1599" b="1" dirty="0">
                <a:solidFill>
                  <a:srgbClr val="2D97C8"/>
                </a:solidFill>
                <a:latin typeface="+mn-ea"/>
                <a:cs typeface="Arial" pitchFamily="34" charset="0"/>
              </a:rPr>
              <a:t>~</a:t>
            </a:r>
            <a:endParaRPr lang="zh-CN" altLang="en-US" sz="1599" b="1" dirty="0">
              <a:solidFill>
                <a:srgbClr val="2D97C8"/>
              </a:solidFill>
              <a:latin typeface="+mn-ea"/>
              <a:cs typeface="Arial" pitchFamily="34" charset="0"/>
            </a:endParaRPr>
          </a:p>
        </p:txBody>
      </p:sp>
      <p:sp>
        <p:nvSpPr>
          <p:cNvPr id="54" name="TextBox 22">
            <a:extLst>
              <a:ext uri="{FF2B5EF4-FFF2-40B4-BE49-F238E27FC236}">
                <a16:creationId xmlns:a16="http://schemas.microsoft.com/office/drawing/2014/main" id="{5273E539-AE94-48DB-8A01-0A80EECFD364}"/>
              </a:ext>
            </a:extLst>
          </p:cNvPr>
          <p:cNvSpPr txBox="1">
            <a:spLocks noChangeArrowheads="1"/>
          </p:cNvSpPr>
          <p:nvPr>
            <p:custDataLst>
              <p:tags r:id="rId10"/>
            </p:custDataLst>
          </p:nvPr>
        </p:nvSpPr>
        <p:spPr bwMode="auto">
          <a:xfrm>
            <a:off x="8576510" y="2824023"/>
            <a:ext cx="2450056"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一致性</a:t>
            </a:r>
            <a:endParaRPr lang="en-US" altLang="zh-CN" sz="1400" b="1" dirty="0">
              <a:solidFill>
                <a:schemeClr val="tx1"/>
              </a:solidFill>
              <a:latin typeface="+mn-ea"/>
              <a:ea typeface="+mn-ea"/>
            </a:endParaRPr>
          </a:p>
        </p:txBody>
      </p:sp>
      <p:sp>
        <p:nvSpPr>
          <p:cNvPr id="55" name="TextBox 31">
            <a:extLst>
              <a:ext uri="{FF2B5EF4-FFF2-40B4-BE49-F238E27FC236}">
                <a16:creationId xmlns:a16="http://schemas.microsoft.com/office/drawing/2014/main" id="{5123F8C5-8E01-4328-9E0A-6CAD70C0A8F6}"/>
              </a:ext>
            </a:extLst>
          </p:cNvPr>
          <p:cNvSpPr txBox="1">
            <a:spLocks noChangeArrowheads="1"/>
          </p:cNvSpPr>
          <p:nvPr>
            <p:custDataLst>
              <p:tags r:id="rId11"/>
            </p:custDataLst>
          </p:nvPr>
        </p:nvSpPr>
        <p:spPr bwMode="auto">
          <a:xfrm>
            <a:off x="8596415" y="1800067"/>
            <a:ext cx="2450056" cy="696011"/>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理解度</a:t>
            </a:r>
            <a:endParaRPr lang="en-US" altLang="zh-CN" sz="1400" b="1" dirty="0">
              <a:solidFill>
                <a:schemeClr val="tx1"/>
              </a:solidFill>
              <a:latin typeface="+mn-ea"/>
              <a:ea typeface="+mn-ea"/>
            </a:endParaRPr>
          </a:p>
        </p:txBody>
      </p:sp>
      <p:sp>
        <p:nvSpPr>
          <p:cNvPr id="56" name="TextBox 31">
            <a:extLst>
              <a:ext uri="{FF2B5EF4-FFF2-40B4-BE49-F238E27FC236}">
                <a16:creationId xmlns:a16="http://schemas.microsoft.com/office/drawing/2014/main" id="{6D13ED03-0A2E-41CD-8AD0-80F0693777F4}"/>
              </a:ext>
            </a:extLst>
          </p:cNvPr>
          <p:cNvSpPr txBox="1">
            <a:spLocks noChangeArrowheads="1"/>
          </p:cNvSpPr>
          <p:nvPr>
            <p:custDataLst>
              <p:tags r:id="rId12"/>
            </p:custDataLst>
          </p:nvPr>
        </p:nvSpPr>
        <p:spPr bwMode="auto">
          <a:xfrm>
            <a:off x="1538071" y="2824023"/>
            <a:ext cx="2455159"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存在性</a:t>
            </a:r>
            <a:endParaRPr lang="en-US" altLang="zh-CN" sz="1400" b="1" dirty="0">
              <a:solidFill>
                <a:schemeClr val="tx1"/>
              </a:solidFill>
              <a:latin typeface="+mn-ea"/>
              <a:ea typeface="+mn-ea"/>
            </a:endParaRPr>
          </a:p>
        </p:txBody>
      </p:sp>
      <p:sp>
        <p:nvSpPr>
          <p:cNvPr id="57" name="TextBox 31">
            <a:extLst>
              <a:ext uri="{FF2B5EF4-FFF2-40B4-BE49-F238E27FC236}">
                <a16:creationId xmlns:a16="http://schemas.microsoft.com/office/drawing/2014/main" id="{D500FA33-73B4-467A-B10A-36DDBB77C747}"/>
              </a:ext>
            </a:extLst>
          </p:cNvPr>
          <p:cNvSpPr txBox="1">
            <a:spLocks noChangeArrowheads="1"/>
          </p:cNvSpPr>
          <p:nvPr>
            <p:custDataLst>
              <p:tags r:id="rId13"/>
            </p:custDataLst>
          </p:nvPr>
        </p:nvSpPr>
        <p:spPr bwMode="auto">
          <a:xfrm>
            <a:off x="5044787" y="2824023"/>
            <a:ext cx="2450056"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一致性</a:t>
            </a:r>
            <a:endParaRPr lang="en-US" altLang="zh-CN" sz="1400" b="1" dirty="0">
              <a:solidFill>
                <a:schemeClr val="tx1"/>
              </a:solidFill>
              <a:latin typeface="+mn-ea"/>
              <a:ea typeface="+mn-ea"/>
            </a:endParaRPr>
          </a:p>
        </p:txBody>
      </p:sp>
      <p:sp>
        <p:nvSpPr>
          <p:cNvPr id="58" name="TextBox 31">
            <a:extLst>
              <a:ext uri="{FF2B5EF4-FFF2-40B4-BE49-F238E27FC236}">
                <a16:creationId xmlns:a16="http://schemas.microsoft.com/office/drawing/2014/main" id="{5FDF9D75-882C-4822-B299-5F43C6B8E30D}"/>
              </a:ext>
            </a:extLst>
          </p:cNvPr>
          <p:cNvSpPr txBox="1">
            <a:spLocks noChangeArrowheads="1"/>
          </p:cNvSpPr>
          <p:nvPr>
            <p:custDataLst>
              <p:tags r:id="rId14"/>
            </p:custDataLst>
          </p:nvPr>
        </p:nvSpPr>
        <p:spPr bwMode="auto">
          <a:xfrm>
            <a:off x="1538071" y="1789622"/>
            <a:ext cx="2450056"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相关性</a:t>
            </a:r>
            <a:endParaRPr lang="en-US" altLang="zh-CN" sz="1400" b="1" dirty="0">
              <a:solidFill>
                <a:schemeClr val="tx1"/>
              </a:solidFill>
              <a:latin typeface="+mn-ea"/>
              <a:ea typeface="+mn-ea"/>
            </a:endParaRPr>
          </a:p>
        </p:txBody>
      </p:sp>
      <p:sp>
        <p:nvSpPr>
          <p:cNvPr id="59" name="TextBox 42">
            <a:extLst>
              <a:ext uri="{FF2B5EF4-FFF2-40B4-BE49-F238E27FC236}">
                <a16:creationId xmlns:a16="http://schemas.microsoft.com/office/drawing/2014/main" id="{E709CD1E-9A40-4008-9A7A-1F355570055E}"/>
              </a:ext>
            </a:extLst>
          </p:cNvPr>
          <p:cNvSpPr txBox="1">
            <a:spLocks noChangeArrowheads="1"/>
          </p:cNvSpPr>
          <p:nvPr>
            <p:custDataLst>
              <p:tags r:id="rId15"/>
            </p:custDataLst>
          </p:nvPr>
        </p:nvSpPr>
        <p:spPr bwMode="auto">
          <a:xfrm>
            <a:off x="1538071" y="3858423"/>
            <a:ext cx="2455159" cy="716900"/>
          </a:xfrm>
          <a:prstGeom prst="rect">
            <a:avLst/>
          </a:prstGeom>
          <a:solidFill>
            <a:schemeClr val="accent1">
              <a:lumMod val="20000"/>
              <a:lumOff val="80000"/>
            </a:schemeClr>
          </a:solidFill>
          <a:ln w="9525" algn="ctr">
            <a:noFill/>
            <a:round/>
            <a:headEnd/>
            <a:tailEnd/>
          </a:ln>
        </p:spPr>
        <p:txBody>
          <a:bodyPr lIns="0" tIns="0" rIns="0" bIns="0" anchor="ctr"/>
          <a:lstStyle>
            <a:defPPr>
              <a:defRPr lang="en-US"/>
            </a:defPPr>
            <a:lvl1pPr eaLnBrk="0" hangingPunct="0">
              <a:defRPr>
                <a:solidFill>
                  <a:srgbClr val="3C3737"/>
                </a:solidFill>
              </a:defRPr>
            </a:lvl1pPr>
          </a:lstStyle>
          <a:p>
            <a:pPr algn="ctr"/>
            <a:r>
              <a:rPr lang="zh-CN" altLang="en-US" sz="1400" b="1" dirty="0">
                <a:solidFill>
                  <a:schemeClr val="tx1"/>
                </a:solidFill>
                <a:latin typeface="+mn-ea"/>
              </a:rPr>
              <a:t>差异性</a:t>
            </a:r>
            <a:endParaRPr lang="en-US" altLang="zh-CN" sz="1400" b="1" dirty="0">
              <a:solidFill>
                <a:schemeClr val="tx1"/>
              </a:solidFill>
              <a:latin typeface="+mn-ea"/>
            </a:endParaRPr>
          </a:p>
        </p:txBody>
      </p:sp>
      <p:sp>
        <p:nvSpPr>
          <p:cNvPr id="60" name="TextBox 31">
            <a:extLst>
              <a:ext uri="{FF2B5EF4-FFF2-40B4-BE49-F238E27FC236}">
                <a16:creationId xmlns:a16="http://schemas.microsoft.com/office/drawing/2014/main" id="{0339E325-0E8D-4A8F-BFEE-C1A18C3EB6C2}"/>
              </a:ext>
            </a:extLst>
          </p:cNvPr>
          <p:cNvSpPr txBox="1">
            <a:spLocks noChangeArrowheads="1"/>
          </p:cNvSpPr>
          <p:nvPr>
            <p:custDataLst>
              <p:tags r:id="rId16"/>
            </p:custDataLst>
          </p:nvPr>
        </p:nvSpPr>
        <p:spPr bwMode="auto">
          <a:xfrm>
            <a:off x="5044787" y="1789622"/>
            <a:ext cx="2450056" cy="716900"/>
          </a:xfrm>
          <a:prstGeom prst="rect">
            <a:avLst/>
          </a:prstGeom>
          <a:solidFill>
            <a:schemeClr val="accent1">
              <a:lumMod val="20000"/>
              <a:lumOff val="80000"/>
            </a:schemeClr>
          </a:solidFill>
          <a:ln w="50800">
            <a:noFill/>
            <a:miter lim="800000"/>
            <a:headEnd/>
            <a:tailEnd/>
          </a:ln>
        </p:spPr>
        <p:txBody>
          <a:bodyPr anchor="ctr">
            <a:noAutofit/>
          </a:bodyPr>
          <a:lstStyle>
            <a:lvl1pPr eaLnBrk="0" hangingPunct="0">
              <a:defRPr sz="1600" b="1">
                <a:solidFill>
                  <a:schemeClr val="tx1"/>
                </a:solidFill>
                <a:latin typeface="Arial" charset="0"/>
                <a:ea typeface="宋体" pitchFamily="2" charset="-122"/>
              </a:defRPr>
            </a:lvl1pPr>
            <a:lvl2pPr marL="742950" indent="-285750" eaLnBrk="0" hangingPunct="0">
              <a:defRPr sz="1600" b="1">
                <a:solidFill>
                  <a:schemeClr val="tx1"/>
                </a:solidFill>
                <a:latin typeface="Arial" charset="0"/>
                <a:ea typeface="宋体" pitchFamily="2" charset="-122"/>
              </a:defRPr>
            </a:lvl2pPr>
            <a:lvl3pPr marL="1143000" indent="-228600" eaLnBrk="0" hangingPunct="0">
              <a:defRPr sz="1600" b="1">
                <a:solidFill>
                  <a:schemeClr val="tx1"/>
                </a:solidFill>
                <a:latin typeface="Arial" charset="0"/>
                <a:ea typeface="宋体" pitchFamily="2" charset="-122"/>
              </a:defRPr>
            </a:lvl3pPr>
            <a:lvl4pPr marL="1600200" indent="-228600" eaLnBrk="0" hangingPunct="0">
              <a:defRPr sz="1600" b="1">
                <a:solidFill>
                  <a:schemeClr val="tx1"/>
                </a:solidFill>
                <a:latin typeface="Arial" charset="0"/>
                <a:ea typeface="宋体" pitchFamily="2" charset="-122"/>
              </a:defRPr>
            </a:lvl4pPr>
            <a:lvl5pPr marL="2057400" indent="-228600" eaLnBrk="0" hangingPunct="0">
              <a:defRPr sz="1600" b="1">
                <a:solidFill>
                  <a:schemeClr val="tx1"/>
                </a:solidFill>
                <a:latin typeface="Arial" charset="0"/>
                <a:ea typeface="宋体" pitchFamily="2" charset="-122"/>
              </a:defRPr>
            </a:lvl5pPr>
            <a:lvl6pPr marL="2514600" indent="-228600" algn="ctr" eaLnBrk="0" fontAlgn="base" hangingPunct="0">
              <a:spcBef>
                <a:spcPct val="50000"/>
              </a:spcBef>
              <a:spcAft>
                <a:spcPct val="0"/>
              </a:spcAft>
              <a:defRPr sz="1600" b="1">
                <a:solidFill>
                  <a:schemeClr val="tx1"/>
                </a:solidFill>
                <a:latin typeface="Arial" charset="0"/>
                <a:ea typeface="宋体" pitchFamily="2" charset="-122"/>
              </a:defRPr>
            </a:lvl6pPr>
            <a:lvl7pPr marL="2971800" indent="-228600" algn="ctr" eaLnBrk="0" fontAlgn="base" hangingPunct="0">
              <a:spcBef>
                <a:spcPct val="50000"/>
              </a:spcBef>
              <a:spcAft>
                <a:spcPct val="0"/>
              </a:spcAft>
              <a:defRPr sz="1600" b="1">
                <a:solidFill>
                  <a:schemeClr val="tx1"/>
                </a:solidFill>
                <a:latin typeface="Arial" charset="0"/>
                <a:ea typeface="宋体" pitchFamily="2" charset="-122"/>
              </a:defRPr>
            </a:lvl7pPr>
            <a:lvl8pPr marL="3429000" indent="-228600" algn="ctr" eaLnBrk="0" fontAlgn="base" hangingPunct="0">
              <a:spcBef>
                <a:spcPct val="50000"/>
              </a:spcBef>
              <a:spcAft>
                <a:spcPct val="0"/>
              </a:spcAft>
              <a:defRPr sz="1600" b="1">
                <a:solidFill>
                  <a:schemeClr val="tx1"/>
                </a:solidFill>
                <a:latin typeface="Arial" charset="0"/>
                <a:ea typeface="宋体" pitchFamily="2" charset="-122"/>
              </a:defRPr>
            </a:lvl8pPr>
            <a:lvl9pPr marL="3886200" indent="-228600" algn="ctr" eaLnBrk="0" fontAlgn="base" hangingPunct="0">
              <a:spcBef>
                <a:spcPct val="50000"/>
              </a:spcBef>
              <a:spcAft>
                <a:spcPct val="0"/>
              </a:spcAft>
              <a:defRPr sz="1600" b="1">
                <a:solidFill>
                  <a:schemeClr val="tx1"/>
                </a:solidFill>
                <a:latin typeface="Arial" charset="0"/>
                <a:ea typeface="宋体" pitchFamily="2" charset="-122"/>
              </a:defRPr>
            </a:lvl9pPr>
          </a:lstStyle>
          <a:p>
            <a:pPr algn="ctr"/>
            <a:r>
              <a:rPr lang="zh-CN" altLang="en-US" sz="1400" dirty="0">
                <a:latin typeface="+mn-ea"/>
                <a:ea typeface="+mn-ea"/>
              </a:rPr>
              <a:t>真实性</a:t>
            </a:r>
            <a:endParaRPr lang="en-US" altLang="zh-CN" sz="1400" dirty="0">
              <a:latin typeface="+mn-ea"/>
              <a:ea typeface="+mn-ea"/>
            </a:endParaRPr>
          </a:p>
        </p:txBody>
      </p:sp>
      <p:sp>
        <p:nvSpPr>
          <p:cNvPr id="61" name="TextBox 35">
            <a:extLst>
              <a:ext uri="{FF2B5EF4-FFF2-40B4-BE49-F238E27FC236}">
                <a16:creationId xmlns:a16="http://schemas.microsoft.com/office/drawing/2014/main" id="{F0BCAA40-E320-43CE-8068-BF115E336E82}"/>
              </a:ext>
            </a:extLst>
          </p:cNvPr>
          <p:cNvSpPr txBox="1">
            <a:spLocks noChangeArrowheads="1"/>
          </p:cNvSpPr>
          <p:nvPr>
            <p:custDataLst>
              <p:tags r:id="rId17"/>
            </p:custDataLst>
          </p:nvPr>
        </p:nvSpPr>
        <p:spPr bwMode="auto">
          <a:xfrm>
            <a:off x="5044787" y="3858423"/>
            <a:ext cx="2455159" cy="716900"/>
          </a:xfrm>
          <a:prstGeom prst="rect">
            <a:avLst/>
          </a:prstGeom>
          <a:solidFill>
            <a:schemeClr val="accent1">
              <a:lumMod val="20000"/>
              <a:lumOff val="80000"/>
            </a:schemeClr>
          </a:solidFill>
          <a:ln w="9525" algn="ctr">
            <a:noFill/>
            <a:round/>
            <a:headEnd/>
            <a:tailEnd/>
          </a:ln>
        </p:spPr>
        <p:txBody>
          <a:bodyPr lIns="0" tIns="0" rIns="0" bIns="0" anchor="ctr"/>
          <a:lstStyle>
            <a:defPPr>
              <a:defRPr lang="en-US"/>
            </a:defPPr>
            <a:lvl1pPr eaLnBrk="0" hangingPunct="0">
              <a:defRPr>
                <a:solidFill>
                  <a:srgbClr val="3C3737"/>
                </a:solidFill>
              </a:defRPr>
            </a:lvl1pPr>
          </a:lstStyle>
          <a:p>
            <a:pPr algn="ctr"/>
            <a:r>
              <a:rPr lang="zh-CN" altLang="en-US" sz="1400" b="1" dirty="0">
                <a:solidFill>
                  <a:schemeClr val="tx1"/>
                </a:solidFill>
                <a:latin typeface="+mn-ea"/>
              </a:rPr>
              <a:t>差异性</a:t>
            </a:r>
            <a:endParaRPr lang="en-US" altLang="zh-CN" sz="1400" b="1" dirty="0">
              <a:solidFill>
                <a:schemeClr val="tx1"/>
              </a:solidFill>
              <a:latin typeface="+mn-ea"/>
            </a:endParaRPr>
          </a:p>
        </p:txBody>
      </p:sp>
      <p:sp>
        <p:nvSpPr>
          <p:cNvPr id="62" name="TextBox 36">
            <a:extLst>
              <a:ext uri="{FF2B5EF4-FFF2-40B4-BE49-F238E27FC236}">
                <a16:creationId xmlns:a16="http://schemas.microsoft.com/office/drawing/2014/main" id="{D4FC2709-FCF1-4EEE-B303-AC640A7ACDFA}"/>
              </a:ext>
            </a:extLst>
          </p:cNvPr>
          <p:cNvSpPr txBox="1">
            <a:spLocks noChangeArrowheads="1"/>
          </p:cNvSpPr>
          <p:nvPr>
            <p:custDataLst>
              <p:tags r:id="rId18"/>
            </p:custDataLst>
          </p:nvPr>
        </p:nvSpPr>
        <p:spPr bwMode="auto">
          <a:xfrm>
            <a:off x="8576510" y="3858423"/>
            <a:ext cx="2455159" cy="716900"/>
          </a:xfrm>
          <a:prstGeom prst="rect">
            <a:avLst/>
          </a:prstGeom>
          <a:solidFill>
            <a:schemeClr val="accent1">
              <a:lumMod val="20000"/>
              <a:lumOff val="80000"/>
            </a:schemeClr>
          </a:solidFill>
          <a:ln w="9525" algn="ctr">
            <a:noFill/>
            <a:round/>
            <a:headEnd/>
            <a:tailEnd/>
          </a:ln>
        </p:spPr>
        <p:txBody>
          <a:bodyPr lIns="0" tIns="0" rIns="0" bIns="0" anchor="ctr"/>
          <a:lstStyle>
            <a:defPPr>
              <a:defRPr lang="en-US"/>
            </a:defPPr>
            <a:lvl1pPr eaLnBrk="0" hangingPunct="0">
              <a:defRPr>
                <a:solidFill>
                  <a:srgbClr val="3C3737"/>
                </a:solidFill>
              </a:defRPr>
            </a:lvl1pPr>
          </a:lstStyle>
          <a:p>
            <a:pPr algn="ctr"/>
            <a:r>
              <a:rPr lang="zh-CN" altLang="en-US" sz="1400" b="1" dirty="0">
                <a:solidFill>
                  <a:schemeClr val="tx1"/>
                </a:solidFill>
                <a:latin typeface="+mn-ea"/>
              </a:rPr>
              <a:t>差异性</a:t>
            </a:r>
            <a:endParaRPr lang="en-US" altLang="zh-CN" sz="1400" b="1" dirty="0">
              <a:solidFill>
                <a:schemeClr val="tx1"/>
              </a:solidFill>
              <a:latin typeface="+mn-ea"/>
            </a:endParaRPr>
          </a:p>
        </p:txBody>
      </p:sp>
      <p:sp>
        <p:nvSpPr>
          <p:cNvPr id="23" name="矩形 4">
            <a:extLst>
              <a:ext uri="{FF2B5EF4-FFF2-40B4-BE49-F238E27FC236}">
                <a16:creationId xmlns:a16="http://schemas.microsoft.com/office/drawing/2014/main" id="{E53C9B4C-4A1D-4ED7-B432-E61F8BAC9A66}"/>
              </a:ext>
            </a:extLst>
          </p:cNvPr>
          <p:cNvSpPr/>
          <p:nvPr/>
        </p:nvSpPr>
        <p:spPr>
          <a:xfrm>
            <a:off x="1277749" y="3855936"/>
            <a:ext cx="10075532" cy="719388"/>
          </a:xfrm>
          <a:prstGeom prst="rect">
            <a:avLst/>
          </a:prstGeom>
          <a:solidFill>
            <a:srgbClr val="24285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spcBef>
                <a:spcPts val="672"/>
              </a:spcBef>
              <a:buSzPct val="100000"/>
              <a:buFont typeface="Verdana" panose="020B0604030504040204" pitchFamily="34" charset="0"/>
              <a:buChar char="•"/>
            </a:pPr>
            <a:r>
              <a:rPr lang="zh-CN" altLang="en-US" sz="1200" b="1" u="sng" dirty="0">
                <a:solidFill>
                  <a:schemeClr val="bg1"/>
                </a:solidFill>
                <a:latin typeface="+mn-ea"/>
              </a:rPr>
              <a:t>差异性</a:t>
            </a:r>
            <a:r>
              <a:rPr lang="zh-CN" altLang="en-US" sz="1200" dirty="0">
                <a:solidFill>
                  <a:schemeClr val="bg1"/>
                </a:solidFill>
                <a:latin typeface="+mn-ea"/>
              </a:rPr>
              <a:t>是实现“商业化运作”和“资源拓展”的条件，在任何阶段都需要展现品牌的特质，传播中体现出差异化，才能更好地在商业环境中竞争</a:t>
            </a:r>
            <a:endParaRPr lang="en-US" altLang="zh-CN" sz="1200" dirty="0">
              <a:solidFill>
                <a:schemeClr val="bg1"/>
              </a:solidFill>
              <a:latin typeface="+mn-ea"/>
            </a:endParaRPr>
          </a:p>
        </p:txBody>
      </p:sp>
      <p:sp>
        <p:nvSpPr>
          <p:cNvPr id="32" name="矩形 31">
            <a:extLst>
              <a:ext uri="{FF2B5EF4-FFF2-40B4-BE49-F238E27FC236}">
                <a16:creationId xmlns:a16="http://schemas.microsoft.com/office/drawing/2014/main" id="{D2AEA698-8F18-4547-ADFB-2DC99903E8BB}"/>
              </a:ext>
            </a:extLst>
          </p:cNvPr>
          <p:cNvSpPr/>
          <p:nvPr/>
        </p:nvSpPr>
        <p:spPr>
          <a:xfrm>
            <a:off x="601433" y="1800068"/>
            <a:ext cx="423161" cy="277525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品牌建设重点</a:t>
            </a:r>
            <a:endParaRPr lang="ca-ES" sz="1400" b="1" dirty="0">
              <a:solidFill>
                <a:schemeClr val="tx1"/>
              </a:solidFill>
            </a:endParaRPr>
          </a:p>
        </p:txBody>
      </p:sp>
      <p:grpSp>
        <p:nvGrpSpPr>
          <p:cNvPr id="28" name="组合 27">
            <a:extLst>
              <a:ext uri="{FF2B5EF4-FFF2-40B4-BE49-F238E27FC236}">
                <a16:creationId xmlns:a16="http://schemas.microsoft.com/office/drawing/2014/main" id="{6B9DA15D-36D2-483B-9B08-8AEFAD5D21CD}"/>
              </a:ext>
            </a:extLst>
          </p:cNvPr>
          <p:cNvGrpSpPr/>
          <p:nvPr/>
        </p:nvGrpSpPr>
        <p:grpSpPr>
          <a:xfrm>
            <a:off x="10228395" y="176553"/>
            <a:ext cx="1322391" cy="678357"/>
            <a:chOff x="884396" y="1035795"/>
            <a:chExt cx="10494804" cy="5383601"/>
          </a:xfrm>
        </p:grpSpPr>
        <p:sp>
          <p:nvSpPr>
            <p:cNvPr id="29" name="矩形 28">
              <a:extLst>
                <a:ext uri="{FF2B5EF4-FFF2-40B4-BE49-F238E27FC236}">
                  <a16:creationId xmlns:a16="http://schemas.microsoft.com/office/drawing/2014/main" id="{CA332055-AB95-4677-A0BA-FDCB0853248B}"/>
                </a:ext>
              </a:extLst>
            </p:cNvPr>
            <p:cNvSpPr/>
            <p:nvPr/>
          </p:nvSpPr>
          <p:spPr>
            <a:xfrm>
              <a:off x="1179231"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30" name="矩形 29">
              <a:extLst>
                <a:ext uri="{FF2B5EF4-FFF2-40B4-BE49-F238E27FC236}">
                  <a16:creationId xmlns:a16="http://schemas.microsoft.com/office/drawing/2014/main" id="{349E3279-69E2-4ACD-83FD-06100418DC4C}"/>
                </a:ext>
              </a:extLst>
            </p:cNvPr>
            <p:cNvSpPr/>
            <p:nvPr/>
          </p:nvSpPr>
          <p:spPr>
            <a:xfrm>
              <a:off x="4539215"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31" name="矩形 30">
              <a:extLst>
                <a:ext uri="{FF2B5EF4-FFF2-40B4-BE49-F238E27FC236}">
                  <a16:creationId xmlns:a16="http://schemas.microsoft.com/office/drawing/2014/main" id="{A42FD140-7AD6-4E96-A4B0-15FC0B27B08F}"/>
                </a:ext>
              </a:extLst>
            </p:cNvPr>
            <p:cNvSpPr/>
            <p:nvPr/>
          </p:nvSpPr>
          <p:spPr>
            <a:xfrm>
              <a:off x="7899201"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33" name="矩形 32">
              <a:extLst>
                <a:ext uri="{FF2B5EF4-FFF2-40B4-BE49-F238E27FC236}">
                  <a16:creationId xmlns:a16="http://schemas.microsoft.com/office/drawing/2014/main" id="{BA5B505D-3B62-47E7-89EC-309F35E02ED2}"/>
                </a:ext>
              </a:extLst>
            </p:cNvPr>
            <p:cNvSpPr/>
            <p:nvPr/>
          </p:nvSpPr>
          <p:spPr>
            <a:xfrm>
              <a:off x="1177201"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sp>
          <p:nvSpPr>
            <p:cNvPr id="34" name="矩形 33">
              <a:extLst>
                <a:ext uri="{FF2B5EF4-FFF2-40B4-BE49-F238E27FC236}">
                  <a16:creationId xmlns:a16="http://schemas.microsoft.com/office/drawing/2014/main" id="{710D5DB8-E851-4756-8D89-D1F7F1EBBD24}"/>
                </a:ext>
              </a:extLst>
            </p:cNvPr>
            <p:cNvSpPr/>
            <p:nvPr/>
          </p:nvSpPr>
          <p:spPr>
            <a:xfrm>
              <a:off x="4537185"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sp>
          <p:nvSpPr>
            <p:cNvPr id="35" name="矩形 34">
              <a:extLst>
                <a:ext uri="{FF2B5EF4-FFF2-40B4-BE49-F238E27FC236}">
                  <a16:creationId xmlns:a16="http://schemas.microsoft.com/office/drawing/2014/main" id="{FDC06766-6938-46AB-A55D-3B5EB7D1FA96}"/>
                </a:ext>
              </a:extLst>
            </p:cNvPr>
            <p:cNvSpPr/>
            <p:nvPr/>
          </p:nvSpPr>
          <p:spPr>
            <a:xfrm>
              <a:off x="7897171"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grpSp>
          <p:nvGrpSpPr>
            <p:cNvPr id="36" name="组合 35">
              <a:extLst>
                <a:ext uri="{FF2B5EF4-FFF2-40B4-BE49-F238E27FC236}">
                  <a16:creationId xmlns:a16="http://schemas.microsoft.com/office/drawing/2014/main" id="{D617583C-7AA6-424C-AE7E-EBD96DAB68F5}"/>
                </a:ext>
              </a:extLst>
            </p:cNvPr>
            <p:cNvGrpSpPr/>
            <p:nvPr/>
          </p:nvGrpSpPr>
          <p:grpSpPr>
            <a:xfrm>
              <a:off x="1179231" y="4156989"/>
              <a:ext cx="9807581" cy="1910180"/>
              <a:chOff x="1179231" y="4039609"/>
              <a:chExt cx="9807581" cy="1910180"/>
            </a:xfrm>
          </p:grpSpPr>
          <p:sp>
            <p:nvSpPr>
              <p:cNvPr id="42" name="矩形 41">
                <a:extLst>
                  <a:ext uri="{FF2B5EF4-FFF2-40B4-BE49-F238E27FC236}">
                    <a16:creationId xmlns:a16="http://schemas.microsoft.com/office/drawing/2014/main" id="{719255A4-ABAE-42CA-BEF9-8949DB23E059}"/>
                  </a:ext>
                </a:extLst>
              </p:cNvPr>
              <p:cNvSpPr/>
              <p:nvPr/>
            </p:nvSpPr>
            <p:spPr>
              <a:xfrm>
                <a:off x="117923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sp>
            <p:nvSpPr>
              <p:cNvPr id="43" name="矩形 42">
                <a:extLst>
                  <a:ext uri="{FF2B5EF4-FFF2-40B4-BE49-F238E27FC236}">
                    <a16:creationId xmlns:a16="http://schemas.microsoft.com/office/drawing/2014/main" id="{43165CE6-1041-45EE-B81B-78A3C8207C17}"/>
                  </a:ext>
                </a:extLst>
              </p:cNvPr>
              <p:cNvSpPr/>
              <p:nvPr/>
            </p:nvSpPr>
            <p:spPr>
              <a:xfrm>
                <a:off x="453820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sp>
            <p:nvSpPr>
              <p:cNvPr id="44" name="矩形 43">
                <a:extLst>
                  <a:ext uri="{FF2B5EF4-FFF2-40B4-BE49-F238E27FC236}">
                    <a16:creationId xmlns:a16="http://schemas.microsoft.com/office/drawing/2014/main" id="{B06B09F8-C5E9-4745-B8A8-1F09D9DA4263}"/>
                  </a:ext>
                </a:extLst>
              </p:cNvPr>
              <p:cNvSpPr/>
              <p:nvPr/>
            </p:nvSpPr>
            <p:spPr>
              <a:xfrm>
                <a:off x="789717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grpSp>
        <p:sp>
          <p:nvSpPr>
            <p:cNvPr id="37" name="等腰三角形 36">
              <a:extLst>
                <a:ext uri="{FF2B5EF4-FFF2-40B4-BE49-F238E27FC236}">
                  <a16:creationId xmlns:a16="http://schemas.microsoft.com/office/drawing/2014/main" id="{06B8DF81-199D-44B8-909B-AD75AA445981}"/>
                </a:ext>
              </a:extLst>
            </p:cNvPr>
            <p:cNvSpPr/>
            <p:nvPr/>
          </p:nvSpPr>
          <p:spPr>
            <a:xfrm>
              <a:off x="1179229" y="1035795"/>
              <a:ext cx="9809612" cy="780753"/>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accent2">
                    <a:lumMod val="75000"/>
                  </a:schemeClr>
                </a:solidFill>
              </a:endParaRPr>
            </a:p>
          </p:txBody>
        </p:sp>
        <p:sp>
          <p:nvSpPr>
            <p:cNvPr id="38" name="Rechteck 28">
              <a:extLst>
                <a:ext uri="{FF2B5EF4-FFF2-40B4-BE49-F238E27FC236}">
                  <a16:creationId xmlns:a16="http://schemas.microsoft.com/office/drawing/2014/main" id="{8830A1B9-5A64-493D-9F1C-F3A128107B57}"/>
                </a:ext>
              </a:extLst>
            </p:cNvPr>
            <p:cNvSpPr/>
            <p:nvPr/>
          </p:nvSpPr>
          <p:spPr bwMode="gray">
            <a:xfrm>
              <a:off x="7899200"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39" name="Rechteck 28">
              <a:extLst>
                <a:ext uri="{FF2B5EF4-FFF2-40B4-BE49-F238E27FC236}">
                  <a16:creationId xmlns:a16="http://schemas.microsoft.com/office/drawing/2014/main" id="{1FD9E83E-8AF5-4201-A7E9-7464976A8440}"/>
                </a:ext>
              </a:extLst>
            </p:cNvPr>
            <p:cNvSpPr/>
            <p:nvPr/>
          </p:nvSpPr>
          <p:spPr bwMode="gray">
            <a:xfrm>
              <a:off x="884396" y="6274119"/>
              <a:ext cx="10494804" cy="145277"/>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40" name="Rechteck 28">
              <a:extLst>
                <a:ext uri="{FF2B5EF4-FFF2-40B4-BE49-F238E27FC236}">
                  <a16:creationId xmlns:a16="http://schemas.microsoft.com/office/drawing/2014/main" id="{216F538E-E0E7-4883-A4AD-67AF12FC08AC}"/>
                </a:ext>
              </a:extLst>
            </p:cNvPr>
            <p:cNvSpPr/>
            <p:nvPr/>
          </p:nvSpPr>
          <p:spPr bwMode="gray">
            <a:xfrm>
              <a:off x="4537184"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41" name="Rechteck 28">
              <a:extLst>
                <a:ext uri="{FF2B5EF4-FFF2-40B4-BE49-F238E27FC236}">
                  <a16:creationId xmlns:a16="http://schemas.microsoft.com/office/drawing/2014/main" id="{5517AF69-F118-4B9B-96C4-C82A6635E71D}"/>
                </a:ext>
              </a:extLst>
            </p:cNvPr>
            <p:cNvSpPr/>
            <p:nvPr/>
          </p:nvSpPr>
          <p:spPr bwMode="gray">
            <a:xfrm>
              <a:off x="1179231"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grpSp>
      <p:sp>
        <p:nvSpPr>
          <p:cNvPr id="63" name="矩形 4">
            <a:extLst>
              <a:ext uri="{FF2B5EF4-FFF2-40B4-BE49-F238E27FC236}">
                <a16:creationId xmlns:a16="http://schemas.microsoft.com/office/drawing/2014/main" id="{F0179EA9-1669-4FD9-A36E-2E760A3AE3AB}"/>
              </a:ext>
            </a:extLst>
          </p:cNvPr>
          <p:cNvSpPr/>
          <p:nvPr/>
        </p:nvSpPr>
        <p:spPr>
          <a:xfrm>
            <a:off x="1277750" y="1800068"/>
            <a:ext cx="3238314" cy="1995048"/>
          </a:xfrm>
          <a:prstGeom prst="rect">
            <a:avLst/>
          </a:prstGeom>
          <a:solidFill>
            <a:srgbClr val="24285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spcBef>
                <a:spcPts val="672"/>
              </a:spcBef>
              <a:buSzPct val="100000"/>
              <a:buFont typeface="Verdana" panose="020B0604030504040204" pitchFamily="34" charset="0"/>
              <a:buChar char="•"/>
            </a:pPr>
            <a:r>
              <a:rPr lang="zh-CN" altLang="en-US" sz="1200" b="1" u="sng" dirty="0">
                <a:solidFill>
                  <a:schemeClr val="bg1"/>
                </a:solidFill>
                <a:latin typeface="+mn-ea"/>
              </a:rPr>
              <a:t>相关性</a:t>
            </a:r>
            <a:r>
              <a:rPr lang="zh-CN" altLang="en-US" sz="1200" dirty="0">
                <a:solidFill>
                  <a:schemeClr val="bg1"/>
                </a:solidFill>
                <a:latin typeface="+mn-ea"/>
              </a:rPr>
              <a:t>是实现“差异化传播”的重点，也是品牌传播的基础。人们更关心与自己相关的传播，被关心关注的传播才是有效的</a:t>
            </a:r>
            <a:endParaRPr lang="en-US" altLang="zh-CN" sz="1200" dirty="0">
              <a:solidFill>
                <a:schemeClr val="bg1"/>
              </a:solidFill>
              <a:latin typeface="+mn-ea"/>
            </a:endParaRPr>
          </a:p>
          <a:p>
            <a:pPr marL="182563" indent="-182563">
              <a:spcBef>
                <a:spcPts val="672"/>
              </a:spcBef>
              <a:buSzPct val="100000"/>
              <a:buFont typeface="Verdana" panose="020B0604030504040204" pitchFamily="34" charset="0"/>
              <a:buChar char="•"/>
            </a:pPr>
            <a:r>
              <a:rPr lang="zh-CN" altLang="en-US" sz="1200" b="1" u="sng" dirty="0">
                <a:solidFill>
                  <a:schemeClr val="bg1"/>
                </a:solidFill>
                <a:latin typeface="+mn-ea"/>
              </a:rPr>
              <a:t>存在性</a:t>
            </a:r>
            <a:r>
              <a:rPr lang="zh-CN" altLang="en-US" sz="1200" dirty="0">
                <a:solidFill>
                  <a:schemeClr val="bg1"/>
                </a:solidFill>
                <a:latin typeface="+mn-ea"/>
              </a:rPr>
              <a:t>是传播效果的直观反应，会为“受众群体”的“扩大”和“理念”的“普及”推波助澜</a:t>
            </a:r>
            <a:endParaRPr lang="en-US" sz="1200" dirty="0">
              <a:solidFill>
                <a:schemeClr val="bg1"/>
              </a:solidFill>
              <a:latin typeface="+mn-ea"/>
            </a:endParaRPr>
          </a:p>
        </p:txBody>
      </p:sp>
      <p:sp>
        <p:nvSpPr>
          <p:cNvPr id="64" name="矩形 4">
            <a:extLst>
              <a:ext uri="{FF2B5EF4-FFF2-40B4-BE49-F238E27FC236}">
                <a16:creationId xmlns:a16="http://schemas.microsoft.com/office/drawing/2014/main" id="{5DD9D7D5-944E-4798-8FA9-92EF4C07DAC5}"/>
              </a:ext>
            </a:extLst>
          </p:cNvPr>
          <p:cNvSpPr/>
          <p:nvPr/>
        </p:nvSpPr>
        <p:spPr>
          <a:xfrm>
            <a:off x="4696369" y="1800392"/>
            <a:ext cx="3238313" cy="1994400"/>
          </a:xfrm>
          <a:prstGeom prst="rect">
            <a:avLst/>
          </a:prstGeom>
          <a:solidFill>
            <a:srgbClr val="24285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spcBef>
                <a:spcPts val="672"/>
              </a:spcBef>
              <a:buSzPct val="100000"/>
              <a:buFont typeface="Verdana" panose="020B0604030504040204" pitchFamily="34" charset="0"/>
              <a:buChar char="•"/>
            </a:pPr>
            <a:r>
              <a:rPr lang="zh-CN" altLang="en-US" sz="1200" b="1" u="sng" dirty="0">
                <a:solidFill>
                  <a:schemeClr val="bg1"/>
                </a:solidFill>
                <a:latin typeface="+mn-ea"/>
              </a:rPr>
              <a:t>真实性</a:t>
            </a:r>
            <a:r>
              <a:rPr lang="zh-CN" altLang="en-US" sz="1200" dirty="0">
                <a:solidFill>
                  <a:schemeClr val="bg1"/>
                </a:solidFill>
                <a:latin typeface="+mn-ea"/>
              </a:rPr>
              <a:t>对品牌有了更深层次的要求，需要产品体验与宣传一致，利于塑造专业可靠的形象</a:t>
            </a:r>
            <a:endParaRPr lang="en-US" altLang="zh-CN" sz="1200" dirty="0">
              <a:solidFill>
                <a:schemeClr val="bg1"/>
              </a:solidFill>
              <a:latin typeface="+mn-ea"/>
            </a:endParaRPr>
          </a:p>
          <a:p>
            <a:pPr marL="182563" indent="-182563">
              <a:spcBef>
                <a:spcPts val="672"/>
              </a:spcBef>
              <a:buSzPct val="100000"/>
              <a:buFont typeface="Verdana" panose="020B0604030504040204" pitchFamily="34" charset="0"/>
              <a:buChar char="•"/>
            </a:pPr>
            <a:r>
              <a:rPr lang="zh-CN" altLang="en-US" sz="1200" dirty="0">
                <a:solidFill>
                  <a:schemeClr val="bg1"/>
                </a:solidFill>
                <a:latin typeface="+mn-ea"/>
              </a:rPr>
              <a:t>随着品牌触点的增多，</a:t>
            </a:r>
            <a:r>
              <a:rPr lang="zh-CN" altLang="en-US" sz="1200" b="1" u="sng" dirty="0">
                <a:solidFill>
                  <a:schemeClr val="bg1"/>
                </a:solidFill>
                <a:latin typeface="+mn-ea"/>
              </a:rPr>
              <a:t>一致性</a:t>
            </a:r>
            <a:r>
              <a:rPr lang="zh-CN" altLang="en-US" sz="1200" dirty="0">
                <a:solidFill>
                  <a:schemeClr val="bg1"/>
                </a:solidFill>
                <a:latin typeface="+mn-ea"/>
              </a:rPr>
              <a:t>会增强受众对机构整体的认同感</a:t>
            </a:r>
            <a:endParaRPr lang="en-US" sz="1200" dirty="0">
              <a:solidFill>
                <a:schemeClr val="bg1"/>
              </a:solidFill>
              <a:latin typeface="+mn-ea"/>
            </a:endParaRPr>
          </a:p>
        </p:txBody>
      </p:sp>
      <p:sp>
        <p:nvSpPr>
          <p:cNvPr id="65" name="矩形 4">
            <a:extLst>
              <a:ext uri="{FF2B5EF4-FFF2-40B4-BE49-F238E27FC236}">
                <a16:creationId xmlns:a16="http://schemas.microsoft.com/office/drawing/2014/main" id="{5578E343-065A-489F-8D2A-FC2E7A4FF03D}"/>
              </a:ext>
            </a:extLst>
          </p:cNvPr>
          <p:cNvSpPr/>
          <p:nvPr/>
        </p:nvSpPr>
        <p:spPr>
          <a:xfrm>
            <a:off x="8114588" y="1800392"/>
            <a:ext cx="3238694" cy="1994400"/>
          </a:xfrm>
          <a:prstGeom prst="rect">
            <a:avLst/>
          </a:prstGeom>
          <a:solidFill>
            <a:srgbClr val="24285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spcBef>
                <a:spcPts val="672"/>
              </a:spcBef>
              <a:buSzPct val="100000"/>
              <a:buFont typeface="Verdana" panose="020B0604030504040204" pitchFamily="34" charset="0"/>
              <a:buChar char="•"/>
            </a:pPr>
            <a:r>
              <a:rPr lang="zh-CN" altLang="en-US" sz="1200" b="1" u="sng" dirty="0">
                <a:solidFill>
                  <a:schemeClr val="bg1"/>
                </a:solidFill>
                <a:latin typeface="+mn-ea"/>
              </a:rPr>
              <a:t>理解度</a:t>
            </a:r>
            <a:r>
              <a:rPr lang="zh-CN" altLang="en-US" sz="1200" dirty="0">
                <a:solidFill>
                  <a:schemeClr val="bg1"/>
                </a:solidFill>
                <a:latin typeface="+mn-ea"/>
              </a:rPr>
              <a:t>是品牌传播的高阶效应，受众在体验之后加深了对品牌的理解，甚至成为水基金的的倡导者</a:t>
            </a:r>
            <a:endParaRPr lang="en-US" altLang="zh-CN" sz="1200" dirty="0">
              <a:solidFill>
                <a:schemeClr val="bg1"/>
              </a:solidFill>
              <a:latin typeface="+mn-ea"/>
            </a:endParaRPr>
          </a:p>
        </p:txBody>
      </p:sp>
    </p:spTree>
    <p:extLst>
      <p:ext uri="{BB962C8B-B14F-4D97-AF65-F5344CB8AC3E}">
        <p14:creationId xmlns:p14="http://schemas.microsoft.com/office/powerpoint/2010/main" val="329759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DEC6F-65C1-488C-AB99-403ADA9B0C12}"/>
              </a:ext>
            </a:extLst>
          </p:cNvPr>
          <p:cNvSpPr>
            <a:spLocks noGrp="1"/>
          </p:cNvSpPr>
          <p:nvPr>
            <p:ph type="title"/>
          </p:nvPr>
        </p:nvSpPr>
        <p:spPr>
          <a:xfrm>
            <a:off x="601433" y="438604"/>
            <a:ext cx="7802827" cy="460800"/>
          </a:xfrm>
        </p:spPr>
        <p:txBody>
          <a:bodyPr/>
          <a:lstStyle/>
          <a:p>
            <a:r>
              <a:rPr lang="zh-CN" altLang="en-US" dirty="0"/>
              <a:t>我们建议三个阶段的品牌传播目标如下</a:t>
            </a:r>
          </a:p>
        </p:txBody>
      </p:sp>
      <p:sp>
        <p:nvSpPr>
          <p:cNvPr id="3" name="灯片编号占位符 2">
            <a:extLst>
              <a:ext uri="{FF2B5EF4-FFF2-40B4-BE49-F238E27FC236}">
                <a16:creationId xmlns:a16="http://schemas.microsoft.com/office/drawing/2014/main" id="{DF7B4FFA-3C69-41AA-9211-10CE2C475448}"/>
              </a:ext>
            </a:extLst>
          </p:cNvPr>
          <p:cNvSpPr>
            <a:spLocks noGrp="1"/>
          </p:cNvSpPr>
          <p:nvPr>
            <p:ph type="sldNum" sz="quarter" idx="14"/>
          </p:nvPr>
        </p:nvSpPr>
        <p:spPr/>
        <p:txBody>
          <a:bodyPr/>
          <a:lstStyle/>
          <a:p>
            <a:fld id="{E6049C3D-CCF1-41B9-A681-D61E0CAE4A17}" type="slidenum">
              <a:rPr lang="en-US" altLang="zh-CN" smtClean="0"/>
              <a:pPr/>
              <a:t>48</a:t>
            </a:fld>
            <a:endParaRPr lang="en-US" dirty="0"/>
          </a:p>
        </p:txBody>
      </p:sp>
      <p:sp>
        <p:nvSpPr>
          <p:cNvPr id="4" name="文本占位符 3">
            <a:extLst>
              <a:ext uri="{FF2B5EF4-FFF2-40B4-BE49-F238E27FC236}">
                <a16:creationId xmlns:a16="http://schemas.microsoft.com/office/drawing/2014/main" id="{E4DA4E6D-817F-4422-8719-3CC3110F4257}"/>
              </a:ext>
            </a:extLst>
          </p:cNvPr>
          <p:cNvSpPr>
            <a:spLocks noGrp="1"/>
          </p:cNvSpPr>
          <p:nvPr>
            <p:ph type="body" sz="quarter" idx="15"/>
          </p:nvPr>
        </p:nvSpPr>
        <p:spPr/>
        <p:txBody>
          <a:bodyPr/>
          <a:lstStyle/>
          <a:p>
            <a:endParaRPr lang="ca-ES"/>
          </a:p>
        </p:txBody>
      </p:sp>
      <p:sp>
        <p:nvSpPr>
          <p:cNvPr id="45" name="Richtungspfeil 145">
            <a:extLst>
              <a:ext uri="{FF2B5EF4-FFF2-40B4-BE49-F238E27FC236}">
                <a16:creationId xmlns:a16="http://schemas.microsoft.com/office/drawing/2014/main" id="{10529135-2DA7-43A4-9B99-A61DF4BAFC6F}"/>
              </a:ext>
            </a:extLst>
          </p:cNvPr>
          <p:cNvSpPr/>
          <p:nvPr>
            <p:custDataLst>
              <p:tags r:id="rId1"/>
            </p:custDataLst>
          </p:nvPr>
        </p:nvSpPr>
        <p:spPr bwMode="gray">
          <a:xfrm>
            <a:off x="1277749"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46" name="Richtungspfeil 145">
            <a:extLst>
              <a:ext uri="{FF2B5EF4-FFF2-40B4-BE49-F238E27FC236}">
                <a16:creationId xmlns:a16="http://schemas.microsoft.com/office/drawing/2014/main" id="{8D1ADA9A-3F2B-4974-92A7-AB63A629F3B5}"/>
              </a:ext>
            </a:extLst>
          </p:cNvPr>
          <p:cNvSpPr/>
          <p:nvPr>
            <p:custDataLst>
              <p:tags r:id="rId2"/>
            </p:custDataLst>
          </p:nvPr>
        </p:nvSpPr>
        <p:spPr bwMode="gray">
          <a:xfrm>
            <a:off x="4516063"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47" name="Rechteck 64">
            <a:extLst>
              <a:ext uri="{FF2B5EF4-FFF2-40B4-BE49-F238E27FC236}">
                <a16:creationId xmlns:a16="http://schemas.microsoft.com/office/drawing/2014/main" id="{48310E72-5940-43AA-9046-CA1A851E2360}"/>
              </a:ext>
            </a:extLst>
          </p:cNvPr>
          <p:cNvSpPr/>
          <p:nvPr>
            <p:custDataLst>
              <p:tags r:id="rId3"/>
            </p:custDataLst>
          </p:nvPr>
        </p:nvSpPr>
        <p:spPr bwMode="gray">
          <a:xfrm>
            <a:off x="1277749"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阶段一 </a:t>
            </a:r>
            <a:r>
              <a:rPr lang="en-US" altLang="zh-CN" sz="1599" b="1" dirty="0">
                <a:solidFill>
                  <a:srgbClr val="2D97C8"/>
                </a:solidFill>
                <a:latin typeface="+mn-ea"/>
                <a:cs typeface="Arial" pitchFamily="34" charset="0"/>
              </a:rPr>
              <a:t>1</a:t>
            </a:r>
            <a:r>
              <a:rPr lang="zh-CN" altLang="en-US" sz="1599" b="1" dirty="0">
                <a:solidFill>
                  <a:srgbClr val="2D97C8"/>
                </a:solidFill>
                <a:latin typeface="+mn-ea"/>
                <a:cs typeface="Arial" pitchFamily="34" charset="0"/>
              </a:rPr>
              <a:t>年内</a:t>
            </a:r>
            <a:endParaRPr lang="en-GB" sz="1599" b="1" dirty="0">
              <a:solidFill>
                <a:srgbClr val="2D97C8"/>
              </a:solidFill>
              <a:latin typeface="+mn-ea"/>
              <a:cs typeface="Arial" pitchFamily="34" charset="0"/>
            </a:endParaRPr>
          </a:p>
        </p:txBody>
      </p:sp>
      <p:sp>
        <p:nvSpPr>
          <p:cNvPr id="48" name="Richtungspfeil 145">
            <a:extLst>
              <a:ext uri="{FF2B5EF4-FFF2-40B4-BE49-F238E27FC236}">
                <a16:creationId xmlns:a16="http://schemas.microsoft.com/office/drawing/2014/main" id="{834DF043-2853-4CD6-AB79-F23891ABAEAA}"/>
              </a:ext>
            </a:extLst>
          </p:cNvPr>
          <p:cNvSpPr/>
          <p:nvPr>
            <p:custDataLst>
              <p:tags r:id="rId4"/>
            </p:custDataLst>
          </p:nvPr>
        </p:nvSpPr>
        <p:spPr bwMode="gray">
          <a:xfrm>
            <a:off x="4696369"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49" name="Richtungspfeil 145">
            <a:extLst>
              <a:ext uri="{FF2B5EF4-FFF2-40B4-BE49-F238E27FC236}">
                <a16:creationId xmlns:a16="http://schemas.microsoft.com/office/drawing/2014/main" id="{93E863A4-CA40-4FA0-B2B4-93D1D9BF88C0}"/>
              </a:ext>
            </a:extLst>
          </p:cNvPr>
          <p:cNvSpPr/>
          <p:nvPr>
            <p:custDataLst>
              <p:tags r:id="rId5"/>
            </p:custDataLst>
          </p:nvPr>
        </p:nvSpPr>
        <p:spPr bwMode="gray">
          <a:xfrm>
            <a:off x="7934682"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0" name="Rechteck 67">
            <a:extLst>
              <a:ext uri="{FF2B5EF4-FFF2-40B4-BE49-F238E27FC236}">
                <a16:creationId xmlns:a16="http://schemas.microsoft.com/office/drawing/2014/main" id="{F76DBBC9-3BCD-4217-A253-903A26A4DB4D}"/>
              </a:ext>
            </a:extLst>
          </p:cNvPr>
          <p:cNvSpPr/>
          <p:nvPr>
            <p:custDataLst>
              <p:tags r:id="rId6"/>
            </p:custDataLst>
          </p:nvPr>
        </p:nvSpPr>
        <p:spPr bwMode="gray">
          <a:xfrm>
            <a:off x="4696369"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阶段二 </a:t>
            </a:r>
            <a:r>
              <a:rPr lang="en-US" altLang="zh-CN" sz="1599" b="1" dirty="0">
                <a:solidFill>
                  <a:srgbClr val="2D97C8"/>
                </a:solidFill>
                <a:latin typeface="+mn-ea"/>
                <a:cs typeface="Arial" pitchFamily="34" charset="0"/>
              </a:rPr>
              <a:t>1~3</a:t>
            </a:r>
            <a:r>
              <a:rPr lang="zh-CN" altLang="en-US" sz="1599" b="1" dirty="0">
                <a:solidFill>
                  <a:srgbClr val="2D97C8"/>
                </a:solidFill>
                <a:latin typeface="+mn-ea"/>
                <a:cs typeface="Arial" pitchFamily="34" charset="0"/>
              </a:rPr>
              <a:t>年</a:t>
            </a:r>
          </a:p>
        </p:txBody>
      </p:sp>
      <p:sp>
        <p:nvSpPr>
          <p:cNvPr id="51" name="Richtungspfeil 145">
            <a:extLst>
              <a:ext uri="{FF2B5EF4-FFF2-40B4-BE49-F238E27FC236}">
                <a16:creationId xmlns:a16="http://schemas.microsoft.com/office/drawing/2014/main" id="{DE2C51B6-A15F-41C5-AAFC-66BECC49CB95}"/>
              </a:ext>
            </a:extLst>
          </p:cNvPr>
          <p:cNvSpPr/>
          <p:nvPr>
            <p:custDataLst>
              <p:tags r:id="rId7"/>
            </p:custDataLst>
          </p:nvPr>
        </p:nvSpPr>
        <p:spPr bwMode="gray">
          <a:xfrm>
            <a:off x="8114968" y="1559818"/>
            <a:ext cx="3238313" cy="0"/>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5472608 w 5472608"/>
              <a:gd name="connsiteY0" fmla="*/ 0 h 395907"/>
              <a:gd name="connsiteX1" fmla="*/ 5244027 w 5472608"/>
              <a:gd name="connsiteY1" fmla="*/ 395907 h 395907"/>
              <a:gd name="connsiteX2" fmla="*/ 0 w 5472608"/>
              <a:gd name="connsiteY2" fmla="*/ 395907 h 395907"/>
              <a:gd name="connsiteX0" fmla="*/ 5244027 w 5244027"/>
              <a:gd name="connsiteY0" fmla="*/ 0 h 0"/>
              <a:gd name="connsiteX1" fmla="*/ 0 w 5244027"/>
              <a:gd name="connsiteY1" fmla="*/ 0 h 0"/>
            </a:gdLst>
            <a:ahLst/>
            <a:cxnLst>
              <a:cxn ang="0">
                <a:pos x="connsiteX0" y="connsiteY0"/>
              </a:cxn>
              <a:cxn ang="0">
                <a:pos x="connsiteX1" y="connsiteY1"/>
              </a:cxn>
            </a:cxnLst>
            <a:rect l="l" t="t" r="r" b="b"/>
            <a:pathLst>
              <a:path w="5244027">
                <a:moveTo>
                  <a:pt x="5244027" y="0"/>
                </a:moveTo>
                <a:lnTo>
                  <a:pt x="0" y="0"/>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2" name="Richtungspfeil 145">
            <a:extLst>
              <a:ext uri="{FF2B5EF4-FFF2-40B4-BE49-F238E27FC236}">
                <a16:creationId xmlns:a16="http://schemas.microsoft.com/office/drawing/2014/main" id="{F8FAA1C9-C4A7-47D1-8A60-2953F6C8CFAB}"/>
              </a:ext>
            </a:extLst>
          </p:cNvPr>
          <p:cNvSpPr/>
          <p:nvPr>
            <p:custDataLst>
              <p:tags r:id="rId8"/>
            </p:custDataLst>
          </p:nvPr>
        </p:nvSpPr>
        <p:spPr bwMode="gray">
          <a:xfrm>
            <a:off x="11353282" y="1056133"/>
            <a:ext cx="179906" cy="503738"/>
          </a:xfrm>
          <a:custGeom>
            <a:avLst/>
            <a:gdLst>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0 w 5472608"/>
              <a:gd name="connsiteY5" fmla="*/ 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5" fmla="*/ 91440 w 5472608"/>
              <a:gd name="connsiteY5" fmla="*/ 91440 h 791815"/>
              <a:gd name="connsiteX0" fmla="*/ 0 w 5472608"/>
              <a:gd name="connsiteY0" fmla="*/ 0 h 791815"/>
              <a:gd name="connsiteX1" fmla="*/ 5244027 w 5472608"/>
              <a:gd name="connsiteY1" fmla="*/ 0 h 791815"/>
              <a:gd name="connsiteX2" fmla="*/ 5472608 w 5472608"/>
              <a:gd name="connsiteY2" fmla="*/ 395908 h 791815"/>
              <a:gd name="connsiteX3" fmla="*/ 5244027 w 5472608"/>
              <a:gd name="connsiteY3" fmla="*/ 791815 h 791815"/>
              <a:gd name="connsiteX4" fmla="*/ 0 w 5472608"/>
              <a:gd name="connsiteY4" fmla="*/ 791815 h 791815"/>
              <a:gd name="connsiteX0" fmla="*/ 5244027 w 5472608"/>
              <a:gd name="connsiteY0" fmla="*/ 0 h 791815"/>
              <a:gd name="connsiteX1" fmla="*/ 5472608 w 5472608"/>
              <a:gd name="connsiteY1" fmla="*/ 395908 h 791815"/>
              <a:gd name="connsiteX2" fmla="*/ 5244027 w 5472608"/>
              <a:gd name="connsiteY2" fmla="*/ 791815 h 791815"/>
              <a:gd name="connsiteX3" fmla="*/ 0 w 5472608"/>
              <a:gd name="connsiteY3" fmla="*/ 791815 h 791815"/>
              <a:gd name="connsiteX0" fmla="*/ 0 w 228581"/>
              <a:gd name="connsiteY0" fmla="*/ 0 h 791815"/>
              <a:gd name="connsiteX1" fmla="*/ 228581 w 228581"/>
              <a:gd name="connsiteY1" fmla="*/ 395908 h 791815"/>
              <a:gd name="connsiteX2" fmla="*/ 0 w 228581"/>
              <a:gd name="connsiteY2" fmla="*/ 791815 h 791815"/>
            </a:gdLst>
            <a:ahLst/>
            <a:cxnLst>
              <a:cxn ang="0">
                <a:pos x="connsiteX0" y="connsiteY0"/>
              </a:cxn>
              <a:cxn ang="0">
                <a:pos x="connsiteX1" y="connsiteY1"/>
              </a:cxn>
              <a:cxn ang="0">
                <a:pos x="connsiteX2" y="connsiteY2"/>
              </a:cxn>
            </a:cxnLst>
            <a:rect l="l" t="t" r="r" b="b"/>
            <a:pathLst>
              <a:path w="228581" h="791815">
                <a:moveTo>
                  <a:pt x="0" y="0"/>
                </a:moveTo>
                <a:lnTo>
                  <a:pt x="228581" y="395908"/>
                </a:lnTo>
                <a:lnTo>
                  <a:pt x="0" y="791815"/>
                </a:lnTo>
              </a:path>
            </a:pathLst>
          </a:custGeom>
          <a:ln w="19050" cap="rnd">
            <a:solidFill>
              <a:srgbClr val="2D97C8"/>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714">
              <a:spcBef>
                <a:spcPts val="300"/>
              </a:spcBef>
            </a:pPr>
            <a:endParaRPr lang="en-GB" sz="1599" dirty="0">
              <a:solidFill>
                <a:srgbClr val="000000"/>
              </a:solidFill>
              <a:latin typeface="Arial" pitchFamily="34" charset="0"/>
              <a:cs typeface="Arial" pitchFamily="34" charset="0"/>
            </a:endParaRPr>
          </a:p>
        </p:txBody>
      </p:sp>
      <p:sp>
        <p:nvSpPr>
          <p:cNvPr id="53" name="Rechteck 70">
            <a:extLst>
              <a:ext uri="{FF2B5EF4-FFF2-40B4-BE49-F238E27FC236}">
                <a16:creationId xmlns:a16="http://schemas.microsoft.com/office/drawing/2014/main" id="{54C60490-21D6-46C2-9F0A-EE264FC02A86}"/>
              </a:ext>
            </a:extLst>
          </p:cNvPr>
          <p:cNvSpPr/>
          <p:nvPr>
            <p:custDataLst>
              <p:tags r:id="rId9"/>
            </p:custDataLst>
          </p:nvPr>
        </p:nvSpPr>
        <p:spPr bwMode="gray">
          <a:xfrm>
            <a:off x="8114968" y="1056133"/>
            <a:ext cx="3238313" cy="5037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4">
              <a:spcBef>
                <a:spcPts val="300"/>
              </a:spcBef>
            </a:pPr>
            <a:r>
              <a:rPr lang="zh-CN" altLang="en-US" sz="1599" b="1" dirty="0">
                <a:solidFill>
                  <a:srgbClr val="2D97C8"/>
                </a:solidFill>
                <a:latin typeface="+mn-ea"/>
                <a:cs typeface="Arial" pitchFamily="34" charset="0"/>
              </a:rPr>
              <a:t>阶段二 </a:t>
            </a:r>
            <a:r>
              <a:rPr lang="en-US" altLang="zh-CN" sz="1599" b="1" dirty="0">
                <a:solidFill>
                  <a:srgbClr val="2D97C8"/>
                </a:solidFill>
                <a:latin typeface="+mn-ea"/>
                <a:cs typeface="Arial" pitchFamily="34" charset="0"/>
              </a:rPr>
              <a:t>3</a:t>
            </a:r>
            <a:r>
              <a:rPr lang="zh-CN" altLang="en-US" sz="1599" b="1" dirty="0">
                <a:solidFill>
                  <a:srgbClr val="2D97C8"/>
                </a:solidFill>
                <a:latin typeface="+mn-ea"/>
                <a:cs typeface="Arial" pitchFamily="34" charset="0"/>
              </a:rPr>
              <a:t>年</a:t>
            </a:r>
            <a:r>
              <a:rPr lang="en-US" altLang="zh-CN" sz="1599" b="1" dirty="0">
                <a:solidFill>
                  <a:srgbClr val="2D97C8"/>
                </a:solidFill>
                <a:latin typeface="+mn-ea"/>
                <a:cs typeface="Arial" pitchFamily="34" charset="0"/>
              </a:rPr>
              <a:t>~</a:t>
            </a:r>
            <a:endParaRPr lang="zh-CN" altLang="en-US" sz="1599" b="1" dirty="0">
              <a:solidFill>
                <a:srgbClr val="2D97C8"/>
              </a:solidFill>
              <a:latin typeface="+mn-ea"/>
              <a:cs typeface="Arial" pitchFamily="34" charset="0"/>
            </a:endParaRPr>
          </a:p>
        </p:txBody>
      </p:sp>
      <p:sp>
        <p:nvSpPr>
          <p:cNvPr id="54" name="TextBox 22">
            <a:extLst>
              <a:ext uri="{FF2B5EF4-FFF2-40B4-BE49-F238E27FC236}">
                <a16:creationId xmlns:a16="http://schemas.microsoft.com/office/drawing/2014/main" id="{5273E539-AE94-48DB-8A01-0A80EECFD364}"/>
              </a:ext>
            </a:extLst>
          </p:cNvPr>
          <p:cNvSpPr txBox="1">
            <a:spLocks noChangeArrowheads="1"/>
          </p:cNvSpPr>
          <p:nvPr>
            <p:custDataLst>
              <p:tags r:id="rId10"/>
            </p:custDataLst>
          </p:nvPr>
        </p:nvSpPr>
        <p:spPr bwMode="auto">
          <a:xfrm>
            <a:off x="8576510" y="2824023"/>
            <a:ext cx="2450056"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一致性</a:t>
            </a:r>
            <a:endParaRPr lang="en-US" altLang="zh-CN" sz="1400" b="1" dirty="0">
              <a:solidFill>
                <a:schemeClr val="tx1"/>
              </a:solidFill>
              <a:latin typeface="+mn-ea"/>
              <a:ea typeface="+mn-ea"/>
            </a:endParaRPr>
          </a:p>
        </p:txBody>
      </p:sp>
      <p:sp>
        <p:nvSpPr>
          <p:cNvPr id="55" name="TextBox 31">
            <a:extLst>
              <a:ext uri="{FF2B5EF4-FFF2-40B4-BE49-F238E27FC236}">
                <a16:creationId xmlns:a16="http://schemas.microsoft.com/office/drawing/2014/main" id="{5123F8C5-8E01-4328-9E0A-6CAD70C0A8F6}"/>
              </a:ext>
            </a:extLst>
          </p:cNvPr>
          <p:cNvSpPr txBox="1">
            <a:spLocks noChangeArrowheads="1"/>
          </p:cNvSpPr>
          <p:nvPr>
            <p:custDataLst>
              <p:tags r:id="rId11"/>
            </p:custDataLst>
          </p:nvPr>
        </p:nvSpPr>
        <p:spPr bwMode="auto">
          <a:xfrm>
            <a:off x="8596415" y="1800067"/>
            <a:ext cx="2450056" cy="696011"/>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理解度</a:t>
            </a:r>
            <a:endParaRPr lang="en-US" altLang="zh-CN" sz="1400" b="1" dirty="0">
              <a:solidFill>
                <a:schemeClr val="tx1"/>
              </a:solidFill>
              <a:latin typeface="+mn-ea"/>
              <a:ea typeface="+mn-ea"/>
            </a:endParaRPr>
          </a:p>
        </p:txBody>
      </p:sp>
      <p:sp>
        <p:nvSpPr>
          <p:cNvPr id="56" name="TextBox 31">
            <a:extLst>
              <a:ext uri="{FF2B5EF4-FFF2-40B4-BE49-F238E27FC236}">
                <a16:creationId xmlns:a16="http://schemas.microsoft.com/office/drawing/2014/main" id="{6D13ED03-0A2E-41CD-8AD0-80F0693777F4}"/>
              </a:ext>
            </a:extLst>
          </p:cNvPr>
          <p:cNvSpPr txBox="1">
            <a:spLocks noChangeArrowheads="1"/>
          </p:cNvSpPr>
          <p:nvPr>
            <p:custDataLst>
              <p:tags r:id="rId12"/>
            </p:custDataLst>
          </p:nvPr>
        </p:nvSpPr>
        <p:spPr bwMode="auto">
          <a:xfrm>
            <a:off x="1538071" y="2824023"/>
            <a:ext cx="2455159"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存在性</a:t>
            </a:r>
            <a:endParaRPr lang="en-US" altLang="zh-CN" sz="1400" b="1" dirty="0">
              <a:solidFill>
                <a:schemeClr val="tx1"/>
              </a:solidFill>
              <a:latin typeface="+mn-ea"/>
              <a:ea typeface="+mn-ea"/>
            </a:endParaRPr>
          </a:p>
        </p:txBody>
      </p:sp>
      <p:sp>
        <p:nvSpPr>
          <p:cNvPr id="57" name="TextBox 31">
            <a:extLst>
              <a:ext uri="{FF2B5EF4-FFF2-40B4-BE49-F238E27FC236}">
                <a16:creationId xmlns:a16="http://schemas.microsoft.com/office/drawing/2014/main" id="{D500FA33-73B4-467A-B10A-36DDBB77C747}"/>
              </a:ext>
            </a:extLst>
          </p:cNvPr>
          <p:cNvSpPr txBox="1">
            <a:spLocks noChangeArrowheads="1"/>
          </p:cNvSpPr>
          <p:nvPr>
            <p:custDataLst>
              <p:tags r:id="rId13"/>
            </p:custDataLst>
          </p:nvPr>
        </p:nvSpPr>
        <p:spPr bwMode="auto">
          <a:xfrm>
            <a:off x="5044787" y="2824023"/>
            <a:ext cx="2450056"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一致性</a:t>
            </a:r>
            <a:endParaRPr lang="en-US" altLang="zh-CN" sz="1400" b="1" dirty="0">
              <a:solidFill>
                <a:schemeClr val="tx1"/>
              </a:solidFill>
              <a:latin typeface="+mn-ea"/>
              <a:ea typeface="+mn-ea"/>
            </a:endParaRPr>
          </a:p>
        </p:txBody>
      </p:sp>
      <p:sp>
        <p:nvSpPr>
          <p:cNvPr id="58" name="TextBox 31">
            <a:extLst>
              <a:ext uri="{FF2B5EF4-FFF2-40B4-BE49-F238E27FC236}">
                <a16:creationId xmlns:a16="http://schemas.microsoft.com/office/drawing/2014/main" id="{5FDF9D75-882C-4822-B299-5F43C6B8E30D}"/>
              </a:ext>
            </a:extLst>
          </p:cNvPr>
          <p:cNvSpPr txBox="1">
            <a:spLocks noChangeArrowheads="1"/>
          </p:cNvSpPr>
          <p:nvPr>
            <p:custDataLst>
              <p:tags r:id="rId14"/>
            </p:custDataLst>
          </p:nvPr>
        </p:nvSpPr>
        <p:spPr bwMode="auto">
          <a:xfrm>
            <a:off x="1538071" y="1789622"/>
            <a:ext cx="2450056" cy="7169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0" bIns="0" anchor="ctr"/>
          <a:lstStyle>
            <a:defPPr>
              <a:defRPr lang="en-US"/>
            </a:defPPr>
            <a:lvl1pPr eaLnBrk="0" hangingPunct="0">
              <a:defRPr>
                <a:solidFill>
                  <a:srgbClr val="3C3737"/>
                </a:solidFill>
                <a:latin typeface="Verdana" pitchFamily="-111" charset="0"/>
                <a:ea typeface="ＭＳ Ｐゴシック" pitchFamily="-111" charset="-128"/>
              </a:defRPr>
            </a:lvl1pPr>
          </a:lstStyle>
          <a:p>
            <a:pPr algn="ctr"/>
            <a:r>
              <a:rPr lang="zh-CN" altLang="en-US" sz="1400" b="1" dirty="0">
                <a:solidFill>
                  <a:schemeClr val="tx1"/>
                </a:solidFill>
                <a:latin typeface="+mn-ea"/>
                <a:ea typeface="+mn-ea"/>
              </a:rPr>
              <a:t>相关性</a:t>
            </a:r>
            <a:endParaRPr lang="en-US" altLang="zh-CN" sz="1400" b="1" dirty="0">
              <a:solidFill>
                <a:schemeClr val="tx1"/>
              </a:solidFill>
              <a:latin typeface="+mn-ea"/>
              <a:ea typeface="+mn-ea"/>
            </a:endParaRPr>
          </a:p>
        </p:txBody>
      </p:sp>
      <p:sp>
        <p:nvSpPr>
          <p:cNvPr id="59" name="TextBox 42">
            <a:extLst>
              <a:ext uri="{FF2B5EF4-FFF2-40B4-BE49-F238E27FC236}">
                <a16:creationId xmlns:a16="http://schemas.microsoft.com/office/drawing/2014/main" id="{E709CD1E-9A40-4008-9A7A-1F355570055E}"/>
              </a:ext>
            </a:extLst>
          </p:cNvPr>
          <p:cNvSpPr txBox="1">
            <a:spLocks noChangeArrowheads="1"/>
          </p:cNvSpPr>
          <p:nvPr>
            <p:custDataLst>
              <p:tags r:id="rId15"/>
            </p:custDataLst>
          </p:nvPr>
        </p:nvSpPr>
        <p:spPr bwMode="auto">
          <a:xfrm>
            <a:off x="1538071" y="3858423"/>
            <a:ext cx="2455159" cy="716900"/>
          </a:xfrm>
          <a:prstGeom prst="rect">
            <a:avLst/>
          </a:prstGeom>
          <a:solidFill>
            <a:schemeClr val="accent1">
              <a:lumMod val="20000"/>
              <a:lumOff val="80000"/>
            </a:schemeClr>
          </a:solidFill>
          <a:ln w="9525" algn="ctr">
            <a:noFill/>
            <a:round/>
            <a:headEnd/>
            <a:tailEnd/>
          </a:ln>
        </p:spPr>
        <p:txBody>
          <a:bodyPr lIns="0" tIns="0" rIns="0" bIns="0" anchor="ctr"/>
          <a:lstStyle>
            <a:defPPr>
              <a:defRPr lang="en-US"/>
            </a:defPPr>
            <a:lvl1pPr eaLnBrk="0" hangingPunct="0">
              <a:defRPr>
                <a:solidFill>
                  <a:srgbClr val="3C3737"/>
                </a:solidFill>
              </a:defRPr>
            </a:lvl1pPr>
          </a:lstStyle>
          <a:p>
            <a:pPr algn="ctr"/>
            <a:r>
              <a:rPr lang="zh-CN" altLang="en-US" sz="1400" b="1" dirty="0">
                <a:solidFill>
                  <a:schemeClr val="tx1"/>
                </a:solidFill>
                <a:latin typeface="+mn-ea"/>
              </a:rPr>
              <a:t>差异性</a:t>
            </a:r>
            <a:endParaRPr lang="en-US" altLang="zh-CN" sz="1400" b="1" dirty="0">
              <a:solidFill>
                <a:schemeClr val="tx1"/>
              </a:solidFill>
              <a:latin typeface="+mn-ea"/>
            </a:endParaRPr>
          </a:p>
        </p:txBody>
      </p:sp>
      <p:sp>
        <p:nvSpPr>
          <p:cNvPr id="60" name="TextBox 31">
            <a:extLst>
              <a:ext uri="{FF2B5EF4-FFF2-40B4-BE49-F238E27FC236}">
                <a16:creationId xmlns:a16="http://schemas.microsoft.com/office/drawing/2014/main" id="{0339E325-0E8D-4A8F-BFEE-C1A18C3EB6C2}"/>
              </a:ext>
            </a:extLst>
          </p:cNvPr>
          <p:cNvSpPr txBox="1">
            <a:spLocks noChangeArrowheads="1"/>
          </p:cNvSpPr>
          <p:nvPr>
            <p:custDataLst>
              <p:tags r:id="rId16"/>
            </p:custDataLst>
          </p:nvPr>
        </p:nvSpPr>
        <p:spPr bwMode="auto">
          <a:xfrm>
            <a:off x="5044787" y="1789622"/>
            <a:ext cx="2450056" cy="716900"/>
          </a:xfrm>
          <a:prstGeom prst="rect">
            <a:avLst/>
          </a:prstGeom>
          <a:solidFill>
            <a:schemeClr val="accent1">
              <a:lumMod val="20000"/>
              <a:lumOff val="80000"/>
            </a:schemeClr>
          </a:solidFill>
          <a:ln w="50800">
            <a:noFill/>
            <a:miter lim="800000"/>
            <a:headEnd/>
            <a:tailEnd/>
          </a:ln>
        </p:spPr>
        <p:txBody>
          <a:bodyPr anchor="ctr">
            <a:noAutofit/>
          </a:bodyPr>
          <a:lstStyle>
            <a:lvl1pPr eaLnBrk="0" hangingPunct="0">
              <a:defRPr sz="1600" b="1">
                <a:solidFill>
                  <a:schemeClr val="tx1"/>
                </a:solidFill>
                <a:latin typeface="Arial" charset="0"/>
                <a:ea typeface="宋体" pitchFamily="2" charset="-122"/>
              </a:defRPr>
            </a:lvl1pPr>
            <a:lvl2pPr marL="742950" indent="-285750" eaLnBrk="0" hangingPunct="0">
              <a:defRPr sz="1600" b="1">
                <a:solidFill>
                  <a:schemeClr val="tx1"/>
                </a:solidFill>
                <a:latin typeface="Arial" charset="0"/>
                <a:ea typeface="宋体" pitchFamily="2" charset="-122"/>
              </a:defRPr>
            </a:lvl2pPr>
            <a:lvl3pPr marL="1143000" indent="-228600" eaLnBrk="0" hangingPunct="0">
              <a:defRPr sz="1600" b="1">
                <a:solidFill>
                  <a:schemeClr val="tx1"/>
                </a:solidFill>
                <a:latin typeface="Arial" charset="0"/>
                <a:ea typeface="宋体" pitchFamily="2" charset="-122"/>
              </a:defRPr>
            </a:lvl3pPr>
            <a:lvl4pPr marL="1600200" indent="-228600" eaLnBrk="0" hangingPunct="0">
              <a:defRPr sz="1600" b="1">
                <a:solidFill>
                  <a:schemeClr val="tx1"/>
                </a:solidFill>
                <a:latin typeface="Arial" charset="0"/>
                <a:ea typeface="宋体" pitchFamily="2" charset="-122"/>
              </a:defRPr>
            </a:lvl4pPr>
            <a:lvl5pPr marL="2057400" indent="-228600" eaLnBrk="0" hangingPunct="0">
              <a:defRPr sz="1600" b="1">
                <a:solidFill>
                  <a:schemeClr val="tx1"/>
                </a:solidFill>
                <a:latin typeface="Arial" charset="0"/>
                <a:ea typeface="宋体" pitchFamily="2" charset="-122"/>
              </a:defRPr>
            </a:lvl5pPr>
            <a:lvl6pPr marL="2514600" indent="-228600" algn="ctr" eaLnBrk="0" fontAlgn="base" hangingPunct="0">
              <a:spcBef>
                <a:spcPct val="50000"/>
              </a:spcBef>
              <a:spcAft>
                <a:spcPct val="0"/>
              </a:spcAft>
              <a:defRPr sz="1600" b="1">
                <a:solidFill>
                  <a:schemeClr val="tx1"/>
                </a:solidFill>
                <a:latin typeface="Arial" charset="0"/>
                <a:ea typeface="宋体" pitchFamily="2" charset="-122"/>
              </a:defRPr>
            </a:lvl6pPr>
            <a:lvl7pPr marL="2971800" indent="-228600" algn="ctr" eaLnBrk="0" fontAlgn="base" hangingPunct="0">
              <a:spcBef>
                <a:spcPct val="50000"/>
              </a:spcBef>
              <a:spcAft>
                <a:spcPct val="0"/>
              </a:spcAft>
              <a:defRPr sz="1600" b="1">
                <a:solidFill>
                  <a:schemeClr val="tx1"/>
                </a:solidFill>
                <a:latin typeface="Arial" charset="0"/>
                <a:ea typeface="宋体" pitchFamily="2" charset="-122"/>
              </a:defRPr>
            </a:lvl7pPr>
            <a:lvl8pPr marL="3429000" indent="-228600" algn="ctr" eaLnBrk="0" fontAlgn="base" hangingPunct="0">
              <a:spcBef>
                <a:spcPct val="50000"/>
              </a:spcBef>
              <a:spcAft>
                <a:spcPct val="0"/>
              </a:spcAft>
              <a:defRPr sz="1600" b="1">
                <a:solidFill>
                  <a:schemeClr val="tx1"/>
                </a:solidFill>
                <a:latin typeface="Arial" charset="0"/>
                <a:ea typeface="宋体" pitchFamily="2" charset="-122"/>
              </a:defRPr>
            </a:lvl8pPr>
            <a:lvl9pPr marL="3886200" indent="-228600" algn="ctr" eaLnBrk="0" fontAlgn="base" hangingPunct="0">
              <a:spcBef>
                <a:spcPct val="50000"/>
              </a:spcBef>
              <a:spcAft>
                <a:spcPct val="0"/>
              </a:spcAft>
              <a:defRPr sz="1600" b="1">
                <a:solidFill>
                  <a:schemeClr val="tx1"/>
                </a:solidFill>
                <a:latin typeface="Arial" charset="0"/>
                <a:ea typeface="宋体" pitchFamily="2" charset="-122"/>
              </a:defRPr>
            </a:lvl9pPr>
          </a:lstStyle>
          <a:p>
            <a:pPr algn="ctr"/>
            <a:r>
              <a:rPr lang="zh-CN" altLang="en-US" sz="1400" dirty="0">
                <a:latin typeface="+mn-ea"/>
                <a:ea typeface="+mn-ea"/>
              </a:rPr>
              <a:t>真实性</a:t>
            </a:r>
            <a:endParaRPr lang="en-US" altLang="zh-CN" sz="1400" dirty="0">
              <a:latin typeface="+mn-ea"/>
              <a:ea typeface="+mn-ea"/>
            </a:endParaRPr>
          </a:p>
        </p:txBody>
      </p:sp>
      <p:sp>
        <p:nvSpPr>
          <p:cNvPr id="61" name="TextBox 35">
            <a:extLst>
              <a:ext uri="{FF2B5EF4-FFF2-40B4-BE49-F238E27FC236}">
                <a16:creationId xmlns:a16="http://schemas.microsoft.com/office/drawing/2014/main" id="{F0BCAA40-E320-43CE-8068-BF115E336E82}"/>
              </a:ext>
            </a:extLst>
          </p:cNvPr>
          <p:cNvSpPr txBox="1">
            <a:spLocks noChangeArrowheads="1"/>
          </p:cNvSpPr>
          <p:nvPr>
            <p:custDataLst>
              <p:tags r:id="rId17"/>
            </p:custDataLst>
          </p:nvPr>
        </p:nvSpPr>
        <p:spPr bwMode="auto">
          <a:xfrm>
            <a:off x="5044787" y="3858423"/>
            <a:ext cx="2455159" cy="716900"/>
          </a:xfrm>
          <a:prstGeom prst="rect">
            <a:avLst/>
          </a:prstGeom>
          <a:solidFill>
            <a:schemeClr val="accent1">
              <a:lumMod val="20000"/>
              <a:lumOff val="80000"/>
            </a:schemeClr>
          </a:solidFill>
          <a:ln w="9525" algn="ctr">
            <a:noFill/>
            <a:round/>
            <a:headEnd/>
            <a:tailEnd/>
          </a:ln>
        </p:spPr>
        <p:txBody>
          <a:bodyPr lIns="0" tIns="0" rIns="0" bIns="0" anchor="ctr"/>
          <a:lstStyle>
            <a:defPPr>
              <a:defRPr lang="en-US"/>
            </a:defPPr>
            <a:lvl1pPr eaLnBrk="0" hangingPunct="0">
              <a:defRPr>
                <a:solidFill>
                  <a:srgbClr val="3C3737"/>
                </a:solidFill>
              </a:defRPr>
            </a:lvl1pPr>
          </a:lstStyle>
          <a:p>
            <a:pPr algn="ctr"/>
            <a:r>
              <a:rPr lang="zh-CN" altLang="en-US" sz="1400" b="1" dirty="0">
                <a:solidFill>
                  <a:schemeClr val="tx1"/>
                </a:solidFill>
                <a:latin typeface="+mn-ea"/>
              </a:rPr>
              <a:t>差异性</a:t>
            </a:r>
            <a:endParaRPr lang="en-US" altLang="zh-CN" sz="1400" b="1" dirty="0">
              <a:solidFill>
                <a:schemeClr val="tx1"/>
              </a:solidFill>
              <a:latin typeface="+mn-ea"/>
            </a:endParaRPr>
          </a:p>
        </p:txBody>
      </p:sp>
      <p:sp>
        <p:nvSpPr>
          <p:cNvPr id="62" name="TextBox 36">
            <a:extLst>
              <a:ext uri="{FF2B5EF4-FFF2-40B4-BE49-F238E27FC236}">
                <a16:creationId xmlns:a16="http://schemas.microsoft.com/office/drawing/2014/main" id="{D4FC2709-FCF1-4EEE-B303-AC640A7ACDFA}"/>
              </a:ext>
            </a:extLst>
          </p:cNvPr>
          <p:cNvSpPr txBox="1">
            <a:spLocks noChangeArrowheads="1"/>
          </p:cNvSpPr>
          <p:nvPr>
            <p:custDataLst>
              <p:tags r:id="rId18"/>
            </p:custDataLst>
          </p:nvPr>
        </p:nvSpPr>
        <p:spPr bwMode="auto">
          <a:xfrm>
            <a:off x="8576510" y="3858423"/>
            <a:ext cx="2455159" cy="716900"/>
          </a:xfrm>
          <a:prstGeom prst="rect">
            <a:avLst/>
          </a:prstGeom>
          <a:solidFill>
            <a:schemeClr val="accent1">
              <a:lumMod val="20000"/>
              <a:lumOff val="80000"/>
            </a:schemeClr>
          </a:solidFill>
          <a:ln w="9525" algn="ctr">
            <a:noFill/>
            <a:round/>
            <a:headEnd/>
            <a:tailEnd/>
          </a:ln>
        </p:spPr>
        <p:txBody>
          <a:bodyPr lIns="0" tIns="0" rIns="0" bIns="0" anchor="ctr"/>
          <a:lstStyle>
            <a:defPPr>
              <a:defRPr lang="en-US"/>
            </a:defPPr>
            <a:lvl1pPr eaLnBrk="0" hangingPunct="0">
              <a:defRPr>
                <a:solidFill>
                  <a:srgbClr val="3C3737"/>
                </a:solidFill>
              </a:defRPr>
            </a:lvl1pPr>
          </a:lstStyle>
          <a:p>
            <a:pPr algn="ctr"/>
            <a:r>
              <a:rPr lang="zh-CN" altLang="en-US" sz="1400" b="1" dirty="0">
                <a:solidFill>
                  <a:schemeClr val="tx1"/>
                </a:solidFill>
                <a:latin typeface="+mn-ea"/>
              </a:rPr>
              <a:t>差异性</a:t>
            </a:r>
            <a:endParaRPr lang="en-US" altLang="zh-CN" sz="1400" b="1" dirty="0">
              <a:solidFill>
                <a:schemeClr val="tx1"/>
              </a:solidFill>
              <a:latin typeface="+mn-ea"/>
            </a:endParaRPr>
          </a:p>
        </p:txBody>
      </p:sp>
      <p:sp>
        <p:nvSpPr>
          <p:cNvPr id="23" name="矩形 4">
            <a:extLst>
              <a:ext uri="{FF2B5EF4-FFF2-40B4-BE49-F238E27FC236}">
                <a16:creationId xmlns:a16="http://schemas.microsoft.com/office/drawing/2014/main" id="{E53C9B4C-4A1D-4ED7-B432-E61F8BAC9A66}"/>
              </a:ext>
            </a:extLst>
          </p:cNvPr>
          <p:cNvSpPr/>
          <p:nvPr/>
        </p:nvSpPr>
        <p:spPr>
          <a:xfrm>
            <a:off x="1277749" y="3855936"/>
            <a:ext cx="10075532" cy="719388"/>
          </a:xfrm>
          <a:prstGeom prst="rect">
            <a:avLst/>
          </a:prstGeom>
          <a:solidFill>
            <a:srgbClr val="24285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spcBef>
                <a:spcPts val="672"/>
              </a:spcBef>
              <a:buSzPct val="100000"/>
              <a:buFont typeface="Verdana" panose="020B0604030504040204" pitchFamily="34" charset="0"/>
              <a:buChar char="•"/>
            </a:pPr>
            <a:r>
              <a:rPr lang="zh-CN" altLang="en-US" sz="1200" b="1" u="sng" dirty="0">
                <a:solidFill>
                  <a:schemeClr val="bg1"/>
                </a:solidFill>
                <a:latin typeface="+mn-ea"/>
              </a:rPr>
              <a:t>差异性</a:t>
            </a:r>
            <a:r>
              <a:rPr lang="zh-CN" altLang="en-US" sz="1200" dirty="0">
                <a:solidFill>
                  <a:schemeClr val="bg1"/>
                </a:solidFill>
                <a:latin typeface="+mn-ea"/>
              </a:rPr>
              <a:t>是实现“商业化运作”和“资源拓展”的条件，在任何阶段都需要展现品牌的特质，传播中体现出差异化，才能更好地在商业环境中竞争</a:t>
            </a:r>
            <a:endParaRPr lang="en-US" altLang="zh-CN" sz="1200" dirty="0">
              <a:solidFill>
                <a:schemeClr val="bg1"/>
              </a:solidFill>
              <a:latin typeface="+mn-ea"/>
            </a:endParaRPr>
          </a:p>
        </p:txBody>
      </p:sp>
      <p:sp>
        <p:nvSpPr>
          <p:cNvPr id="24" name="矩形 4">
            <a:extLst>
              <a:ext uri="{FF2B5EF4-FFF2-40B4-BE49-F238E27FC236}">
                <a16:creationId xmlns:a16="http://schemas.microsoft.com/office/drawing/2014/main" id="{7AC3C5DA-F8FB-4E8B-8D17-24FFB7AC3704}"/>
              </a:ext>
            </a:extLst>
          </p:cNvPr>
          <p:cNvSpPr/>
          <p:nvPr/>
        </p:nvSpPr>
        <p:spPr>
          <a:xfrm>
            <a:off x="1277750" y="1800068"/>
            <a:ext cx="3238314" cy="1995048"/>
          </a:xfrm>
          <a:prstGeom prst="rect">
            <a:avLst/>
          </a:prstGeom>
          <a:solidFill>
            <a:srgbClr val="24285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spcBef>
                <a:spcPts val="672"/>
              </a:spcBef>
              <a:buSzPct val="100000"/>
              <a:buFont typeface="Verdana" panose="020B0604030504040204" pitchFamily="34" charset="0"/>
              <a:buChar char="•"/>
            </a:pPr>
            <a:r>
              <a:rPr lang="zh-CN" altLang="en-US" sz="1200" b="1" u="sng" dirty="0">
                <a:solidFill>
                  <a:schemeClr val="bg1"/>
                </a:solidFill>
                <a:latin typeface="+mn-ea"/>
              </a:rPr>
              <a:t>相关性</a:t>
            </a:r>
            <a:r>
              <a:rPr lang="zh-CN" altLang="en-US" sz="1200" dirty="0">
                <a:solidFill>
                  <a:schemeClr val="bg1"/>
                </a:solidFill>
                <a:latin typeface="+mn-ea"/>
              </a:rPr>
              <a:t>是实现“差异化传播”的重点，也是品牌传播的基础。人们更关心与自己相关的传播，被关心关注的传播才是有效的</a:t>
            </a:r>
            <a:endParaRPr lang="en-US" altLang="zh-CN" sz="1200" dirty="0">
              <a:solidFill>
                <a:schemeClr val="bg1"/>
              </a:solidFill>
              <a:latin typeface="+mn-ea"/>
            </a:endParaRPr>
          </a:p>
          <a:p>
            <a:pPr marL="182563" indent="-182563">
              <a:spcBef>
                <a:spcPts val="672"/>
              </a:spcBef>
              <a:buSzPct val="100000"/>
              <a:buFont typeface="Verdana" panose="020B0604030504040204" pitchFamily="34" charset="0"/>
              <a:buChar char="•"/>
            </a:pPr>
            <a:r>
              <a:rPr lang="zh-CN" altLang="en-US" sz="1200" b="1" u="sng" dirty="0">
                <a:solidFill>
                  <a:schemeClr val="bg1"/>
                </a:solidFill>
                <a:latin typeface="+mn-ea"/>
              </a:rPr>
              <a:t>存在性</a:t>
            </a:r>
            <a:r>
              <a:rPr lang="zh-CN" altLang="en-US" sz="1200" dirty="0">
                <a:solidFill>
                  <a:schemeClr val="bg1"/>
                </a:solidFill>
                <a:latin typeface="+mn-ea"/>
              </a:rPr>
              <a:t>是传播效果的直观反应，会为“受众群体”的“扩大”和“理念”的“普及”推波助澜</a:t>
            </a:r>
            <a:endParaRPr lang="en-US" sz="1200" dirty="0">
              <a:solidFill>
                <a:schemeClr val="bg1"/>
              </a:solidFill>
              <a:latin typeface="+mn-ea"/>
            </a:endParaRPr>
          </a:p>
        </p:txBody>
      </p:sp>
      <p:sp>
        <p:nvSpPr>
          <p:cNvPr id="25" name="矩形 4">
            <a:extLst>
              <a:ext uri="{FF2B5EF4-FFF2-40B4-BE49-F238E27FC236}">
                <a16:creationId xmlns:a16="http://schemas.microsoft.com/office/drawing/2014/main" id="{BA1108EB-2123-4A1E-A76A-D6392E9564D3}"/>
              </a:ext>
            </a:extLst>
          </p:cNvPr>
          <p:cNvSpPr/>
          <p:nvPr/>
        </p:nvSpPr>
        <p:spPr>
          <a:xfrm>
            <a:off x="4696369" y="1800392"/>
            <a:ext cx="3238313" cy="1994400"/>
          </a:xfrm>
          <a:prstGeom prst="rect">
            <a:avLst/>
          </a:prstGeom>
          <a:solidFill>
            <a:srgbClr val="24285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spcBef>
                <a:spcPts val="672"/>
              </a:spcBef>
              <a:buSzPct val="100000"/>
              <a:buFont typeface="Verdana" panose="020B0604030504040204" pitchFamily="34" charset="0"/>
              <a:buChar char="•"/>
            </a:pPr>
            <a:r>
              <a:rPr lang="zh-CN" altLang="en-US" sz="1200" b="1" u="sng" dirty="0">
                <a:solidFill>
                  <a:schemeClr val="bg1"/>
                </a:solidFill>
                <a:latin typeface="+mn-ea"/>
              </a:rPr>
              <a:t>真实性</a:t>
            </a:r>
            <a:r>
              <a:rPr lang="zh-CN" altLang="en-US" sz="1200" dirty="0">
                <a:solidFill>
                  <a:schemeClr val="bg1"/>
                </a:solidFill>
                <a:latin typeface="+mn-ea"/>
              </a:rPr>
              <a:t>对品牌有了更深层次的要求，需要产品体验与宣传一致，利于塑造专业可靠的形象</a:t>
            </a:r>
            <a:endParaRPr lang="en-US" altLang="zh-CN" sz="1200" dirty="0">
              <a:solidFill>
                <a:schemeClr val="bg1"/>
              </a:solidFill>
              <a:latin typeface="+mn-ea"/>
            </a:endParaRPr>
          </a:p>
          <a:p>
            <a:pPr marL="182563" indent="-182563">
              <a:spcBef>
                <a:spcPts val="672"/>
              </a:spcBef>
              <a:buSzPct val="100000"/>
              <a:buFont typeface="Verdana" panose="020B0604030504040204" pitchFamily="34" charset="0"/>
              <a:buChar char="•"/>
            </a:pPr>
            <a:r>
              <a:rPr lang="zh-CN" altLang="en-US" sz="1200" dirty="0">
                <a:solidFill>
                  <a:schemeClr val="bg1"/>
                </a:solidFill>
                <a:latin typeface="+mn-ea"/>
              </a:rPr>
              <a:t>随着品牌触点的增多，</a:t>
            </a:r>
            <a:r>
              <a:rPr lang="zh-CN" altLang="en-US" sz="1200" b="1" u="sng" dirty="0">
                <a:solidFill>
                  <a:schemeClr val="bg1"/>
                </a:solidFill>
                <a:latin typeface="+mn-ea"/>
              </a:rPr>
              <a:t>一致性</a:t>
            </a:r>
            <a:r>
              <a:rPr lang="zh-CN" altLang="en-US" sz="1200" dirty="0">
                <a:solidFill>
                  <a:schemeClr val="bg1"/>
                </a:solidFill>
                <a:latin typeface="+mn-ea"/>
              </a:rPr>
              <a:t>会增强受众对机构整体的认同感</a:t>
            </a:r>
            <a:endParaRPr lang="en-US" sz="1200" dirty="0">
              <a:solidFill>
                <a:schemeClr val="bg1"/>
              </a:solidFill>
              <a:latin typeface="+mn-ea"/>
            </a:endParaRPr>
          </a:p>
        </p:txBody>
      </p:sp>
      <p:sp>
        <p:nvSpPr>
          <p:cNvPr id="26" name="矩形 4">
            <a:extLst>
              <a:ext uri="{FF2B5EF4-FFF2-40B4-BE49-F238E27FC236}">
                <a16:creationId xmlns:a16="http://schemas.microsoft.com/office/drawing/2014/main" id="{B28312F3-6AFA-4CEF-802F-A81316BDD784}"/>
              </a:ext>
            </a:extLst>
          </p:cNvPr>
          <p:cNvSpPr/>
          <p:nvPr/>
        </p:nvSpPr>
        <p:spPr>
          <a:xfrm>
            <a:off x="8114588" y="1800392"/>
            <a:ext cx="3238694" cy="1994400"/>
          </a:xfrm>
          <a:prstGeom prst="rect">
            <a:avLst/>
          </a:prstGeom>
          <a:solidFill>
            <a:srgbClr val="24285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spcBef>
                <a:spcPts val="672"/>
              </a:spcBef>
              <a:buSzPct val="100000"/>
              <a:buFont typeface="Verdana" panose="020B0604030504040204" pitchFamily="34" charset="0"/>
              <a:buChar char="•"/>
            </a:pPr>
            <a:r>
              <a:rPr lang="zh-CN" altLang="en-US" sz="1200" b="1" u="sng" dirty="0">
                <a:solidFill>
                  <a:schemeClr val="bg1"/>
                </a:solidFill>
                <a:latin typeface="+mn-ea"/>
              </a:rPr>
              <a:t>理解度</a:t>
            </a:r>
            <a:r>
              <a:rPr lang="zh-CN" altLang="en-US" sz="1200" dirty="0">
                <a:solidFill>
                  <a:schemeClr val="bg1"/>
                </a:solidFill>
                <a:latin typeface="+mn-ea"/>
              </a:rPr>
              <a:t>是品牌传播的高阶效应，受众在体验之后加深了对品牌的理解，甚至成为水基金的的倡导者</a:t>
            </a:r>
            <a:endParaRPr lang="en-US" altLang="zh-CN" sz="1200" dirty="0">
              <a:solidFill>
                <a:schemeClr val="bg1"/>
              </a:solidFill>
              <a:latin typeface="+mn-ea"/>
            </a:endParaRPr>
          </a:p>
        </p:txBody>
      </p:sp>
      <p:sp>
        <p:nvSpPr>
          <p:cNvPr id="32" name="矩形 31">
            <a:extLst>
              <a:ext uri="{FF2B5EF4-FFF2-40B4-BE49-F238E27FC236}">
                <a16:creationId xmlns:a16="http://schemas.microsoft.com/office/drawing/2014/main" id="{D2AEA698-8F18-4547-ADFB-2DC99903E8BB}"/>
              </a:ext>
            </a:extLst>
          </p:cNvPr>
          <p:cNvSpPr/>
          <p:nvPr/>
        </p:nvSpPr>
        <p:spPr>
          <a:xfrm>
            <a:off x="601433" y="1800068"/>
            <a:ext cx="423161" cy="277525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品牌建设重点</a:t>
            </a:r>
            <a:endParaRPr lang="ca-ES" sz="1400" b="1" dirty="0">
              <a:solidFill>
                <a:schemeClr val="tx1"/>
              </a:solidFill>
            </a:endParaRPr>
          </a:p>
        </p:txBody>
      </p:sp>
      <p:grpSp>
        <p:nvGrpSpPr>
          <p:cNvPr id="28" name="组合 27">
            <a:extLst>
              <a:ext uri="{FF2B5EF4-FFF2-40B4-BE49-F238E27FC236}">
                <a16:creationId xmlns:a16="http://schemas.microsoft.com/office/drawing/2014/main" id="{6B9DA15D-36D2-483B-9B08-8AEFAD5D21CD}"/>
              </a:ext>
            </a:extLst>
          </p:cNvPr>
          <p:cNvGrpSpPr/>
          <p:nvPr/>
        </p:nvGrpSpPr>
        <p:grpSpPr>
          <a:xfrm>
            <a:off x="10228395" y="176553"/>
            <a:ext cx="1322391" cy="678357"/>
            <a:chOff x="884396" y="1035795"/>
            <a:chExt cx="10494804" cy="5383601"/>
          </a:xfrm>
        </p:grpSpPr>
        <p:sp>
          <p:nvSpPr>
            <p:cNvPr id="29" name="矩形 28">
              <a:extLst>
                <a:ext uri="{FF2B5EF4-FFF2-40B4-BE49-F238E27FC236}">
                  <a16:creationId xmlns:a16="http://schemas.microsoft.com/office/drawing/2014/main" id="{CA332055-AB95-4677-A0BA-FDCB0853248B}"/>
                </a:ext>
              </a:extLst>
            </p:cNvPr>
            <p:cNvSpPr/>
            <p:nvPr/>
          </p:nvSpPr>
          <p:spPr>
            <a:xfrm>
              <a:off x="1179231"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30" name="矩形 29">
              <a:extLst>
                <a:ext uri="{FF2B5EF4-FFF2-40B4-BE49-F238E27FC236}">
                  <a16:creationId xmlns:a16="http://schemas.microsoft.com/office/drawing/2014/main" id="{349E3279-69E2-4ACD-83FD-06100418DC4C}"/>
                </a:ext>
              </a:extLst>
            </p:cNvPr>
            <p:cNvSpPr/>
            <p:nvPr/>
          </p:nvSpPr>
          <p:spPr>
            <a:xfrm>
              <a:off x="4539215"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31" name="矩形 30">
              <a:extLst>
                <a:ext uri="{FF2B5EF4-FFF2-40B4-BE49-F238E27FC236}">
                  <a16:creationId xmlns:a16="http://schemas.microsoft.com/office/drawing/2014/main" id="{A42FD140-7AD6-4E96-A4B0-15FC0B27B08F}"/>
                </a:ext>
              </a:extLst>
            </p:cNvPr>
            <p:cNvSpPr/>
            <p:nvPr/>
          </p:nvSpPr>
          <p:spPr>
            <a:xfrm>
              <a:off x="7899201" y="1933926"/>
              <a:ext cx="3089641" cy="99415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accent2">
                    <a:lumMod val="75000"/>
                  </a:schemeClr>
                </a:solidFill>
              </a:endParaRPr>
            </a:p>
          </p:txBody>
        </p:sp>
        <p:sp>
          <p:nvSpPr>
            <p:cNvPr id="33" name="矩形 32">
              <a:extLst>
                <a:ext uri="{FF2B5EF4-FFF2-40B4-BE49-F238E27FC236}">
                  <a16:creationId xmlns:a16="http://schemas.microsoft.com/office/drawing/2014/main" id="{BA5B505D-3B62-47E7-89EC-309F35E02ED2}"/>
                </a:ext>
              </a:extLst>
            </p:cNvPr>
            <p:cNvSpPr/>
            <p:nvPr/>
          </p:nvSpPr>
          <p:spPr>
            <a:xfrm>
              <a:off x="1177201"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sp>
          <p:nvSpPr>
            <p:cNvPr id="34" name="矩形 33">
              <a:extLst>
                <a:ext uri="{FF2B5EF4-FFF2-40B4-BE49-F238E27FC236}">
                  <a16:creationId xmlns:a16="http://schemas.microsoft.com/office/drawing/2014/main" id="{710D5DB8-E851-4756-8D89-D1F7F1EBBD24}"/>
                </a:ext>
              </a:extLst>
            </p:cNvPr>
            <p:cNvSpPr/>
            <p:nvPr/>
          </p:nvSpPr>
          <p:spPr>
            <a:xfrm>
              <a:off x="4537185"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sp>
          <p:nvSpPr>
            <p:cNvPr id="35" name="矩形 34">
              <a:extLst>
                <a:ext uri="{FF2B5EF4-FFF2-40B4-BE49-F238E27FC236}">
                  <a16:creationId xmlns:a16="http://schemas.microsoft.com/office/drawing/2014/main" id="{FDC06766-6938-46AB-A55D-3B5EB7D1FA96}"/>
                </a:ext>
              </a:extLst>
            </p:cNvPr>
            <p:cNvSpPr/>
            <p:nvPr/>
          </p:nvSpPr>
          <p:spPr>
            <a:xfrm>
              <a:off x="7897171" y="3045458"/>
              <a:ext cx="3089641" cy="99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accent2">
                    <a:lumMod val="75000"/>
                  </a:schemeClr>
                </a:solidFill>
              </a:endParaRPr>
            </a:p>
          </p:txBody>
        </p:sp>
        <p:grpSp>
          <p:nvGrpSpPr>
            <p:cNvPr id="36" name="组合 35">
              <a:extLst>
                <a:ext uri="{FF2B5EF4-FFF2-40B4-BE49-F238E27FC236}">
                  <a16:creationId xmlns:a16="http://schemas.microsoft.com/office/drawing/2014/main" id="{D617583C-7AA6-424C-AE7E-EBD96DAB68F5}"/>
                </a:ext>
              </a:extLst>
            </p:cNvPr>
            <p:cNvGrpSpPr/>
            <p:nvPr/>
          </p:nvGrpSpPr>
          <p:grpSpPr>
            <a:xfrm>
              <a:off x="1179231" y="4156989"/>
              <a:ext cx="9807581" cy="1910180"/>
              <a:chOff x="1179231" y="4039609"/>
              <a:chExt cx="9807581" cy="1910180"/>
            </a:xfrm>
          </p:grpSpPr>
          <p:sp>
            <p:nvSpPr>
              <p:cNvPr id="42" name="矩形 41">
                <a:extLst>
                  <a:ext uri="{FF2B5EF4-FFF2-40B4-BE49-F238E27FC236}">
                    <a16:creationId xmlns:a16="http://schemas.microsoft.com/office/drawing/2014/main" id="{719255A4-ABAE-42CA-BEF9-8949DB23E059}"/>
                  </a:ext>
                </a:extLst>
              </p:cNvPr>
              <p:cNvSpPr/>
              <p:nvPr/>
            </p:nvSpPr>
            <p:spPr>
              <a:xfrm>
                <a:off x="117923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sp>
            <p:nvSpPr>
              <p:cNvPr id="43" name="矩形 42">
                <a:extLst>
                  <a:ext uri="{FF2B5EF4-FFF2-40B4-BE49-F238E27FC236}">
                    <a16:creationId xmlns:a16="http://schemas.microsoft.com/office/drawing/2014/main" id="{43165CE6-1041-45EE-B81B-78A3C8207C17}"/>
                  </a:ext>
                </a:extLst>
              </p:cNvPr>
              <p:cNvSpPr/>
              <p:nvPr/>
            </p:nvSpPr>
            <p:spPr>
              <a:xfrm>
                <a:off x="453820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sp>
            <p:nvSpPr>
              <p:cNvPr id="44" name="矩形 43">
                <a:extLst>
                  <a:ext uri="{FF2B5EF4-FFF2-40B4-BE49-F238E27FC236}">
                    <a16:creationId xmlns:a16="http://schemas.microsoft.com/office/drawing/2014/main" id="{B06B09F8-C5E9-4745-B8A8-1F09D9DA4263}"/>
                  </a:ext>
                </a:extLst>
              </p:cNvPr>
              <p:cNvSpPr/>
              <p:nvPr/>
            </p:nvSpPr>
            <p:spPr>
              <a:xfrm>
                <a:off x="7897171" y="4039609"/>
                <a:ext cx="3089641" cy="1910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accent2">
                      <a:lumMod val="75000"/>
                    </a:schemeClr>
                  </a:solidFill>
                </a:endParaRPr>
              </a:p>
            </p:txBody>
          </p:sp>
        </p:grpSp>
        <p:sp>
          <p:nvSpPr>
            <p:cNvPr id="37" name="等腰三角形 36">
              <a:extLst>
                <a:ext uri="{FF2B5EF4-FFF2-40B4-BE49-F238E27FC236}">
                  <a16:creationId xmlns:a16="http://schemas.microsoft.com/office/drawing/2014/main" id="{06B8DF81-199D-44B8-909B-AD75AA445981}"/>
                </a:ext>
              </a:extLst>
            </p:cNvPr>
            <p:cNvSpPr/>
            <p:nvPr/>
          </p:nvSpPr>
          <p:spPr>
            <a:xfrm>
              <a:off x="1179229" y="1035795"/>
              <a:ext cx="9809612" cy="780753"/>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accent2">
                    <a:lumMod val="75000"/>
                  </a:schemeClr>
                </a:solidFill>
              </a:endParaRPr>
            </a:p>
          </p:txBody>
        </p:sp>
        <p:sp>
          <p:nvSpPr>
            <p:cNvPr id="38" name="Rechteck 28">
              <a:extLst>
                <a:ext uri="{FF2B5EF4-FFF2-40B4-BE49-F238E27FC236}">
                  <a16:creationId xmlns:a16="http://schemas.microsoft.com/office/drawing/2014/main" id="{8830A1B9-5A64-493D-9F1C-F3A128107B57}"/>
                </a:ext>
              </a:extLst>
            </p:cNvPr>
            <p:cNvSpPr/>
            <p:nvPr/>
          </p:nvSpPr>
          <p:spPr bwMode="gray">
            <a:xfrm>
              <a:off x="7899200"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39" name="Rechteck 28">
              <a:extLst>
                <a:ext uri="{FF2B5EF4-FFF2-40B4-BE49-F238E27FC236}">
                  <a16:creationId xmlns:a16="http://schemas.microsoft.com/office/drawing/2014/main" id="{1FD9E83E-8AF5-4201-A7E9-7464976A8440}"/>
                </a:ext>
              </a:extLst>
            </p:cNvPr>
            <p:cNvSpPr/>
            <p:nvPr/>
          </p:nvSpPr>
          <p:spPr bwMode="gray">
            <a:xfrm>
              <a:off x="884396" y="6274119"/>
              <a:ext cx="10494804" cy="145277"/>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40" name="Rechteck 28">
              <a:extLst>
                <a:ext uri="{FF2B5EF4-FFF2-40B4-BE49-F238E27FC236}">
                  <a16:creationId xmlns:a16="http://schemas.microsoft.com/office/drawing/2014/main" id="{216F538E-E0E7-4883-A4AD-67AF12FC08AC}"/>
                </a:ext>
              </a:extLst>
            </p:cNvPr>
            <p:cNvSpPr/>
            <p:nvPr/>
          </p:nvSpPr>
          <p:spPr bwMode="gray">
            <a:xfrm>
              <a:off x="4537184"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41" name="Rechteck 28">
              <a:extLst>
                <a:ext uri="{FF2B5EF4-FFF2-40B4-BE49-F238E27FC236}">
                  <a16:creationId xmlns:a16="http://schemas.microsoft.com/office/drawing/2014/main" id="{5517AF69-F118-4B9B-96C4-C82A6635E71D}"/>
                </a:ext>
              </a:extLst>
            </p:cNvPr>
            <p:cNvSpPr/>
            <p:nvPr/>
          </p:nvSpPr>
          <p:spPr bwMode="gray">
            <a:xfrm>
              <a:off x="1179231"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grpSp>
      <p:sp>
        <p:nvSpPr>
          <p:cNvPr id="64" name="矩形 63">
            <a:extLst>
              <a:ext uri="{FF2B5EF4-FFF2-40B4-BE49-F238E27FC236}">
                <a16:creationId xmlns:a16="http://schemas.microsoft.com/office/drawing/2014/main" id="{2F72B77C-43A8-4727-8340-37CA15624B35}"/>
              </a:ext>
            </a:extLst>
          </p:cNvPr>
          <p:cNvSpPr/>
          <p:nvPr/>
        </p:nvSpPr>
        <p:spPr>
          <a:xfrm>
            <a:off x="1384117" y="4847312"/>
            <a:ext cx="3131945" cy="14119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5">
                    <a:lumMod val="50000"/>
                  </a:schemeClr>
                </a:solidFill>
              </a:rPr>
              <a:t>与千岛湖强关联，增加差异化</a:t>
            </a:r>
            <a:endParaRPr lang="en-US" altLang="zh-CN" sz="1400" b="1" dirty="0">
              <a:solidFill>
                <a:schemeClr val="accent5">
                  <a:lumMod val="50000"/>
                </a:schemeClr>
              </a:solidFill>
            </a:endParaRPr>
          </a:p>
        </p:txBody>
      </p:sp>
      <p:sp>
        <p:nvSpPr>
          <p:cNvPr id="65" name="矩形 64">
            <a:extLst>
              <a:ext uri="{FF2B5EF4-FFF2-40B4-BE49-F238E27FC236}">
                <a16:creationId xmlns:a16="http://schemas.microsoft.com/office/drawing/2014/main" id="{E5922CFE-CE53-44F0-AC0D-35AF393B19B9}"/>
              </a:ext>
            </a:extLst>
          </p:cNvPr>
          <p:cNvSpPr/>
          <p:nvPr/>
        </p:nvSpPr>
        <p:spPr>
          <a:xfrm>
            <a:off x="601433" y="4855354"/>
            <a:ext cx="423161" cy="140393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品牌传播目标</a:t>
            </a:r>
            <a:endParaRPr lang="ca-ES" sz="1400" b="1" dirty="0">
              <a:solidFill>
                <a:schemeClr val="tx1"/>
              </a:solidFill>
            </a:endParaRPr>
          </a:p>
        </p:txBody>
      </p:sp>
      <p:sp>
        <p:nvSpPr>
          <p:cNvPr id="67" name="矩形 66">
            <a:extLst>
              <a:ext uri="{FF2B5EF4-FFF2-40B4-BE49-F238E27FC236}">
                <a16:creationId xmlns:a16="http://schemas.microsoft.com/office/drawing/2014/main" id="{CEAB66B0-2C0B-4457-ADC8-9B7A0E224A6B}"/>
              </a:ext>
            </a:extLst>
          </p:cNvPr>
          <p:cNvSpPr/>
          <p:nvPr/>
        </p:nvSpPr>
        <p:spPr>
          <a:xfrm>
            <a:off x="4696369" y="4847312"/>
            <a:ext cx="3238313" cy="14119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5">
                    <a:lumMod val="50000"/>
                  </a:schemeClr>
                </a:solidFill>
              </a:rPr>
              <a:t>多元化产品落实，制造口碑效应</a:t>
            </a:r>
          </a:p>
        </p:txBody>
      </p:sp>
      <p:sp>
        <p:nvSpPr>
          <p:cNvPr id="68" name="矩形 67">
            <a:extLst>
              <a:ext uri="{FF2B5EF4-FFF2-40B4-BE49-F238E27FC236}">
                <a16:creationId xmlns:a16="http://schemas.microsoft.com/office/drawing/2014/main" id="{C959BB2E-AE2B-40CF-BD12-8ED1ADCC3D40}"/>
              </a:ext>
            </a:extLst>
          </p:cNvPr>
          <p:cNvSpPr/>
          <p:nvPr/>
        </p:nvSpPr>
        <p:spPr>
          <a:xfrm>
            <a:off x="8114588" y="4847312"/>
            <a:ext cx="3238313" cy="14119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5">
                    <a:lumMod val="50000"/>
                  </a:schemeClr>
                </a:solidFill>
              </a:rPr>
              <a:t>增强品牌理解，建立可复制的品牌形象</a:t>
            </a:r>
            <a:endParaRPr lang="en-US" altLang="zh-CN" sz="1400" b="1" dirty="0">
              <a:solidFill>
                <a:schemeClr val="accent5">
                  <a:lumMod val="50000"/>
                </a:schemeClr>
              </a:solidFill>
            </a:endParaRPr>
          </a:p>
        </p:txBody>
      </p:sp>
    </p:spTree>
    <p:extLst>
      <p:ext uri="{BB962C8B-B14F-4D97-AF65-F5344CB8AC3E}">
        <p14:creationId xmlns:p14="http://schemas.microsoft.com/office/powerpoint/2010/main" val="15990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7DEA2-F209-4D37-847F-90FB91678EFE}"/>
              </a:ext>
            </a:extLst>
          </p:cNvPr>
          <p:cNvSpPr>
            <a:spLocks noGrp="1"/>
          </p:cNvSpPr>
          <p:nvPr>
            <p:ph type="title"/>
          </p:nvPr>
        </p:nvSpPr>
        <p:spPr/>
        <p:txBody>
          <a:bodyPr/>
          <a:lstStyle/>
          <a:p>
            <a:r>
              <a:rPr lang="zh-CN" altLang="en-US" dirty="0"/>
              <a:t>因此，水基金的整体传播策略总结如下</a:t>
            </a:r>
            <a:endParaRPr lang="ca-ES" dirty="0"/>
          </a:p>
        </p:txBody>
      </p:sp>
      <p:sp>
        <p:nvSpPr>
          <p:cNvPr id="3" name="灯片编号占位符 2">
            <a:extLst>
              <a:ext uri="{FF2B5EF4-FFF2-40B4-BE49-F238E27FC236}">
                <a16:creationId xmlns:a16="http://schemas.microsoft.com/office/drawing/2014/main" id="{2DDB8F09-7E07-41F9-8FD8-C2A6B113135A}"/>
              </a:ext>
            </a:extLst>
          </p:cNvPr>
          <p:cNvSpPr>
            <a:spLocks noGrp="1"/>
          </p:cNvSpPr>
          <p:nvPr>
            <p:ph type="sldNum" sz="quarter" idx="14"/>
          </p:nvPr>
        </p:nvSpPr>
        <p:spPr/>
        <p:txBody>
          <a:bodyPr/>
          <a:lstStyle/>
          <a:p>
            <a:fld id="{E6049C3D-CCF1-41B9-A681-D61E0CAE4A17}" type="slidenum">
              <a:rPr lang="en-US" altLang="zh-CN" smtClean="0"/>
              <a:pPr/>
              <a:t>49</a:t>
            </a:fld>
            <a:endParaRPr lang="en-US" dirty="0"/>
          </a:p>
        </p:txBody>
      </p:sp>
      <p:sp>
        <p:nvSpPr>
          <p:cNvPr id="4" name="文本占位符 3">
            <a:extLst>
              <a:ext uri="{FF2B5EF4-FFF2-40B4-BE49-F238E27FC236}">
                <a16:creationId xmlns:a16="http://schemas.microsoft.com/office/drawing/2014/main" id="{85EB1827-9998-4B97-BECB-2ECDDB1E6768}"/>
              </a:ext>
            </a:extLst>
          </p:cNvPr>
          <p:cNvSpPr>
            <a:spLocks noGrp="1"/>
          </p:cNvSpPr>
          <p:nvPr>
            <p:ph type="body" sz="quarter" idx="15"/>
          </p:nvPr>
        </p:nvSpPr>
        <p:spPr/>
        <p:txBody>
          <a:bodyPr/>
          <a:lstStyle/>
          <a:p>
            <a:endParaRPr lang="ca-ES"/>
          </a:p>
        </p:txBody>
      </p:sp>
      <p:sp>
        <p:nvSpPr>
          <p:cNvPr id="8" name="矩形 7">
            <a:extLst>
              <a:ext uri="{FF2B5EF4-FFF2-40B4-BE49-F238E27FC236}">
                <a16:creationId xmlns:a16="http://schemas.microsoft.com/office/drawing/2014/main" id="{5C597304-4660-4429-BBF5-5DBF8E1AD2D0}"/>
              </a:ext>
            </a:extLst>
          </p:cNvPr>
          <p:cNvSpPr/>
          <p:nvPr/>
        </p:nvSpPr>
        <p:spPr>
          <a:xfrm>
            <a:off x="1179231" y="1933926"/>
            <a:ext cx="9807581" cy="316114"/>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2">
                    <a:lumMod val="75000"/>
                  </a:schemeClr>
                </a:solidFill>
              </a:rPr>
              <a:t>业务目标</a:t>
            </a:r>
            <a:endParaRPr lang="en-US" altLang="zh-CN" sz="1400" b="1" dirty="0">
              <a:solidFill>
                <a:schemeClr val="accent2">
                  <a:lumMod val="75000"/>
                </a:schemeClr>
              </a:solidFill>
            </a:endParaRPr>
          </a:p>
        </p:txBody>
      </p:sp>
      <p:grpSp>
        <p:nvGrpSpPr>
          <p:cNvPr id="18" name="Group 4">
            <a:extLst>
              <a:ext uri="{FF2B5EF4-FFF2-40B4-BE49-F238E27FC236}">
                <a16:creationId xmlns:a16="http://schemas.microsoft.com/office/drawing/2014/main" id="{BC5B8838-E51D-4394-A8BB-BA58094966EC}"/>
              </a:ext>
            </a:extLst>
          </p:cNvPr>
          <p:cNvGrpSpPr/>
          <p:nvPr/>
        </p:nvGrpSpPr>
        <p:grpSpPr>
          <a:xfrm>
            <a:off x="1179231" y="1035795"/>
            <a:ext cx="9809611" cy="780751"/>
            <a:chOff x="1179231" y="918415"/>
            <a:chExt cx="9809611" cy="780751"/>
          </a:xfrm>
          <a:solidFill>
            <a:schemeClr val="accent1"/>
          </a:solidFill>
        </p:grpSpPr>
        <p:sp>
          <p:nvSpPr>
            <p:cNvPr id="19" name="等腰三角形 18">
              <a:extLst>
                <a:ext uri="{FF2B5EF4-FFF2-40B4-BE49-F238E27FC236}">
                  <a16:creationId xmlns:a16="http://schemas.microsoft.com/office/drawing/2014/main" id="{5F58D220-D038-4273-A18D-7FF4386CB15F}"/>
                </a:ext>
              </a:extLst>
            </p:cNvPr>
            <p:cNvSpPr/>
            <p:nvPr/>
          </p:nvSpPr>
          <p:spPr>
            <a:xfrm>
              <a:off x="1179231" y="918415"/>
              <a:ext cx="9809611" cy="7807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accent2">
                    <a:lumMod val="75000"/>
                  </a:schemeClr>
                </a:solidFill>
              </a:endParaRPr>
            </a:p>
          </p:txBody>
        </p:sp>
        <p:sp>
          <p:nvSpPr>
            <p:cNvPr id="20" name="TextBox 3">
              <a:extLst>
                <a:ext uri="{FF2B5EF4-FFF2-40B4-BE49-F238E27FC236}">
                  <a16:creationId xmlns:a16="http://schemas.microsoft.com/office/drawing/2014/main" id="{E55352B9-17E2-4CB9-AE89-AF6508ADD36A}"/>
                </a:ext>
              </a:extLst>
            </p:cNvPr>
            <p:cNvSpPr txBox="1"/>
            <p:nvPr/>
          </p:nvSpPr>
          <p:spPr>
            <a:xfrm>
              <a:off x="3809560" y="1248815"/>
              <a:ext cx="4348518" cy="369332"/>
            </a:xfrm>
            <a:prstGeom prst="rect">
              <a:avLst/>
            </a:prstGeom>
            <a:noFill/>
          </p:spPr>
          <p:txBody>
            <a:bodyPr wrap="square" rtlCol="0">
              <a:spAutoFit/>
            </a:bodyPr>
            <a:lstStyle/>
            <a:p>
              <a:pPr algn="ctr">
                <a:buClr>
                  <a:srgbClr val="2D97C8"/>
                </a:buClr>
              </a:pPr>
              <a:r>
                <a:rPr lang="zh-CN" altLang="en-US" b="1" dirty="0">
                  <a:solidFill>
                    <a:schemeClr val="bg1"/>
                  </a:solidFill>
                </a:rPr>
                <a:t>投资自然，将杯中一点甜传承几代人</a:t>
              </a:r>
            </a:p>
          </p:txBody>
        </p:sp>
      </p:grpSp>
      <p:sp>
        <p:nvSpPr>
          <p:cNvPr id="21" name="Rechteck 28">
            <a:extLst>
              <a:ext uri="{FF2B5EF4-FFF2-40B4-BE49-F238E27FC236}">
                <a16:creationId xmlns:a16="http://schemas.microsoft.com/office/drawing/2014/main" id="{B432F5EC-3DE4-4E12-BEFE-AB3AA6C902DF}"/>
              </a:ext>
            </a:extLst>
          </p:cNvPr>
          <p:cNvSpPr/>
          <p:nvPr/>
        </p:nvSpPr>
        <p:spPr bwMode="gray">
          <a:xfrm>
            <a:off x="7899200"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22" name="Rechteck 28">
            <a:extLst>
              <a:ext uri="{FF2B5EF4-FFF2-40B4-BE49-F238E27FC236}">
                <a16:creationId xmlns:a16="http://schemas.microsoft.com/office/drawing/2014/main" id="{61CBD8EF-1031-48FD-ACDC-878872B04B97}"/>
              </a:ext>
            </a:extLst>
          </p:cNvPr>
          <p:cNvSpPr/>
          <p:nvPr/>
        </p:nvSpPr>
        <p:spPr bwMode="gray">
          <a:xfrm>
            <a:off x="884396" y="6274119"/>
            <a:ext cx="10494804" cy="145277"/>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23" name="Rechteck 28">
            <a:extLst>
              <a:ext uri="{FF2B5EF4-FFF2-40B4-BE49-F238E27FC236}">
                <a16:creationId xmlns:a16="http://schemas.microsoft.com/office/drawing/2014/main" id="{F2914E11-C593-4C8A-AA4A-D2D2BF4ED117}"/>
              </a:ext>
            </a:extLst>
          </p:cNvPr>
          <p:cNvSpPr/>
          <p:nvPr/>
        </p:nvSpPr>
        <p:spPr bwMode="gray">
          <a:xfrm>
            <a:off x="4537184"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24" name="Rechteck 28">
            <a:extLst>
              <a:ext uri="{FF2B5EF4-FFF2-40B4-BE49-F238E27FC236}">
                <a16:creationId xmlns:a16="http://schemas.microsoft.com/office/drawing/2014/main" id="{3FA895F0-2AFE-4030-A351-052107E0E2AF}"/>
              </a:ext>
            </a:extLst>
          </p:cNvPr>
          <p:cNvSpPr/>
          <p:nvPr/>
        </p:nvSpPr>
        <p:spPr bwMode="gray">
          <a:xfrm>
            <a:off x="1179231"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grpSp>
        <p:nvGrpSpPr>
          <p:cNvPr id="44" name="组合 43">
            <a:extLst>
              <a:ext uri="{FF2B5EF4-FFF2-40B4-BE49-F238E27FC236}">
                <a16:creationId xmlns:a16="http://schemas.microsoft.com/office/drawing/2014/main" id="{9BFA200F-B4CF-41E6-B524-A4095B484574}"/>
              </a:ext>
            </a:extLst>
          </p:cNvPr>
          <p:cNvGrpSpPr/>
          <p:nvPr/>
        </p:nvGrpSpPr>
        <p:grpSpPr>
          <a:xfrm>
            <a:off x="1177201" y="2372414"/>
            <a:ext cx="9809611" cy="597427"/>
            <a:chOff x="1177201" y="2326898"/>
            <a:chExt cx="9809611" cy="597427"/>
          </a:xfrm>
        </p:grpSpPr>
        <p:sp>
          <p:nvSpPr>
            <p:cNvPr id="29" name="矩形 28">
              <a:extLst>
                <a:ext uri="{FF2B5EF4-FFF2-40B4-BE49-F238E27FC236}">
                  <a16:creationId xmlns:a16="http://schemas.microsoft.com/office/drawing/2014/main" id="{BA989928-C812-4F09-A4B5-28824BAD7E32}"/>
                </a:ext>
              </a:extLst>
            </p:cNvPr>
            <p:cNvSpPr/>
            <p:nvPr/>
          </p:nvSpPr>
          <p:spPr>
            <a:xfrm>
              <a:off x="1177201" y="2326898"/>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强化优势与特色</a:t>
              </a:r>
            </a:p>
            <a:p>
              <a:pPr algn="ctr"/>
              <a:r>
                <a:rPr lang="zh-CN" altLang="en-US" sz="1200" b="1" dirty="0">
                  <a:solidFill>
                    <a:schemeClr val="tx1"/>
                  </a:solidFill>
                </a:rPr>
                <a:t>初步验证商业模式</a:t>
              </a:r>
            </a:p>
          </p:txBody>
        </p:sp>
        <p:sp>
          <p:nvSpPr>
            <p:cNvPr id="30" name="矩形 29">
              <a:extLst>
                <a:ext uri="{FF2B5EF4-FFF2-40B4-BE49-F238E27FC236}">
                  <a16:creationId xmlns:a16="http://schemas.microsoft.com/office/drawing/2014/main" id="{A931F3A7-4BA3-437F-A194-0E6C04BA3F70}"/>
                </a:ext>
              </a:extLst>
            </p:cNvPr>
            <p:cNvSpPr/>
            <p:nvPr/>
          </p:nvSpPr>
          <p:spPr>
            <a:xfrm>
              <a:off x="4537185" y="2326898"/>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拓展创新</a:t>
              </a:r>
            </a:p>
            <a:p>
              <a:pPr algn="ctr"/>
              <a:r>
                <a:rPr lang="zh-CN" altLang="en-US" sz="1200" b="1" dirty="0">
                  <a:solidFill>
                    <a:schemeClr val="tx1"/>
                  </a:solidFill>
                </a:rPr>
                <a:t>形成成熟模式</a:t>
              </a:r>
            </a:p>
          </p:txBody>
        </p:sp>
        <p:sp>
          <p:nvSpPr>
            <p:cNvPr id="31" name="矩形 30">
              <a:extLst>
                <a:ext uri="{FF2B5EF4-FFF2-40B4-BE49-F238E27FC236}">
                  <a16:creationId xmlns:a16="http://schemas.microsoft.com/office/drawing/2014/main" id="{788CF5B9-47FC-46B6-A835-F214C52C68EB}"/>
                </a:ext>
              </a:extLst>
            </p:cNvPr>
            <p:cNvSpPr/>
            <p:nvPr/>
          </p:nvSpPr>
          <p:spPr>
            <a:xfrm>
              <a:off x="7897171" y="2326898"/>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全面推广</a:t>
              </a:r>
            </a:p>
            <a:p>
              <a:pPr algn="ctr"/>
              <a:r>
                <a:rPr lang="zh-CN" altLang="en-US" sz="1200" b="1" dirty="0">
                  <a:solidFill>
                    <a:schemeClr val="tx1"/>
                  </a:solidFill>
                </a:rPr>
                <a:t>形成可复制模式</a:t>
              </a:r>
            </a:p>
          </p:txBody>
        </p:sp>
      </p:grpSp>
      <p:sp>
        <p:nvSpPr>
          <p:cNvPr id="32" name="矩形 31">
            <a:extLst>
              <a:ext uri="{FF2B5EF4-FFF2-40B4-BE49-F238E27FC236}">
                <a16:creationId xmlns:a16="http://schemas.microsoft.com/office/drawing/2014/main" id="{634B459D-83C5-43F5-A563-DB11D313AE10}"/>
              </a:ext>
            </a:extLst>
          </p:cNvPr>
          <p:cNvSpPr/>
          <p:nvPr/>
        </p:nvSpPr>
        <p:spPr>
          <a:xfrm>
            <a:off x="1179231" y="3092215"/>
            <a:ext cx="9807581" cy="316114"/>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2">
                    <a:lumMod val="75000"/>
                  </a:schemeClr>
                </a:solidFill>
              </a:rPr>
              <a:t>品牌传播目标</a:t>
            </a:r>
            <a:endParaRPr lang="en-US" altLang="zh-CN" sz="1400" b="1" dirty="0">
              <a:solidFill>
                <a:schemeClr val="accent2">
                  <a:lumMod val="75000"/>
                </a:schemeClr>
              </a:solidFill>
            </a:endParaRPr>
          </a:p>
        </p:txBody>
      </p:sp>
      <p:grpSp>
        <p:nvGrpSpPr>
          <p:cNvPr id="43" name="组合 42">
            <a:extLst>
              <a:ext uri="{FF2B5EF4-FFF2-40B4-BE49-F238E27FC236}">
                <a16:creationId xmlns:a16="http://schemas.microsoft.com/office/drawing/2014/main" id="{17E1E98F-4BBE-4617-AD23-C423A5338C8C}"/>
              </a:ext>
            </a:extLst>
          </p:cNvPr>
          <p:cNvGrpSpPr/>
          <p:nvPr/>
        </p:nvGrpSpPr>
        <p:grpSpPr>
          <a:xfrm>
            <a:off x="1177201" y="3530703"/>
            <a:ext cx="9809611" cy="597427"/>
            <a:chOff x="1177201" y="3472673"/>
            <a:chExt cx="9809611" cy="597427"/>
          </a:xfrm>
        </p:grpSpPr>
        <p:sp>
          <p:nvSpPr>
            <p:cNvPr id="33" name="矩形 32">
              <a:extLst>
                <a:ext uri="{FF2B5EF4-FFF2-40B4-BE49-F238E27FC236}">
                  <a16:creationId xmlns:a16="http://schemas.microsoft.com/office/drawing/2014/main" id="{7928D74D-4860-45F9-8E26-59DD8FC53B6B}"/>
                </a:ext>
              </a:extLst>
            </p:cNvPr>
            <p:cNvSpPr/>
            <p:nvPr/>
          </p:nvSpPr>
          <p:spPr>
            <a:xfrm>
              <a:off x="1177201" y="3472673"/>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与千岛湖强关联，增加差异化</a:t>
              </a:r>
            </a:p>
            <a:p>
              <a:pPr algn="ctr"/>
              <a:r>
                <a:rPr lang="zh-CN" altLang="en-US" sz="1200" dirty="0">
                  <a:solidFill>
                    <a:schemeClr val="tx1"/>
                  </a:solidFill>
                </a:rPr>
                <a:t>相关性、存在性、差异性</a:t>
              </a:r>
            </a:p>
          </p:txBody>
        </p:sp>
        <p:sp>
          <p:nvSpPr>
            <p:cNvPr id="34" name="矩形 33">
              <a:extLst>
                <a:ext uri="{FF2B5EF4-FFF2-40B4-BE49-F238E27FC236}">
                  <a16:creationId xmlns:a16="http://schemas.microsoft.com/office/drawing/2014/main" id="{334A4EAC-A6E1-4026-82F3-5ABF9944133A}"/>
                </a:ext>
              </a:extLst>
            </p:cNvPr>
            <p:cNvSpPr/>
            <p:nvPr/>
          </p:nvSpPr>
          <p:spPr>
            <a:xfrm>
              <a:off x="4537185" y="3472673"/>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多元化产品落实，制造口碑效应</a:t>
              </a:r>
            </a:p>
            <a:p>
              <a:pPr algn="ctr"/>
              <a:r>
                <a:rPr lang="zh-CN" altLang="en-US" sz="1200" dirty="0">
                  <a:solidFill>
                    <a:schemeClr val="tx1"/>
                  </a:solidFill>
                </a:rPr>
                <a:t>真实性、一致性、差异性</a:t>
              </a:r>
            </a:p>
          </p:txBody>
        </p:sp>
        <p:sp>
          <p:nvSpPr>
            <p:cNvPr id="35" name="矩形 34">
              <a:extLst>
                <a:ext uri="{FF2B5EF4-FFF2-40B4-BE49-F238E27FC236}">
                  <a16:creationId xmlns:a16="http://schemas.microsoft.com/office/drawing/2014/main" id="{1A22D414-9835-4EA9-9580-97A70E3DED72}"/>
                </a:ext>
              </a:extLst>
            </p:cNvPr>
            <p:cNvSpPr/>
            <p:nvPr/>
          </p:nvSpPr>
          <p:spPr>
            <a:xfrm>
              <a:off x="7897171" y="3472673"/>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增强品牌理解，建立可复制的品牌形象</a:t>
              </a:r>
              <a:endParaRPr lang="en-US" altLang="zh-CN" sz="1200" b="1" dirty="0">
                <a:solidFill>
                  <a:schemeClr val="tx1"/>
                </a:solidFill>
              </a:endParaRPr>
            </a:p>
            <a:p>
              <a:pPr algn="ctr"/>
              <a:r>
                <a:rPr lang="zh-CN" altLang="en-US" sz="1200" dirty="0">
                  <a:solidFill>
                    <a:schemeClr val="tx1"/>
                  </a:solidFill>
                </a:rPr>
                <a:t>理解性、一致性、差异性</a:t>
              </a:r>
            </a:p>
          </p:txBody>
        </p:sp>
      </p:grpSp>
      <p:sp>
        <p:nvSpPr>
          <p:cNvPr id="39" name="矩形 38">
            <a:extLst>
              <a:ext uri="{FF2B5EF4-FFF2-40B4-BE49-F238E27FC236}">
                <a16:creationId xmlns:a16="http://schemas.microsoft.com/office/drawing/2014/main" id="{27444B49-6EEC-47C2-AE5D-FBB837AD7FBA}"/>
              </a:ext>
            </a:extLst>
          </p:cNvPr>
          <p:cNvSpPr/>
          <p:nvPr/>
        </p:nvSpPr>
        <p:spPr>
          <a:xfrm>
            <a:off x="1179231" y="4250504"/>
            <a:ext cx="9807581" cy="316114"/>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2">
                    <a:lumMod val="75000"/>
                  </a:schemeClr>
                </a:solidFill>
              </a:rPr>
              <a:t>传播重点</a:t>
            </a:r>
            <a:endParaRPr lang="en-US" altLang="zh-CN" sz="1400" b="1" dirty="0">
              <a:solidFill>
                <a:schemeClr val="accent2">
                  <a:lumMod val="75000"/>
                </a:schemeClr>
              </a:solidFill>
            </a:endParaRPr>
          </a:p>
        </p:txBody>
      </p:sp>
      <p:grpSp>
        <p:nvGrpSpPr>
          <p:cNvPr id="48" name="组合 47">
            <a:extLst>
              <a:ext uri="{FF2B5EF4-FFF2-40B4-BE49-F238E27FC236}">
                <a16:creationId xmlns:a16="http://schemas.microsoft.com/office/drawing/2014/main" id="{2827BD8E-F1AB-4993-89B7-6C0C9D472BD9}"/>
              </a:ext>
            </a:extLst>
          </p:cNvPr>
          <p:cNvGrpSpPr/>
          <p:nvPr/>
        </p:nvGrpSpPr>
        <p:grpSpPr>
          <a:xfrm>
            <a:off x="1177201" y="4688991"/>
            <a:ext cx="9809611" cy="1274885"/>
            <a:chOff x="1177201" y="4688991"/>
            <a:chExt cx="9809611" cy="1274885"/>
          </a:xfrm>
        </p:grpSpPr>
        <p:sp>
          <p:nvSpPr>
            <p:cNvPr id="40" name="矩形 39">
              <a:extLst>
                <a:ext uri="{FF2B5EF4-FFF2-40B4-BE49-F238E27FC236}">
                  <a16:creationId xmlns:a16="http://schemas.microsoft.com/office/drawing/2014/main" id="{E51AC39D-0C20-4B78-A4EC-2845AFE628C1}"/>
                </a:ext>
              </a:extLst>
            </p:cNvPr>
            <p:cNvSpPr/>
            <p:nvPr/>
          </p:nvSpPr>
          <p:spPr>
            <a:xfrm>
              <a:off x="1177201" y="4688991"/>
              <a:ext cx="3089641" cy="127488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zh-CN" altLang="en-US" sz="1200" dirty="0">
                  <a:solidFill>
                    <a:schemeClr val="tx1"/>
                  </a:solidFill>
                </a:rPr>
                <a:t>强化内容，加强日常传播</a:t>
              </a:r>
              <a:endParaRPr lang="en-US" altLang="zh-CN" sz="1200" dirty="0">
                <a:solidFill>
                  <a:schemeClr val="tx1"/>
                </a:solidFill>
              </a:endParaRPr>
            </a:p>
            <a:p>
              <a:pPr marL="171450" indent="-171450">
                <a:buFont typeface="Arial" panose="020B0604020202020204" pitchFamily="34" charset="0"/>
                <a:buChar char="•"/>
              </a:pPr>
              <a:r>
                <a:rPr lang="zh-CN" altLang="en-US" sz="1200" dirty="0">
                  <a:solidFill>
                    <a:schemeClr val="tx1"/>
                  </a:solidFill>
                </a:rPr>
                <a:t>增加差异化内容，初步建立“携手同行</a:t>
              </a:r>
              <a:r>
                <a:rPr lang="en-US" altLang="zh-CN" sz="1200" dirty="0">
                  <a:solidFill>
                    <a:schemeClr val="tx1"/>
                  </a:solidFill>
                </a:rPr>
                <a:t>+</a:t>
              </a:r>
              <a:r>
                <a:rPr lang="zh-CN" altLang="en-US" sz="1200" dirty="0">
                  <a:solidFill>
                    <a:schemeClr val="tx1"/>
                  </a:solidFill>
                </a:rPr>
                <a:t>实施者”的品牌形象</a:t>
              </a:r>
            </a:p>
            <a:p>
              <a:pPr marL="171450" indent="-171450">
                <a:buFont typeface="Arial" panose="020B0604020202020204" pitchFamily="34" charset="0"/>
                <a:buChar char="•"/>
              </a:pPr>
              <a:r>
                <a:rPr lang="zh-CN" altLang="en-US" sz="1200" dirty="0">
                  <a:solidFill>
                    <a:schemeClr val="tx1"/>
                  </a:solidFill>
                </a:rPr>
                <a:t>在内容上与最具影响力的文化标志建立关联，增强存在性及相关性</a:t>
              </a:r>
              <a:endParaRPr lang="en-US" altLang="zh-CN" sz="1200" dirty="0">
                <a:solidFill>
                  <a:schemeClr val="tx1"/>
                </a:solidFill>
              </a:endParaRPr>
            </a:p>
          </p:txBody>
        </p:sp>
        <p:sp>
          <p:nvSpPr>
            <p:cNvPr id="41" name="矩形 40">
              <a:extLst>
                <a:ext uri="{FF2B5EF4-FFF2-40B4-BE49-F238E27FC236}">
                  <a16:creationId xmlns:a16="http://schemas.microsoft.com/office/drawing/2014/main" id="{1EA4A9C6-F5A0-4F5B-95C9-8F06308FA785}"/>
                </a:ext>
              </a:extLst>
            </p:cNvPr>
            <p:cNvSpPr/>
            <p:nvPr/>
          </p:nvSpPr>
          <p:spPr>
            <a:xfrm>
              <a:off x="4537185" y="4688991"/>
              <a:ext cx="3089641" cy="127488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zh-CN" altLang="en-US" sz="1200" dirty="0">
                  <a:solidFill>
                    <a:schemeClr val="tx1"/>
                  </a:solidFill>
                </a:rPr>
                <a:t>传播范围拓展多个地区</a:t>
              </a:r>
            </a:p>
            <a:p>
              <a:pPr marL="171450" indent="-171450">
                <a:buFont typeface="Arial" panose="020B0604020202020204" pitchFamily="34" charset="0"/>
                <a:buChar char="•"/>
              </a:pPr>
              <a:r>
                <a:rPr lang="zh-CN" altLang="en-US" sz="1200" dirty="0">
                  <a:solidFill>
                    <a:schemeClr val="tx1"/>
                  </a:solidFill>
                </a:rPr>
                <a:t>基于成熟的商业模式和产品优势，加强品牌传达信息与产品</a:t>
              </a:r>
              <a:r>
                <a:rPr lang="en-US" altLang="zh-CN" sz="1200" dirty="0">
                  <a:solidFill>
                    <a:schemeClr val="tx1"/>
                  </a:solidFill>
                </a:rPr>
                <a:t>/</a:t>
              </a:r>
              <a:r>
                <a:rPr lang="zh-CN" altLang="en-US" sz="1200" dirty="0">
                  <a:solidFill>
                    <a:schemeClr val="tx1"/>
                  </a:solidFill>
                </a:rPr>
                <a:t>服务之间的关联</a:t>
              </a:r>
            </a:p>
            <a:p>
              <a:pPr marL="171450" indent="-171450">
                <a:buFont typeface="Arial" panose="020B0604020202020204" pitchFamily="34" charset="0"/>
                <a:buChar char="•"/>
              </a:pPr>
              <a:r>
                <a:rPr lang="zh-CN" altLang="en-US" sz="1200" dirty="0">
                  <a:solidFill>
                    <a:schemeClr val="tx1"/>
                  </a:solidFill>
                </a:rPr>
                <a:t>通过不同渠道传达的信息和形象相互统一，创造口碑</a:t>
              </a:r>
              <a:endParaRPr lang="en-US" altLang="zh-CN" sz="1200" dirty="0">
                <a:solidFill>
                  <a:schemeClr val="tx1"/>
                </a:solidFill>
              </a:endParaRPr>
            </a:p>
            <a:p>
              <a:pPr marL="171450" indent="-171450">
                <a:buFont typeface="Arial" panose="020B0604020202020204" pitchFamily="34" charset="0"/>
                <a:buChar char="•"/>
              </a:pPr>
              <a:r>
                <a:rPr lang="zh-CN" altLang="en-US" sz="1200" dirty="0">
                  <a:solidFill>
                    <a:schemeClr val="tx1"/>
                  </a:solidFill>
                </a:rPr>
                <a:t>架设官网，形成持续影响力</a:t>
              </a:r>
              <a:endParaRPr lang="en-US" altLang="zh-CN" sz="1200" dirty="0">
                <a:solidFill>
                  <a:schemeClr val="tx1"/>
                </a:solidFill>
              </a:endParaRPr>
            </a:p>
          </p:txBody>
        </p:sp>
        <p:sp>
          <p:nvSpPr>
            <p:cNvPr id="42" name="矩形 41">
              <a:extLst>
                <a:ext uri="{FF2B5EF4-FFF2-40B4-BE49-F238E27FC236}">
                  <a16:creationId xmlns:a16="http://schemas.microsoft.com/office/drawing/2014/main" id="{EA1F19D8-A0DB-4784-8ECF-227D16EBE58D}"/>
                </a:ext>
              </a:extLst>
            </p:cNvPr>
            <p:cNvSpPr/>
            <p:nvPr/>
          </p:nvSpPr>
          <p:spPr>
            <a:xfrm>
              <a:off x="7897171" y="4688991"/>
              <a:ext cx="3089641" cy="127488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zh-CN" altLang="en-US" sz="1200" dirty="0">
                  <a:solidFill>
                    <a:schemeClr val="tx1"/>
                  </a:solidFill>
                </a:rPr>
                <a:t>加强受众对于品牌的认同与理解</a:t>
              </a:r>
            </a:p>
            <a:p>
              <a:pPr marL="171450" indent="-171450">
                <a:buFont typeface="Arial" panose="020B0604020202020204" pitchFamily="34" charset="0"/>
                <a:buChar char="•"/>
              </a:pPr>
              <a:r>
                <a:rPr lang="zh-CN" altLang="en-US" sz="1200" dirty="0">
                  <a:solidFill>
                    <a:schemeClr val="tx1"/>
                  </a:solidFill>
                </a:rPr>
                <a:t>将提取的品牌形象关键元素赋予新项目，需注意整体的一致性和各子品牌之间的协同</a:t>
              </a:r>
            </a:p>
          </p:txBody>
        </p:sp>
      </p:grpSp>
    </p:spTree>
    <p:extLst>
      <p:ext uri="{BB962C8B-B14F-4D97-AF65-F5344CB8AC3E}">
        <p14:creationId xmlns:p14="http://schemas.microsoft.com/office/powerpoint/2010/main" val="215195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E26C46-655A-4C44-A19E-A3FED001BDF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95"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9FE26C46-655A-4C44-A19E-A3FED001BD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3A06D492-6994-4F99-9224-C6C88928C7EE}"/>
              </a:ext>
            </a:extLst>
          </p:cNvPr>
          <p:cNvSpPr>
            <a:spLocks noGrp="1"/>
          </p:cNvSpPr>
          <p:nvPr>
            <p:ph type="sldNum" sz="quarter" idx="14"/>
          </p:nvPr>
        </p:nvSpPr>
        <p:spPr/>
        <p:txBody>
          <a:bodyPr/>
          <a:lstStyle/>
          <a:p>
            <a:fld id="{E6049C3D-CCF1-41B9-A681-D61E0CAE4A17}" type="slidenum">
              <a:rPr lang="en-US" altLang="zh-CN" smtClean="0"/>
              <a:pPr/>
              <a:t>5</a:t>
            </a:fld>
            <a:endParaRPr lang="en-US" dirty="0"/>
          </a:p>
        </p:txBody>
      </p:sp>
      <p:sp>
        <p:nvSpPr>
          <p:cNvPr id="4" name="文本占位符 3">
            <a:extLst>
              <a:ext uri="{FF2B5EF4-FFF2-40B4-BE49-F238E27FC236}">
                <a16:creationId xmlns:a16="http://schemas.microsoft.com/office/drawing/2014/main" id="{B06E0A11-671D-4150-BB56-ACDFBE7073F1}"/>
              </a:ext>
            </a:extLst>
          </p:cNvPr>
          <p:cNvSpPr>
            <a:spLocks noGrp="1"/>
          </p:cNvSpPr>
          <p:nvPr>
            <p:ph type="body" sz="quarter" idx="15"/>
          </p:nvPr>
        </p:nvSpPr>
        <p:spPr/>
        <p:txBody>
          <a:bodyPr/>
          <a:lstStyle/>
          <a:p>
            <a:endParaRPr lang="en-US" dirty="0"/>
          </a:p>
        </p:txBody>
      </p:sp>
      <p:grpSp>
        <p:nvGrpSpPr>
          <p:cNvPr id="80" name="组合 79">
            <a:extLst>
              <a:ext uri="{FF2B5EF4-FFF2-40B4-BE49-F238E27FC236}">
                <a16:creationId xmlns:a16="http://schemas.microsoft.com/office/drawing/2014/main" id="{9A08ECFA-A62C-4CA0-9A91-00DE82C42289}"/>
              </a:ext>
            </a:extLst>
          </p:cNvPr>
          <p:cNvGrpSpPr/>
          <p:nvPr/>
        </p:nvGrpSpPr>
        <p:grpSpPr>
          <a:xfrm>
            <a:off x="1788907" y="1558341"/>
            <a:ext cx="8766268" cy="3987295"/>
            <a:chOff x="1788907" y="1558341"/>
            <a:chExt cx="8766268" cy="3987295"/>
          </a:xfrm>
        </p:grpSpPr>
        <p:pic>
          <p:nvPicPr>
            <p:cNvPr id="81" name="Picture 15" descr="A close up of a logo&#10;&#10;Description automatically generated">
              <a:extLst>
                <a:ext uri="{FF2B5EF4-FFF2-40B4-BE49-F238E27FC236}">
                  <a16:creationId xmlns:a16="http://schemas.microsoft.com/office/drawing/2014/main" id="{00CC73CC-450F-4296-938D-38AD08E4FC3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788907" y="1558341"/>
              <a:ext cx="1869065" cy="667578"/>
            </a:xfrm>
            <a:prstGeom prst="rect">
              <a:avLst/>
            </a:prstGeom>
            <a:effectLst>
              <a:outerShdw blurRad="63500" sx="102000" sy="102000" algn="ctr" rotWithShape="0">
                <a:prstClr val="black">
                  <a:alpha val="40000"/>
                </a:prstClr>
              </a:outerShdw>
            </a:effectLst>
          </p:spPr>
        </p:pic>
        <p:pic>
          <p:nvPicPr>
            <p:cNvPr id="82" name="Picture 3" descr="A picture containing drawing&#10;&#10;Description automatically generated">
              <a:extLst>
                <a:ext uri="{FF2B5EF4-FFF2-40B4-BE49-F238E27FC236}">
                  <a16:creationId xmlns:a16="http://schemas.microsoft.com/office/drawing/2014/main" id="{C3CA2D6D-3F5B-43A8-A261-7E8C63CF43A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27685" y="3905328"/>
              <a:ext cx="1652488" cy="627430"/>
            </a:xfrm>
            <a:prstGeom prst="rect">
              <a:avLst/>
            </a:prstGeom>
            <a:effectLst>
              <a:outerShdw blurRad="50800" dist="38100" dir="2700000" algn="tl" rotWithShape="0">
                <a:prstClr val="black">
                  <a:alpha val="40000"/>
                </a:prstClr>
              </a:outerShdw>
            </a:effectLst>
          </p:spPr>
        </p:pic>
        <p:pic>
          <p:nvPicPr>
            <p:cNvPr id="83" name="Picture 30" descr="A screenshot of a cell phone&#10;&#10;Description automatically generated">
              <a:extLst>
                <a:ext uri="{FF2B5EF4-FFF2-40B4-BE49-F238E27FC236}">
                  <a16:creationId xmlns:a16="http://schemas.microsoft.com/office/drawing/2014/main" id="{FF8AC034-08F4-4D37-A5A5-39B0C64F2CE8}"/>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12245" t="32936" r="12883" b="31139"/>
            <a:stretch/>
          </p:blipFill>
          <p:spPr>
            <a:xfrm>
              <a:off x="8465734" y="4785314"/>
              <a:ext cx="1901518" cy="760322"/>
            </a:xfrm>
            <a:prstGeom prst="rect">
              <a:avLst/>
            </a:prstGeom>
            <a:effectLst>
              <a:outerShdw blurRad="63500" sx="102000" sy="102000" algn="ctr" rotWithShape="0">
                <a:prstClr val="black">
                  <a:alpha val="40000"/>
                </a:prstClr>
              </a:outerShdw>
            </a:effectLst>
          </p:spPr>
        </p:pic>
        <p:pic>
          <p:nvPicPr>
            <p:cNvPr id="84" name="Picture 31" descr="A close up of a logo&#10;&#10;Description automatically generated">
              <a:extLst>
                <a:ext uri="{FF2B5EF4-FFF2-40B4-BE49-F238E27FC236}">
                  <a16:creationId xmlns:a16="http://schemas.microsoft.com/office/drawing/2014/main" id="{92815E1A-6D57-4746-A1BF-9D672075BBE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549788" y="3872046"/>
              <a:ext cx="2005387" cy="652471"/>
            </a:xfrm>
            <a:prstGeom prst="rect">
              <a:avLst/>
            </a:prstGeom>
            <a:effectLst>
              <a:outerShdw blurRad="50800" dist="38100" dir="2700000" algn="tl" rotWithShape="0">
                <a:prstClr val="black">
                  <a:alpha val="40000"/>
                </a:prstClr>
              </a:outerShdw>
            </a:effectLst>
          </p:spPr>
        </p:pic>
        <p:pic>
          <p:nvPicPr>
            <p:cNvPr id="85" name="Picture 32" descr="A picture containing fruit, food&#10;&#10;Description automatically generated">
              <a:extLst>
                <a:ext uri="{FF2B5EF4-FFF2-40B4-BE49-F238E27FC236}">
                  <a16:creationId xmlns:a16="http://schemas.microsoft.com/office/drawing/2014/main" id="{3BCFB4D7-87FB-4A55-AE8F-B34E3B2139E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440644" y="4736636"/>
              <a:ext cx="1652491" cy="800189"/>
            </a:xfrm>
            <a:prstGeom prst="rect">
              <a:avLst/>
            </a:prstGeom>
            <a:effectLst>
              <a:outerShdw blurRad="50800" dist="38100" dir="2700000" algn="tl" rotWithShape="0">
                <a:prstClr val="black">
                  <a:alpha val="40000"/>
                </a:prstClr>
              </a:outerShdw>
            </a:effectLst>
          </p:spPr>
        </p:pic>
        <p:pic>
          <p:nvPicPr>
            <p:cNvPr id="86" name="Picture 7" descr="A picture containing drawing&#10;&#10;Description automatically generated">
              <a:extLst>
                <a:ext uri="{FF2B5EF4-FFF2-40B4-BE49-F238E27FC236}">
                  <a16:creationId xmlns:a16="http://schemas.microsoft.com/office/drawing/2014/main" id="{48A23474-0B23-47CF-908C-C54E6BF887F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524947" y="4273101"/>
              <a:ext cx="931111" cy="931111"/>
            </a:xfrm>
            <a:prstGeom prst="rect">
              <a:avLst/>
            </a:prstGeom>
            <a:effectLst>
              <a:outerShdw blurRad="50800" dist="38100" dir="2700000" algn="tl" rotWithShape="0">
                <a:prstClr val="black">
                  <a:alpha val="40000"/>
                </a:prstClr>
              </a:outerShdw>
            </a:effectLst>
          </p:spPr>
        </p:pic>
        <p:pic>
          <p:nvPicPr>
            <p:cNvPr id="87" name="Picture 17" descr="A close up of a logo&#10;&#10;Description automatically generated">
              <a:extLst>
                <a:ext uri="{FF2B5EF4-FFF2-40B4-BE49-F238E27FC236}">
                  <a16:creationId xmlns:a16="http://schemas.microsoft.com/office/drawing/2014/main" id="{85BF90A0-BF61-453E-8B46-744E322B6FD9}"/>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852525" y="4235615"/>
              <a:ext cx="1858711" cy="591227"/>
            </a:xfrm>
            <a:prstGeom prst="rect">
              <a:avLst/>
            </a:prstGeom>
            <a:effectLst>
              <a:outerShdw blurRad="63500" sx="102000" sy="102000" algn="ctr" rotWithShape="0">
                <a:prstClr val="black">
                  <a:alpha val="40000"/>
                </a:prstClr>
              </a:outerShdw>
            </a:effectLst>
          </p:spPr>
        </p:pic>
        <p:pic>
          <p:nvPicPr>
            <p:cNvPr id="88" name="图片 17">
              <a:extLst>
                <a:ext uri="{FF2B5EF4-FFF2-40B4-BE49-F238E27FC236}">
                  <a16:creationId xmlns:a16="http://schemas.microsoft.com/office/drawing/2014/main" id="{7604DC59-2928-4BF1-93D4-AF1DB3F52F9D}"/>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036351" y="3688038"/>
              <a:ext cx="1195745" cy="714336"/>
            </a:xfrm>
            <a:prstGeom prst="rect">
              <a:avLst/>
            </a:prstGeom>
            <a:effectLst>
              <a:outerShdw blurRad="63500" sx="102000" sy="102000" algn="ctr" rotWithShape="0">
                <a:prstClr val="black">
                  <a:alpha val="40000"/>
                </a:prstClr>
              </a:outerShdw>
            </a:effectLst>
          </p:spPr>
        </p:pic>
        <p:pic>
          <p:nvPicPr>
            <p:cNvPr id="89" name="图片 23">
              <a:extLst>
                <a:ext uri="{FF2B5EF4-FFF2-40B4-BE49-F238E27FC236}">
                  <a16:creationId xmlns:a16="http://schemas.microsoft.com/office/drawing/2014/main" id="{72C1120E-B7F6-4E41-8CFD-920FBDE512E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491665" y="2221915"/>
              <a:ext cx="1623036" cy="679564"/>
            </a:xfrm>
            <a:prstGeom prst="rect">
              <a:avLst/>
            </a:prstGeom>
            <a:effectLst>
              <a:outerShdw blurRad="50800" dist="38100" dir="2700000" algn="tl" rotWithShape="0">
                <a:prstClr val="black">
                  <a:alpha val="40000"/>
                </a:prstClr>
              </a:outerShdw>
            </a:effectLst>
          </p:spPr>
        </p:pic>
        <p:pic>
          <p:nvPicPr>
            <p:cNvPr id="90" name="Picture 42" descr="A close up of a logo&#10;&#10;Description automatically generated">
              <a:extLst>
                <a:ext uri="{FF2B5EF4-FFF2-40B4-BE49-F238E27FC236}">
                  <a16:creationId xmlns:a16="http://schemas.microsoft.com/office/drawing/2014/main" id="{16344A40-84BE-407D-9070-691327123ABD}"/>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8213520" y="3047387"/>
              <a:ext cx="1056495" cy="763226"/>
            </a:xfrm>
            <a:prstGeom prst="rect">
              <a:avLst/>
            </a:prstGeom>
            <a:effectLst>
              <a:outerShdw blurRad="63500" sx="102000" sy="102000" algn="ctr" rotWithShape="0">
                <a:prstClr val="black">
                  <a:alpha val="40000"/>
                </a:prstClr>
              </a:outerShdw>
            </a:effectLst>
          </p:spPr>
        </p:pic>
      </p:grpSp>
      <p:sp>
        <p:nvSpPr>
          <p:cNvPr id="91" name="矩形 90">
            <a:extLst>
              <a:ext uri="{FF2B5EF4-FFF2-40B4-BE49-F238E27FC236}">
                <a16:creationId xmlns:a16="http://schemas.microsoft.com/office/drawing/2014/main" id="{0AAF4C5A-1CE3-4009-A4D7-45794909A1BE}"/>
              </a:ext>
            </a:extLst>
          </p:cNvPr>
          <p:cNvSpPr/>
          <p:nvPr/>
        </p:nvSpPr>
        <p:spPr>
          <a:xfrm>
            <a:off x="1636825" y="1486450"/>
            <a:ext cx="9094136" cy="4133514"/>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grpSp>
        <p:nvGrpSpPr>
          <p:cNvPr id="92" name="组合 91">
            <a:extLst>
              <a:ext uri="{FF2B5EF4-FFF2-40B4-BE49-F238E27FC236}">
                <a16:creationId xmlns:a16="http://schemas.microsoft.com/office/drawing/2014/main" id="{0453C07A-23B4-4B60-A6AB-CB921EE9519C}"/>
              </a:ext>
            </a:extLst>
          </p:cNvPr>
          <p:cNvGrpSpPr/>
          <p:nvPr/>
        </p:nvGrpSpPr>
        <p:grpSpPr>
          <a:xfrm>
            <a:off x="890692" y="1154252"/>
            <a:ext cx="10447978" cy="4737932"/>
            <a:chOff x="890692" y="1154252"/>
            <a:chExt cx="10447978" cy="4737932"/>
          </a:xfrm>
        </p:grpSpPr>
        <p:grpSp>
          <p:nvGrpSpPr>
            <p:cNvPr id="93" name="Group 38">
              <a:extLst>
                <a:ext uri="{FF2B5EF4-FFF2-40B4-BE49-F238E27FC236}">
                  <a16:creationId xmlns:a16="http://schemas.microsoft.com/office/drawing/2014/main" id="{B1B315EA-85E5-4959-847B-11EB622FB060}"/>
                </a:ext>
              </a:extLst>
            </p:cNvPr>
            <p:cNvGrpSpPr/>
            <p:nvPr/>
          </p:nvGrpSpPr>
          <p:grpSpPr>
            <a:xfrm>
              <a:off x="890692" y="1154252"/>
              <a:ext cx="10447978" cy="4737932"/>
              <a:chOff x="871564" y="981227"/>
              <a:chExt cx="10447978" cy="4737932"/>
            </a:xfrm>
          </p:grpSpPr>
          <p:grpSp>
            <p:nvGrpSpPr>
              <p:cNvPr id="97" name="Group 39">
                <a:extLst>
                  <a:ext uri="{FF2B5EF4-FFF2-40B4-BE49-F238E27FC236}">
                    <a16:creationId xmlns:a16="http://schemas.microsoft.com/office/drawing/2014/main" id="{82036FD7-5612-49D6-9DB1-231D6C3D1FCA}"/>
                  </a:ext>
                </a:extLst>
              </p:cNvPr>
              <p:cNvGrpSpPr/>
              <p:nvPr/>
            </p:nvGrpSpPr>
            <p:grpSpPr>
              <a:xfrm>
                <a:off x="5273885" y="3166239"/>
                <a:ext cx="6045657" cy="2552920"/>
                <a:chOff x="5273885" y="3166239"/>
                <a:chExt cx="6045657" cy="2552920"/>
              </a:xfrm>
            </p:grpSpPr>
            <p:sp>
              <p:nvSpPr>
                <p:cNvPr id="100" name="Rectangle 43">
                  <a:extLst>
                    <a:ext uri="{FF2B5EF4-FFF2-40B4-BE49-F238E27FC236}">
                      <a16:creationId xmlns:a16="http://schemas.microsoft.com/office/drawing/2014/main" id="{7CA7AFE7-8F59-4B53-84D6-A3E5327338E3}"/>
                    </a:ext>
                  </a:extLst>
                </p:cNvPr>
                <p:cNvSpPr/>
                <p:nvPr/>
              </p:nvSpPr>
              <p:spPr>
                <a:xfrm>
                  <a:off x="5273885" y="5235065"/>
                  <a:ext cx="1540410" cy="484094"/>
                </a:xfrm>
                <a:prstGeom prst="rect">
                  <a:avLst/>
                </a:prstGeom>
                <a:ln w="38100">
                  <a:noFill/>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rgbClr val="717171"/>
                      </a:solidFill>
                      <a:latin typeface="微软雅黑" panose="020B0503020204020204" pitchFamily="34" charset="-122"/>
                    </a:rPr>
                    <a:t>强调自我</a:t>
                  </a:r>
                  <a:endParaRPr lang="en-US" altLang="zh-CN" sz="1400" b="1" dirty="0">
                    <a:solidFill>
                      <a:srgbClr val="717171"/>
                    </a:solidFill>
                    <a:latin typeface="微软雅黑" panose="020B0503020204020204" pitchFamily="34" charset="-122"/>
                  </a:endParaRPr>
                </a:p>
              </p:txBody>
            </p:sp>
            <p:sp>
              <p:nvSpPr>
                <p:cNvPr id="101" name="Rectangle 44">
                  <a:extLst>
                    <a:ext uri="{FF2B5EF4-FFF2-40B4-BE49-F238E27FC236}">
                      <a16:creationId xmlns:a16="http://schemas.microsoft.com/office/drawing/2014/main" id="{DE216FED-50E1-48C9-B5E4-D2D7A27E5DEF}"/>
                    </a:ext>
                  </a:extLst>
                </p:cNvPr>
                <p:cNvSpPr/>
                <p:nvPr/>
              </p:nvSpPr>
              <p:spPr>
                <a:xfrm>
                  <a:off x="9779132" y="3166239"/>
                  <a:ext cx="1540410" cy="484094"/>
                </a:xfrm>
                <a:prstGeom prst="rect">
                  <a:avLst/>
                </a:prstGeom>
                <a:ln w="38100">
                  <a:noFill/>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rgbClr val="717171"/>
                      </a:solidFill>
                      <a:latin typeface="微软雅黑" panose="020B0503020204020204" pitchFamily="34" charset="-122"/>
                    </a:rPr>
                    <a:t>实施</a:t>
                  </a:r>
                  <a:r>
                    <a:rPr lang="ja-JP" altLang="en-US" sz="1400" b="1" dirty="0">
                      <a:solidFill>
                        <a:srgbClr val="717171"/>
                      </a:solidFill>
                      <a:latin typeface="微软雅黑" panose="020B0503020204020204" pitchFamily="34" charset="-122"/>
                    </a:rPr>
                    <a:t>者</a:t>
                  </a:r>
                  <a:endParaRPr lang="en-US" altLang="zh-CN" sz="1400" b="1" dirty="0">
                    <a:solidFill>
                      <a:srgbClr val="717171"/>
                    </a:solidFill>
                    <a:latin typeface="微软雅黑" panose="020B0503020204020204" pitchFamily="34" charset="-122"/>
                  </a:endParaRPr>
                </a:p>
              </p:txBody>
            </p:sp>
          </p:grpSp>
          <p:sp>
            <p:nvSpPr>
              <p:cNvPr id="98" name="Rectangle 40">
                <a:extLst>
                  <a:ext uri="{FF2B5EF4-FFF2-40B4-BE49-F238E27FC236}">
                    <a16:creationId xmlns:a16="http://schemas.microsoft.com/office/drawing/2014/main" id="{44678481-28AC-4AB4-9475-FC00F62E0046}"/>
                  </a:ext>
                </a:extLst>
              </p:cNvPr>
              <p:cNvSpPr/>
              <p:nvPr/>
            </p:nvSpPr>
            <p:spPr>
              <a:xfrm>
                <a:off x="871564" y="3184201"/>
                <a:ext cx="1540410" cy="484094"/>
              </a:xfrm>
              <a:prstGeom prst="rect">
                <a:avLst/>
              </a:prstGeom>
              <a:ln w="38100">
                <a:noFill/>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rgbClr val="717171"/>
                    </a:solidFill>
                    <a:latin typeface="微软雅黑" panose="020B0503020204020204" pitchFamily="34" charset="-122"/>
                  </a:rPr>
                  <a:t>倡导</a:t>
                </a:r>
                <a:r>
                  <a:rPr lang="ja-JP" altLang="en-US" sz="1400" b="1" dirty="0">
                    <a:solidFill>
                      <a:srgbClr val="717171"/>
                    </a:solidFill>
                    <a:latin typeface="微软雅黑" panose="020B0503020204020204" pitchFamily="34" charset="-122"/>
                  </a:rPr>
                  <a:t>者</a:t>
                </a:r>
                <a:endParaRPr lang="en-US" altLang="zh-CN" sz="1400" b="1" dirty="0">
                  <a:solidFill>
                    <a:srgbClr val="717171"/>
                  </a:solidFill>
                  <a:latin typeface="微软雅黑" panose="020B0503020204020204" pitchFamily="34" charset="-122"/>
                </a:endParaRPr>
              </a:p>
            </p:txBody>
          </p:sp>
          <p:sp>
            <p:nvSpPr>
              <p:cNvPr id="99" name="Rectangle 41">
                <a:extLst>
                  <a:ext uri="{FF2B5EF4-FFF2-40B4-BE49-F238E27FC236}">
                    <a16:creationId xmlns:a16="http://schemas.microsoft.com/office/drawing/2014/main" id="{BB7999D3-2B53-4584-9608-4BC9BE92F2AC}"/>
                  </a:ext>
                </a:extLst>
              </p:cNvPr>
              <p:cNvSpPr/>
              <p:nvPr/>
            </p:nvSpPr>
            <p:spPr>
              <a:xfrm>
                <a:off x="5306667" y="981227"/>
                <a:ext cx="1540410" cy="484094"/>
              </a:xfrm>
              <a:prstGeom prst="rect">
                <a:avLst/>
              </a:prstGeom>
              <a:ln w="38100">
                <a:noFill/>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b="1" dirty="0">
                    <a:solidFill>
                      <a:srgbClr val="717171"/>
                    </a:solidFill>
                    <a:latin typeface="微软雅黑" panose="020B0503020204020204" pitchFamily="34" charset="-122"/>
                  </a:rPr>
                  <a:t>携手同行</a:t>
                </a:r>
                <a:endParaRPr lang="en-US" altLang="zh-CN" sz="1400" b="1" dirty="0">
                  <a:solidFill>
                    <a:srgbClr val="717171"/>
                  </a:solidFill>
                  <a:latin typeface="微软雅黑" panose="020B0503020204020204" pitchFamily="34" charset="-122"/>
                </a:endParaRPr>
              </a:p>
            </p:txBody>
          </p:sp>
        </p:grpSp>
        <p:grpSp>
          <p:nvGrpSpPr>
            <p:cNvPr id="94" name="组合 93">
              <a:extLst>
                <a:ext uri="{FF2B5EF4-FFF2-40B4-BE49-F238E27FC236}">
                  <a16:creationId xmlns:a16="http://schemas.microsoft.com/office/drawing/2014/main" id="{CA65CBFC-5BEA-478F-A3C2-CEDE5C9F4F72}"/>
                </a:ext>
              </a:extLst>
            </p:cNvPr>
            <p:cNvGrpSpPr/>
            <p:nvPr/>
          </p:nvGrpSpPr>
          <p:grpSpPr>
            <a:xfrm>
              <a:off x="2347305" y="1660368"/>
              <a:ext cx="7431827" cy="3711182"/>
              <a:chOff x="2347305" y="1570935"/>
              <a:chExt cx="7431827" cy="3962241"/>
            </a:xfrm>
          </p:grpSpPr>
          <p:cxnSp>
            <p:nvCxnSpPr>
              <p:cNvPr id="95" name="Straight Arrow Connector 6">
                <a:extLst>
                  <a:ext uri="{FF2B5EF4-FFF2-40B4-BE49-F238E27FC236}">
                    <a16:creationId xmlns:a16="http://schemas.microsoft.com/office/drawing/2014/main" id="{8213E5DA-680A-4B4B-9E0C-F9E8FFEF63E8}"/>
                  </a:ext>
                </a:extLst>
              </p:cNvPr>
              <p:cNvCxnSpPr/>
              <p:nvPr/>
            </p:nvCxnSpPr>
            <p:spPr>
              <a:xfrm>
                <a:off x="2347305" y="3687316"/>
                <a:ext cx="7431827" cy="0"/>
              </a:xfrm>
              <a:prstGeom prst="straightConnector1">
                <a:avLst/>
              </a:prstGeom>
              <a:ln w="28575">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21">
                <a:extLst>
                  <a:ext uri="{FF2B5EF4-FFF2-40B4-BE49-F238E27FC236}">
                    <a16:creationId xmlns:a16="http://schemas.microsoft.com/office/drawing/2014/main" id="{3984B579-C8D2-4F7A-9D52-ECA4122E88A4}"/>
                  </a:ext>
                </a:extLst>
              </p:cNvPr>
              <p:cNvCxnSpPr/>
              <p:nvPr/>
            </p:nvCxnSpPr>
            <p:spPr>
              <a:xfrm>
                <a:off x="6063219" y="1570935"/>
                <a:ext cx="0" cy="3962241"/>
              </a:xfrm>
              <a:prstGeom prst="straightConnector1">
                <a:avLst/>
              </a:prstGeom>
              <a:ln w="28575">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46" name="组合 45">
            <a:extLst>
              <a:ext uri="{FF2B5EF4-FFF2-40B4-BE49-F238E27FC236}">
                <a16:creationId xmlns:a16="http://schemas.microsoft.com/office/drawing/2014/main" id="{1476B901-5E07-4A81-821E-3ED08AE1E5D3}"/>
              </a:ext>
            </a:extLst>
          </p:cNvPr>
          <p:cNvGrpSpPr/>
          <p:nvPr/>
        </p:nvGrpSpPr>
        <p:grpSpPr>
          <a:xfrm>
            <a:off x="2488101" y="1750644"/>
            <a:ext cx="5977633" cy="2841391"/>
            <a:chOff x="2488101" y="1750644"/>
            <a:chExt cx="5977633" cy="2841391"/>
          </a:xfrm>
        </p:grpSpPr>
        <p:sp>
          <p:nvSpPr>
            <p:cNvPr id="47" name="矩形: 圆角 40">
              <a:extLst>
                <a:ext uri="{FF2B5EF4-FFF2-40B4-BE49-F238E27FC236}">
                  <a16:creationId xmlns:a16="http://schemas.microsoft.com/office/drawing/2014/main" id="{A924A211-C44D-4AB7-8E6F-D00C96EF4789}"/>
                </a:ext>
              </a:extLst>
            </p:cNvPr>
            <p:cNvSpPr/>
            <p:nvPr/>
          </p:nvSpPr>
          <p:spPr>
            <a:xfrm>
              <a:off x="6830720" y="3444818"/>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有趣新鲜</a:t>
              </a:r>
            </a:p>
          </p:txBody>
        </p:sp>
        <p:sp>
          <p:nvSpPr>
            <p:cNvPr id="48" name="矩形: 圆角 40">
              <a:extLst>
                <a:ext uri="{FF2B5EF4-FFF2-40B4-BE49-F238E27FC236}">
                  <a16:creationId xmlns:a16="http://schemas.microsoft.com/office/drawing/2014/main" id="{90598314-2B1A-48AA-A103-E5C9111D6BE8}"/>
                </a:ext>
              </a:extLst>
            </p:cNvPr>
            <p:cNvSpPr/>
            <p:nvPr/>
          </p:nvSpPr>
          <p:spPr>
            <a:xfrm>
              <a:off x="6695929" y="4222703"/>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专业靠谱</a:t>
              </a:r>
            </a:p>
          </p:txBody>
        </p:sp>
        <p:sp>
          <p:nvSpPr>
            <p:cNvPr id="49" name="矩形: 圆角 40">
              <a:extLst>
                <a:ext uri="{FF2B5EF4-FFF2-40B4-BE49-F238E27FC236}">
                  <a16:creationId xmlns:a16="http://schemas.microsoft.com/office/drawing/2014/main" id="{18642377-60C9-47BF-92E3-183BD629CBB2}"/>
                </a:ext>
              </a:extLst>
            </p:cNvPr>
            <p:cNvSpPr/>
            <p:nvPr/>
          </p:nvSpPr>
          <p:spPr>
            <a:xfrm>
              <a:off x="5609839" y="2131468"/>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友善亲切</a:t>
              </a:r>
            </a:p>
          </p:txBody>
        </p:sp>
        <p:sp>
          <p:nvSpPr>
            <p:cNvPr id="50" name="矩形: 圆角 40">
              <a:extLst>
                <a:ext uri="{FF2B5EF4-FFF2-40B4-BE49-F238E27FC236}">
                  <a16:creationId xmlns:a16="http://schemas.microsoft.com/office/drawing/2014/main" id="{7C5AE80E-366B-4BD1-8486-59A02D1EA156}"/>
                </a:ext>
              </a:extLst>
            </p:cNvPr>
            <p:cNvSpPr/>
            <p:nvPr/>
          </p:nvSpPr>
          <p:spPr>
            <a:xfrm>
              <a:off x="4221658" y="3479187"/>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创新启发</a:t>
              </a:r>
            </a:p>
          </p:txBody>
        </p:sp>
        <p:sp>
          <p:nvSpPr>
            <p:cNvPr id="51" name="矩形: 圆角 40">
              <a:extLst>
                <a:ext uri="{FF2B5EF4-FFF2-40B4-BE49-F238E27FC236}">
                  <a16:creationId xmlns:a16="http://schemas.microsoft.com/office/drawing/2014/main" id="{C2E670AF-F983-416E-8689-75842A2D1A72}"/>
                </a:ext>
              </a:extLst>
            </p:cNvPr>
            <p:cNvSpPr/>
            <p:nvPr/>
          </p:nvSpPr>
          <p:spPr>
            <a:xfrm>
              <a:off x="3099972" y="2954703"/>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人文关怀</a:t>
              </a:r>
            </a:p>
          </p:txBody>
        </p:sp>
        <p:sp>
          <p:nvSpPr>
            <p:cNvPr id="52" name="矩形: 圆角 40">
              <a:extLst>
                <a:ext uri="{FF2B5EF4-FFF2-40B4-BE49-F238E27FC236}">
                  <a16:creationId xmlns:a16="http://schemas.microsoft.com/office/drawing/2014/main" id="{210C8A69-8A44-472F-AE7C-D495D44BC0B8}"/>
                </a:ext>
              </a:extLst>
            </p:cNvPr>
            <p:cNvSpPr/>
            <p:nvPr/>
          </p:nvSpPr>
          <p:spPr>
            <a:xfrm>
              <a:off x="2488101" y="2037249"/>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赋能</a:t>
              </a:r>
            </a:p>
          </p:txBody>
        </p:sp>
        <p:sp>
          <p:nvSpPr>
            <p:cNvPr id="53" name="矩形: 圆角 40">
              <a:extLst>
                <a:ext uri="{FF2B5EF4-FFF2-40B4-BE49-F238E27FC236}">
                  <a16:creationId xmlns:a16="http://schemas.microsoft.com/office/drawing/2014/main" id="{B66CE13F-85A1-423A-A7A0-A06AC1376642}"/>
                </a:ext>
              </a:extLst>
            </p:cNvPr>
            <p:cNvSpPr/>
            <p:nvPr/>
          </p:nvSpPr>
          <p:spPr>
            <a:xfrm>
              <a:off x="7154873" y="1750644"/>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平等共创</a:t>
              </a:r>
            </a:p>
          </p:txBody>
        </p:sp>
        <p:sp>
          <p:nvSpPr>
            <p:cNvPr id="54" name="矩形: 圆角 40">
              <a:extLst>
                <a:ext uri="{FF2B5EF4-FFF2-40B4-BE49-F238E27FC236}">
                  <a16:creationId xmlns:a16="http://schemas.microsoft.com/office/drawing/2014/main" id="{050BB829-5290-4A8B-ACDE-43D4902C6BFD}"/>
                </a:ext>
              </a:extLst>
            </p:cNvPr>
            <p:cNvSpPr/>
            <p:nvPr/>
          </p:nvSpPr>
          <p:spPr>
            <a:xfrm>
              <a:off x="5693899" y="3979859"/>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行业领先</a:t>
              </a:r>
              <a:endParaRPr lang="ja-JP" altLang="en-US" sz="1400" b="1" dirty="0">
                <a:solidFill>
                  <a:srgbClr val="2898D8"/>
                </a:solidFill>
              </a:endParaRPr>
            </a:p>
          </p:txBody>
        </p:sp>
        <p:sp>
          <p:nvSpPr>
            <p:cNvPr id="55" name="矩形: 圆角 40">
              <a:extLst>
                <a:ext uri="{FF2B5EF4-FFF2-40B4-BE49-F238E27FC236}">
                  <a16:creationId xmlns:a16="http://schemas.microsoft.com/office/drawing/2014/main" id="{B9AAF76A-D8D2-40AF-AFCB-3BC98F219AD1}"/>
                </a:ext>
              </a:extLst>
            </p:cNvPr>
            <p:cNvSpPr/>
            <p:nvPr/>
          </p:nvSpPr>
          <p:spPr>
            <a:xfrm>
              <a:off x="3931095" y="1770409"/>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自然体验</a:t>
              </a:r>
              <a:endParaRPr lang="ja-JP" altLang="en-US" sz="1400" b="1" dirty="0">
                <a:solidFill>
                  <a:srgbClr val="2898D8"/>
                </a:solidFill>
              </a:endParaRPr>
            </a:p>
          </p:txBody>
        </p:sp>
        <p:sp>
          <p:nvSpPr>
            <p:cNvPr id="56" name="矩形: 圆角 40">
              <a:extLst>
                <a:ext uri="{FF2B5EF4-FFF2-40B4-BE49-F238E27FC236}">
                  <a16:creationId xmlns:a16="http://schemas.microsoft.com/office/drawing/2014/main" id="{168C261B-890E-436B-9CB0-BAC3970FEAA6}"/>
                </a:ext>
              </a:extLst>
            </p:cNvPr>
            <p:cNvSpPr/>
            <p:nvPr/>
          </p:nvSpPr>
          <p:spPr>
            <a:xfrm>
              <a:off x="4360341" y="2442337"/>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愉悦体验</a:t>
              </a:r>
              <a:endParaRPr lang="ja-JP" altLang="en-US" sz="1400" b="1" dirty="0">
                <a:solidFill>
                  <a:srgbClr val="2898D8"/>
                </a:solidFill>
              </a:endParaRPr>
            </a:p>
          </p:txBody>
        </p:sp>
        <p:sp>
          <p:nvSpPr>
            <p:cNvPr id="57" name="矩形: 圆角 40">
              <a:extLst>
                <a:ext uri="{FF2B5EF4-FFF2-40B4-BE49-F238E27FC236}">
                  <a16:creationId xmlns:a16="http://schemas.microsoft.com/office/drawing/2014/main" id="{358FC6A2-B782-451E-8364-B3E2C36EBDB0}"/>
                </a:ext>
              </a:extLst>
            </p:cNvPr>
            <p:cNvSpPr/>
            <p:nvPr/>
          </p:nvSpPr>
          <p:spPr>
            <a:xfrm>
              <a:off x="6220103" y="2634086"/>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意义感</a:t>
              </a:r>
              <a:endParaRPr lang="ja-JP" altLang="en-US" sz="1400" b="1" dirty="0">
                <a:solidFill>
                  <a:srgbClr val="2898D8"/>
                </a:solidFill>
              </a:endParaRPr>
            </a:p>
          </p:txBody>
        </p:sp>
        <p:sp>
          <p:nvSpPr>
            <p:cNvPr id="58" name="矩形: 圆角 40">
              <a:extLst>
                <a:ext uri="{FF2B5EF4-FFF2-40B4-BE49-F238E27FC236}">
                  <a16:creationId xmlns:a16="http://schemas.microsoft.com/office/drawing/2014/main" id="{F2CF9E74-CF82-4EEE-9B89-3CC27A4117CA}"/>
                </a:ext>
              </a:extLst>
            </p:cNvPr>
            <p:cNvSpPr/>
            <p:nvPr/>
          </p:nvSpPr>
          <p:spPr>
            <a:xfrm>
              <a:off x="5524947" y="3101925"/>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价值感</a:t>
              </a:r>
              <a:endParaRPr lang="ja-JP" altLang="en-US" sz="1400" b="1" dirty="0">
                <a:solidFill>
                  <a:srgbClr val="2898D8"/>
                </a:solidFill>
              </a:endParaRPr>
            </a:p>
          </p:txBody>
        </p:sp>
        <p:sp>
          <p:nvSpPr>
            <p:cNvPr id="59" name="矩形: 圆角 40">
              <a:extLst>
                <a:ext uri="{FF2B5EF4-FFF2-40B4-BE49-F238E27FC236}">
                  <a16:creationId xmlns:a16="http://schemas.microsoft.com/office/drawing/2014/main" id="{C11DD43C-8074-4A13-9395-401CC481AA17}"/>
                </a:ext>
              </a:extLst>
            </p:cNvPr>
            <p:cNvSpPr/>
            <p:nvPr/>
          </p:nvSpPr>
          <p:spPr>
            <a:xfrm>
              <a:off x="5020658" y="2777657"/>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认同感</a:t>
              </a:r>
              <a:endParaRPr lang="ja-JP" altLang="en-US" sz="1400" b="1" dirty="0">
                <a:solidFill>
                  <a:srgbClr val="2898D8"/>
                </a:solidFill>
              </a:endParaRPr>
            </a:p>
          </p:txBody>
        </p:sp>
        <p:sp>
          <p:nvSpPr>
            <p:cNvPr id="60" name="矩形: 圆角 59">
              <a:extLst>
                <a:ext uri="{FF2B5EF4-FFF2-40B4-BE49-F238E27FC236}">
                  <a16:creationId xmlns:a16="http://schemas.microsoft.com/office/drawing/2014/main" id="{4A1EA1CA-CFAD-4B9A-B0D5-DE6FD3D16C87}"/>
                </a:ext>
              </a:extLst>
            </p:cNvPr>
            <p:cNvSpPr/>
            <p:nvPr/>
          </p:nvSpPr>
          <p:spPr>
            <a:xfrm>
              <a:off x="7349734" y="2399015"/>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轻松氛围</a:t>
              </a:r>
              <a:endParaRPr lang="ja-JP" altLang="en-US" sz="1400" b="1" dirty="0">
                <a:solidFill>
                  <a:srgbClr val="2898D8"/>
                </a:solidFill>
              </a:endParaRPr>
            </a:p>
          </p:txBody>
        </p:sp>
      </p:grpSp>
      <p:sp>
        <p:nvSpPr>
          <p:cNvPr id="102" name="Oval 95">
            <a:extLst>
              <a:ext uri="{FF2B5EF4-FFF2-40B4-BE49-F238E27FC236}">
                <a16:creationId xmlns:a16="http://schemas.microsoft.com/office/drawing/2014/main" id="{738E225E-5BE8-45FF-98EB-5BF89E717A91}"/>
              </a:ext>
            </a:extLst>
          </p:cNvPr>
          <p:cNvSpPr/>
          <p:nvPr/>
        </p:nvSpPr>
        <p:spPr>
          <a:xfrm>
            <a:off x="3986644" y="1753280"/>
            <a:ext cx="1717869" cy="1717869"/>
          </a:xfrm>
          <a:prstGeom prst="ellipse">
            <a:avLst/>
          </a:prstGeom>
          <a:solidFill>
            <a:srgbClr val="F2F2F2">
              <a:alpha val="56863"/>
            </a:srgbClr>
          </a:solid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chemeClr val="bg1">
                    <a:lumMod val="50000"/>
                  </a:schemeClr>
                </a:solidFill>
                <a:latin typeface="Microsoft YaHei" panose="020B0503020204020204" pitchFamily="34" charset="-122"/>
                <a:ea typeface="Microsoft YaHei" panose="020B0503020204020204" pitchFamily="34" charset="-122"/>
              </a:rPr>
              <a:t>品牌定位方向一</a:t>
            </a:r>
            <a:endParaRPr lang="en-US" altLang="zh-CN"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103" name="Oval 95">
            <a:extLst>
              <a:ext uri="{FF2B5EF4-FFF2-40B4-BE49-F238E27FC236}">
                <a16:creationId xmlns:a16="http://schemas.microsoft.com/office/drawing/2014/main" id="{8A20D3AB-12DF-4249-BD33-5D4673AF5C6A}"/>
              </a:ext>
            </a:extLst>
          </p:cNvPr>
          <p:cNvSpPr/>
          <p:nvPr/>
        </p:nvSpPr>
        <p:spPr>
          <a:xfrm>
            <a:off x="6322107" y="1319799"/>
            <a:ext cx="1717869" cy="1717869"/>
          </a:xfrm>
          <a:prstGeom prst="ellipse">
            <a:avLst/>
          </a:prstGeom>
          <a:solidFill>
            <a:schemeClr val="accent1">
              <a:lumMod val="20000"/>
              <a:lumOff val="80000"/>
            </a:schemeClr>
          </a:solid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chemeClr val="tx2"/>
                </a:solidFill>
                <a:latin typeface="Microsoft YaHei" panose="020B0503020204020204" pitchFamily="34" charset="-122"/>
                <a:ea typeface="Microsoft YaHei" panose="020B0503020204020204" pitchFamily="34" charset="-122"/>
              </a:rPr>
              <a:t>品牌定位方向二</a:t>
            </a:r>
            <a:endParaRPr lang="en-US" b="1" dirty="0">
              <a:solidFill>
                <a:schemeClr val="tx2"/>
              </a:solidFill>
              <a:latin typeface="Microsoft YaHei" panose="020B0503020204020204" pitchFamily="34" charset="-122"/>
              <a:ea typeface="Microsoft YaHei" panose="020B0503020204020204" pitchFamily="34" charset="-122"/>
            </a:endParaRPr>
          </a:p>
        </p:txBody>
      </p:sp>
      <p:sp>
        <p:nvSpPr>
          <p:cNvPr id="104" name="Oval 95">
            <a:extLst>
              <a:ext uri="{FF2B5EF4-FFF2-40B4-BE49-F238E27FC236}">
                <a16:creationId xmlns:a16="http://schemas.microsoft.com/office/drawing/2014/main" id="{C5AD352F-FDEC-47E9-8794-D996FAD053D0}"/>
              </a:ext>
            </a:extLst>
          </p:cNvPr>
          <p:cNvSpPr/>
          <p:nvPr/>
        </p:nvSpPr>
        <p:spPr>
          <a:xfrm>
            <a:off x="6343256" y="3569764"/>
            <a:ext cx="1717869" cy="1717869"/>
          </a:xfrm>
          <a:prstGeom prst="ellipse">
            <a:avLst/>
          </a:prstGeom>
          <a:solidFill>
            <a:srgbClr val="F2F2F2">
              <a:alpha val="56863"/>
            </a:srgbClr>
          </a:solid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chemeClr val="bg1">
                    <a:lumMod val="50000"/>
                  </a:schemeClr>
                </a:solidFill>
                <a:latin typeface="Microsoft YaHei" panose="020B0503020204020204" pitchFamily="34" charset="-122"/>
                <a:ea typeface="Microsoft YaHei" panose="020B0503020204020204" pitchFamily="34" charset="-122"/>
              </a:rPr>
              <a:t>品牌定位方向三</a:t>
            </a:r>
            <a:endParaRPr lang="en-US" altLang="zh-CN"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5" name="标题 4">
            <a:extLst>
              <a:ext uri="{FF2B5EF4-FFF2-40B4-BE49-F238E27FC236}">
                <a16:creationId xmlns:a16="http://schemas.microsoft.com/office/drawing/2014/main" id="{0CAFCDE4-5BFE-4231-966A-86FE2DD968AE}"/>
              </a:ext>
            </a:extLst>
          </p:cNvPr>
          <p:cNvSpPr>
            <a:spLocks noGrp="1"/>
          </p:cNvSpPr>
          <p:nvPr>
            <p:ph type="title"/>
          </p:nvPr>
        </p:nvSpPr>
        <p:spPr>
          <a:xfrm>
            <a:off x="601433" y="438604"/>
            <a:ext cx="10857141" cy="460800"/>
          </a:xfrm>
        </p:spPr>
        <p:txBody>
          <a:bodyPr>
            <a:noAutofit/>
          </a:bodyPr>
          <a:lstStyle/>
          <a:p>
            <a:r>
              <a:rPr lang="zh-CN" altLang="en-US" dirty="0"/>
              <a:t>通过工作坊，我们明确了千岛湖水基金“携手同行的实施者”的品牌定位方向</a:t>
            </a:r>
            <a:endParaRPr lang="ca-ES" dirty="0"/>
          </a:p>
        </p:txBody>
      </p:sp>
      <p:sp>
        <p:nvSpPr>
          <p:cNvPr id="6" name="Speech Bubble: Rectangle 5">
            <a:extLst>
              <a:ext uri="{FF2B5EF4-FFF2-40B4-BE49-F238E27FC236}">
                <a16:creationId xmlns:a16="http://schemas.microsoft.com/office/drawing/2014/main" id="{0846DC54-5F28-4EC5-93D3-2127BA3E8554}"/>
              </a:ext>
            </a:extLst>
          </p:cNvPr>
          <p:cNvSpPr/>
          <p:nvPr/>
        </p:nvSpPr>
        <p:spPr>
          <a:xfrm>
            <a:off x="8465734" y="1222369"/>
            <a:ext cx="3373841" cy="2148060"/>
          </a:xfrm>
          <a:prstGeom prst="wedgeRectCallout">
            <a:avLst>
              <a:gd name="adj1" fmla="val -74732"/>
              <a:gd name="adj2" fmla="val 7761"/>
            </a:avLst>
          </a:prstGeom>
          <a:solidFill>
            <a:schemeClr val="accent1">
              <a:lumMod val="20000"/>
              <a:lumOff val="80000"/>
            </a:schemeClr>
          </a:solid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marL="342900" indent="-342900">
              <a:spcBef>
                <a:spcPts val="1000"/>
              </a:spcBef>
              <a:buSzPct val="100000"/>
              <a:buFont typeface="+mj-lt"/>
              <a:buChar char="•"/>
            </a:pPr>
            <a:r>
              <a:rPr lang="zh-CN" altLang="en-US" sz="1400" b="1" dirty="0">
                <a:solidFill>
                  <a:schemeClr val="tx2"/>
                </a:solidFill>
                <a:sym typeface="+mn-lt"/>
              </a:rPr>
              <a:t>携手同行：</a:t>
            </a:r>
            <a:r>
              <a:rPr lang="zh-CN" altLang="en-US" sz="1400" dirty="0">
                <a:solidFill>
                  <a:schemeClr val="tx2"/>
                </a:solidFill>
                <a:sym typeface="+mn-lt"/>
              </a:rPr>
              <a:t>千岛湖水基金与流域民众、政府及公益机构携手同行、共同护水</a:t>
            </a:r>
            <a:endParaRPr lang="en-US" altLang="zh-CN" sz="1400" dirty="0">
              <a:solidFill>
                <a:schemeClr val="tx2"/>
              </a:solidFill>
              <a:sym typeface="+mn-lt"/>
            </a:endParaRPr>
          </a:p>
          <a:p>
            <a:pPr marL="540000" lvl="1" indent="-216000">
              <a:spcBef>
                <a:spcPts val="500"/>
              </a:spcBef>
              <a:buSzPct val="100000"/>
              <a:buFont typeface="+mj-lt"/>
              <a:buChar char="•"/>
            </a:pPr>
            <a:r>
              <a:rPr lang="zh-CN" altLang="en-US" sz="1400" dirty="0">
                <a:solidFill>
                  <a:schemeClr val="tx2"/>
                </a:solidFill>
                <a:sym typeface="+mn-lt"/>
              </a:rPr>
              <a:t>开发护水宝，激励更流域民众参与和获益</a:t>
            </a:r>
            <a:endParaRPr lang="en-US" altLang="zh-CN" sz="1400" dirty="0">
              <a:solidFill>
                <a:schemeClr val="tx2"/>
              </a:solidFill>
              <a:sym typeface="+mn-lt"/>
            </a:endParaRPr>
          </a:p>
          <a:p>
            <a:pPr marL="540000" lvl="1" indent="-216000">
              <a:spcBef>
                <a:spcPts val="500"/>
              </a:spcBef>
              <a:buSzPct val="100000"/>
              <a:buFont typeface="+mj-lt"/>
              <a:buChar char="•"/>
            </a:pPr>
            <a:r>
              <a:rPr lang="zh-CN" altLang="en-US" sz="1400" dirty="0">
                <a:solidFill>
                  <a:schemeClr val="tx2"/>
                </a:solidFill>
                <a:sym typeface="+mn-lt"/>
              </a:rPr>
              <a:t>希望影响政府，让下游的受益者付费</a:t>
            </a:r>
            <a:endParaRPr lang="en-US" altLang="zh-CN" sz="1400" dirty="0">
              <a:solidFill>
                <a:schemeClr val="tx2"/>
              </a:solidFill>
              <a:sym typeface="+mn-lt"/>
            </a:endParaRPr>
          </a:p>
          <a:p>
            <a:pPr marL="342900" indent="-342900">
              <a:spcBef>
                <a:spcPts val="1000"/>
              </a:spcBef>
              <a:buSzPct val="100000"/>
              <a:buFont typeface="+mj-lt"/>
              <a:buChar char="•"/>
            </a:pPr>
            <a:r>
              <a:rPr lang="zh-CN" altLang="en-US" sz="1400" b="1" dirty="0">
                <a:solidFill>
                  <a:schemeClr val="tx2"/>
                </a:solidFill>
                <a:sym typeface="+mn-lt"/>
              </a:rPr>
              <a:t>实施者：</a:t>
            </a:r>
            <a:r>
              <a:rPr lang="zh-CN" altLang="en-US" sz="1400" dirty="0">
                <a:solidFill>
                  <a:schemeClr val="tx2"/>
                </a:solidFill>
                <a:sym typeface="+mn-lt"/>
              </a:rPr>
              <a:t>千岛湖水基金是身体力行的环保实施者，有明确的环保目标</a:t>
            </a:r>
            <a:endParaRPr lang="en-US" sz="1400" dirty="0">
              <a:solidFill>
                <a:schemeClr val="tx2"/>
              </a:solidFill>
              <a:sym typeface="+mn-lt"/>
            </a:endParaRPr>
          </a:p>
        </p:txBody>
      </p:sp>
    </p:spTree>
    <p:extLst>
      <p:ext uri="{BB962C8B-B14F-4D97-AF65-F5344CB8AC3E}">
        <p14:creationId xmlns:p14="http://schemas.microsoft.com/office/powerpoint/2010/main" val="308583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4</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p:txBody>
          <a:bodyPr>
            <a:normAutofit/>
          </a:bodyPr>
          <a:lstStyle/>
          <a:p>
            <a:pPr lvl="0">
              <a:spcAft>
                <a:spcPts val="1200"/>
              </a:spcAft>
            </a:pPr>
            <a:r>
              <a:rPr lang="zh-CN" altLang="en-US" sz="2600" dirty="0">
                <a:solidFill>
                  <a:schemeClr val="accent3">
                    <a:lumMod val="40000"/>
                    <a:lumOff val="60000"/>
                  </a:schemeClr>
                </a:solidFill>
              </a:rPr>
              <a:t>工作坊回顾及品牌定位总结</a:t>
            </a:r>
          </a:p>
          <a:p>
            <a:pPr lvl="0">
              <a:spcAft>
                <a:spcPts val="1200"/>
              </a:spcAft>
            </a:pPr>
            <a:r>
              <a:rPr lang="zh-CN" altLang="en-US" sz="2600" dirty="0">
                <a:solidFill>
                  <a:schemeClr val="accent3">
                    <a:lumMod val="40000"/>
                    <a:lumOff val="60000"/>
                  </a:schemeClr>
                </a:solidFill>
              </a:rPr>
              <a:t>品牌故事分享</a:t>
            </a:r>
          </a:p>
          <a:p>
            <a:pPr lvl="0">
              <a:spcAft>
                <a:spcPts val="1200"/>
              </a:spcAft>
            </a:pPr>
            <a:r>
              <a:rPr lang="zh-CN" altLang="en-US" sz="2600" dirty="0">
                <a:solidFill>
                  <a:schemeClr val="accent3">
                    <a:lumMod val="40000"/>
                    <a:lumOff val="60000"/>
                  </a:schemeClr>
                </a:solidFill>
              </a:rPr>
              <a:t>传播策略</a:t>
            </a:r>
          </a:p>
          <a:p>
            <a:pPr lvl="0">
              <a:spcAft>
                <a:spcPts val="1200"/>
              </a:spcAft>
            </a:pPr>
            <a:r>
              <a:rPr lang="zh-CN" altLang="en-US" sz="3000" dirty="0"/>
              <a:t>下一步计划</a:t>
            </a:r>
            <a:endParaRPr lang="en-US" altLang="zh-CN" sz="3000" dirty="0"/>
          </a:p>
        </p:txBody>
      </p:sp>
    </p:spTree>
    <p:extLst>
      <p:ext uri="{BB962C8B-B14F-4D97-AF65-F5344CB8AC3E}">
        <p14:creationId xmlns:p14="http://schemas.microsoft.com/office/powerpoint/2010/main" val="296448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下一步工作</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latin typeface="微软雅黑"/>
                <a:ea typeface="微软雅黑"/>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200" b="1" i="0" u="none" strike="noStrike" kern="1200" cap="none" spc="0" normalizeH="0" baseline="0" noProof="0" dirty="0">
              <a:ln>
                <a:noFill/>
              </a:ln>
              <a:solidFill>
                <a:prstClr val="black">
                  <a:alpha val="70000"/>
                </a:prstClr>
              </a:solidFill>
              <a:effectLst/>
              <a:uLnTx/>
              <a:uFillTx/>
              <a:latin typeface="微软雅黑"/>
              <a:ea typeface="微软雅黑"/>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8" name="矩形 17">
            <a:extLst>
              <a:ext uri="{FF2B5EF4-FFF2-40B4-BE49-F238E27FC236}">
                <a16:creationId xmlns:a16="http://schemas.microsoft.com/office/drawing/2014/main" id="{AC6CBC1E-B229-452E-8B21-1024C44D1542}"/>
              </a:ext>
            </a:extLst>
          </p:cNvPr>
          <p:cNvSpPr/>
          <p:nvPr/>
        </p:nvSpPr>
        <p:spPr>
          <a:xfrm>
            <a:off x="2921595" y="4813683"/>
            <a:ext cx="8243710" cy="400095"/>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0" name="矩形 19">
            <a:extLst>
              <a:ext uri="{FF2B5EF4-FFF2-40B4-BE49-F238E27FC236}">
                <a16:creationId xmlns:a16="http://schemas.microsoft.com/office/drawing/2014/main" id="{D0E7C05E-389D-4E2B-BF7D-A884F7C242A3}"/>
              </a:ext>
            </a:extLst>
          </p:cNvPr>
          <p:cNvSpPr/>
          <p:nvPr/>
        </p:nvSpPr>
        <p:spPr>
          <a:xfrm>
            <a:off x="6391694" y="3331641"/>
            <a:ext cx="2991829" cy="41516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1" name="TextBox 81">
            <a:extLst>
              <a:ext uri="{FF2B5EF4-FFF2-40B4-BE49-F238E27FC236}">
                <a16:creationId xmlns:a16="http://schemas.microsoft.com/office/drawing/2014/main" id="{FCF1B5B4-50E0-4429-B4F5-7A1B6A665AA5}"/>
              </a:ext>
            </a:extLst>
          </p:cNvPr>
          <p:cNvSpPr txBox="1"/>
          <p:nvPr/>
        </p:nvSpPr>
        <p:spPr>
          <a:xfrm>
            <a:off x="2226574" y="1095130"/>
            <a:ext cx="8245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周</a:t>
            </a:r>
            <a:endPar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endParaRPr>
          </a:p>
        </p:txBody>
      </p:sp>
      <p:cxnSp>
        <p:nvCxnSpPr>
          <p:cNvPr id="22" name="Straight Connector 185">
            <a:extLst>
              <a:ext uri="{FF2B5EF4-FFF2-40B4-BE49-F238E27FC236}">
                <a16:creationId xmlns:a16="http://schemas.microsoft.com/office/drawing/2014/main" id="{D88F392E-1551-420E-857D-7D1C667A2485}"/>
              </a:ext>
            </a:extLst>
          </p:cNvPr>
          <p:cNvCxnSpPr/>
          <p:nvPr/>
        </p:nvCxnSpPr>
        <p:spPr>
          <a:xfrm>
            <a:off x="11165305" y="1226836"/>
            <a:ext cx="0" cy="4950400"/>
          </a:xfrm>
          <a:prstGeom prst="line">
            <a:avLst/>
          </a:prstGeom>
          <a:noFill/>
          <a:ln w="9525" cap="flat" cmpd="sng" algn="ctr">
            <a:solidFill>
              <a:sysClr val="window" lastClr="FFFFFF">
                <a:lumMod val="85000"/>
              </a:sysClr>
            </a:solidFill>
            <a:prstDash val="dash"/>
          </a:ln>
          <a:effectLst/>
        </p:spPr>
      </p:cxnSp>
      <p:sp>
        <p:nvSpPr>
          <p:cNvPr id="23" name="TextBox 95">
            <a:extLst>
              <a:ext uri="{FF2B5EF4-FFF2-40B4-BE49-F238E27FC236}">
                <a16:creationId xmlns:a16="http://schemas.microsoft.com/office/drawing/2014/main" id="{9EC4B23E-90E2-4D1D-B168-B1DC4560C5E5}"/>
              </a:ext>
            </a:extLst>
          </p:cNvPr>
          <p:cNvSpPr txBox="1"/>
          <p:nvPr/>
        </p:nvSpPr>
        <p:spPr>
          <a:xfrm>
            <a:off x="10621007" y="106038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13</a:t>
            </a:r>
          </a:p>
        </p:txBody>
      </p:sp>
      <p:cxnSp>
        <p:nvCxnSpPr>
          <p:cNvPr id="24" name="Straight Connector 57">
            <a:extLst>
              <a:ext uri="{FF2B5EF4-FFF2-40B4-BE49-F238E27FC236}">
                <a16:creationId xmlns:a16="http://schemas.microsoft.com/office/drawing/2014/main" id="{C11B6727-A43D-495F-B900-3FED6551486F}"/>
              </a:ext>
            </a:extLst>
          </p:cNvPr>
          <p:cNvCxnSpPr/>
          <p:nvPr/>
        </p:nvCxnSpPr>
        <p:spPr>
          <a:xfrm>
            <a:off x="9973083" y="1226836"/>
            <a:ext cx="0" cy="4950400"/>
          </a:xfrm>
          <a:prstGeom prst="line">
            <a:avLst/>
          </a:prstGeom>
          <a:noFill/>
          <a:ln w="9525" cap="flat" cmpd="sng" algn="ctr">
            <a:solidFill>
              <a:sysClr val="window" lastClr="FFFFFF">
                <a:lumMod val="85000"/>
              </a:sysClr>
            </a:solidFill>
            <a:prstDash val="dash"/>
          </a:ln>
          <a:effectLst/>
        </p:spPr>
      </p:cxnSp>
      <p:cxnSp>
        <p:nvCxnSpPr>
          <p:cNvPr id="25" name="Straight Connector 146">
            <a:extLst>
              <a:ext uri="{FF2B5EF4-FFF2-40B4-BE49-F238E27FC236}">
                <a16:creationId xmlns:a16="http://schemas.microsoft.com/office/drawing/2014/main" id="{7D7F54A7-241C-4A54-AA42-6B4D0688F6F5}"/>
              </a:ext>
            </a:extLst>
          </p:cNvPr>
          <p:cNvCxnSpPr/>
          <p:nvPr/>
        </p:nvCxnSpPr>
        <p:spPr>
          <a:xfrm>
            <a:off x="4011973" y="1249019"/>
            <a:ext cx="0" cy="4928217"/>
          </a:xfrm>
          <a:prstGeom prst="line">
            <a:avLst/>
          </a:prstGeom>
          <a:noFill/>
          <a:ln w="9525" cap="flat" cmpd="sng" algn="ctr">
            <a:solidFill>
              <a:sysClr val="window" lastClr="FFFFFF">
                <a:lumMod val="85000"/>
              </a:sysClr>
            </a:solidFill>
            <a:prstDash val="dash"/>
          </a:ln>
          <a:effectLst/>
        </p:spPr>
      </p:cxnSp>
      <p:cxnSp>
        <p:nvCxnSpPr>
          <p:cNvPr id="26" name="Straight Connector 186">
            <a:extLst>
              <a:ext uri="{FF2B5EF4-FFF2-40B4-BE49-F238E27FC236}">
                <a16:creationId xmlns:a16="http://schemas.microsoft.com/office/drawing/2014/main" id="{F2FE1D81-2FEC-4FB4-87A3-02EBB7E19082}"/>
              </a:ext>
            </a:extLst>
          </p:cNvPr>
          <p:cNvCxnSpPr/>
          <p:nvPr/>
        </p:nvCxnSpPr>
        <p:spPr>
          <a:xfrm>
            <a:off x="9376972" y="1226836"/>
            <a:ext cx="0" cy="4950400"/>
          </a:xfrm>
          <a:prstGeom prst="line">
            <a:avLst/>
          </a:prstGeom>
          <a:noFill/>
          <a:ln w="9525" cap="flat" cmpd="sng" algn="ctr">
            <a:solidFill>
              <a:sysClr val="window" lastClr="FFFFFF">
                <a:lumMod val="85000"/>
              </a:sysClr>
            </a:solidFill>
            <a:prstDash val="dash"/>
          </a:ln>
          <a:effectLst/>
        </p:spPr>
      </p:cxnSp>
      <p:cxnSp>
        <p:nvCxnSpPr>
          <p:cNvPr id="27" name="Straight Connector 187">
            <a:extLst>
              <a:ext uri="{FF2B5EF4-FFF2-40B4-BE49-F238E27FC236}">
                <a16:creationId xmlns:a16="http://schemas.microsoft.com/office/drawing/2014/main" id="{E843E98C-1F76-4268-9848-6D4D7D818DEF}"/>
              </a:ext>
            </a:extLst>
          </p:cNvPr>
          <p:cNvCxnSpPr/>
          <p:nvPr/>
        </p:nvCxnSpPr>
        <p:spPr>
          <a:xfrm>
            <a:off x="8780861" y="1226836"/>
            <a:ext cx="0" cy="4950400"/>
          </a:xfrm>
          <a:prstGeom prst="line">
            <a:avLst/>
          </a:prstGeom>
          <a:noFill/>
          <a:ln w="9525" cap="flat" cmpd="sng" algn="ctr">
            <a:solidFill>
              <a:sysClr val="window" lastClr="FFFFFF">
                <a:lumMod val="85000"/>
              </a:sysClr>
            </a:solidFill>
            <a:prstDash val="dash"/>
          </a:ln>
          <a:effectLst/>
        </p:spPr>
      </p:cxnSp>
      <p:cxnSp>
        <p:nvCxnSpPr>
          <p:cNvPr id="28" name="Straight Connector 188">
            <a:extLst>
              <a:ext uri="{FF2B5EF4-FFF2-40B4-BE49-F238E27FC236}">
                <a16:creationId xmlns:a16="http://schemas.microsoft.com/office/drawing/2014/main" id="{411975BE-AA37-40EC-B9B1-EEC8B78887E7}"/>
              </a:ext>
            </a:extLst>
          </p:cNvPr>
          <p:cNvCxnSpPr/>
          <p:nvPr/>
        </p:nvCxnSpPr>
        <p:spPr>
          <a:xfrm>
            <a:off x="7588639" y="1226836"/>
            <a:ext cx="0" cy="4874393"/>
          </a:xfrm>
          <a:prstGeom prst="line">
            <a:avLst/>
          </a:prstGeom>
          <a:noFill/>
          <a:ln w="9525" cap="flat" cmpd="sng" algn="ctr">
            <a:solidFill>
              <a:sysClr val="window" lastClr="FFFFFF">
                <a:lumMod val="85000"/>
              </a:sysClr>
            </a:solidFill>
            <a:prstDash val="dash"/>
          </a:ln>
          <a:effectLst/>
        </p:spPr>
      </p:cxnSp>
      <p:cxnSp>
        <p:nvCxnSpPr>
          <p:cNvPr id="29" name="Straight Connector 189">
            <a:extLst>
              <a:ext uri="{FF2B5EF4-FFF2-40B4-BE49-F238E27FC236}">
                <a16:creationId xmlns:a16="http://schemas.microsoft.com/office/drawing/2014/main" id="{8D15D8EE-E2E8-4165-8330-151009C4E2B9}"/>
              </a:ext>
            </a:extLst>
          </p:cNvPr>
          <p:cNvCxnSpPr/>
          <p:nvPr/>
        </p:nvCxnSpPr>
        <p:spPr>
          <a:xfrm>
            <a:off x="5204195" y="1226836"/>
            <a:ext cx="0" cy="4950400"/>
          </a:xfrm>
          <a:prstGeom prst="line">
            <a:avLst/>
          </a:prstGeom>
          <a:noFill/>
          <a:ln w="9525" cap="flat" cmpd="sng" algn="ctr">
            <a:solidFill>
              <a:sysClr val="window" lastClr="FFFFFF">
                <a:lumMod val="85000"/>
              </a:sysClr>
            </a:solidFill>
            <a:prstDash val="dash"/>
          </a:ln>
          <a:effectLst/>
        </p:spPr>
      </p:cxnSp>
      <p:cxnSp>
        <p:nvCxnSpPr>
          <p:cNvPr id="30" name="Straight Connector 39">
            <a:extLst>
              <a:ext uri="{FF2B5EF4-FFF2-40B4-BE49-F238E27FC236}">
                <a16:creationId xmlns:a16="http://schemas.microsoft.com/office/drawing/2014/main" id="{741C8F91-99CE-4197-9E70-120EA801C399}"/>
              </a:ext>
            </a:extLst>
          </p:cNvPr>
          <p:cNvCxnSpPr/>
          <p:nvPr/>
        </p:nvCxnSpPr>
        <p:spPr>
          <a:xfrm>
            <a:off x="3415862" y="1226836"/>
            <a:ext cx="0" cy="4950400"/>
          </a:xfrm>
          <a:prstGeom prst="line">
            <a:avLst/>
          </a:prstGeom>
          <a:noFill/>
          <a:ln w="9525" cap="flat" cmpd="sng" algn="ctr">
            <a:solidFill>
              <a:sysClr val="window" lastClr="FFFFFF">
                <a:lumMod val="85000"/>
              </a:sysClr>
            </a:solidFill>
            <a:prstDash val="dash"/>
          </a:ln>
          <a:effectLst/>
        </p:spPr>
      </p:cxnSp>
      <p:cxnSp>
        <p:nvCxnSpPr>
          <p:cNvPr id="31" name="Straight Connector 52">
            <a:extLst>
              <a:ext uri="{FF2B5EF4-FFF2-40B4-BE49-F238E27FC236}">
                <a16:creationId xmlns:a16="http://schemas.microsoft.com/office/drawing/2014/main" id="{4C54DBF4-5104-4244-AC6D-3BB06602B3FE}"/>
              </a:ext>
            </a:extLst>
          </p:cNvPr>
          <p:cNvCxnSpPr/>
          <p:nvPr/>
        </p:nvCxnSpPr>
        <p:spPr>
          <a:xfrm>
            <a:off x="8184751" y="1226836"/>
            <a:ext cx="0" cy="4950400"/>
          </a:xfrm>
          <a:prstGeom prst="line">
            <a:avLst/>
          </a:prstGeom>
          <a:noFill/>
          <a:ln w="9525" cap="flat" cmpd="sng" algn="ctr">
            <a:solidFill>
              <a:sysClr val="window" lastClr="FFFFFF">
                <a:lumMod val="85000"/>
              </a:sysClr>
            </a:solidFill>
            <a:prstDash val="dash"/>
          </a:ln>
          <a:effectLst/>
        </p:spPr>
      </p:cxnSp>
      <p:cxnSp>
        <p:nvCxnSpPr>
          <p:cNvPr id="32" name="Straight Connector 53">
            <a:extLst>
              <a:ext uri="{FF2B5EF4-FFF2-40B4-BE49-F238E27FC236}">
                <a16:creationId xmlns:a16="http://schemas.microsoft.com/office/drawing/2014/main" id="{F2355633-B80D-4177-B81C-63F6737BAF5B}"/>
              </a:ext>
            </a:extLst>
          </p:cNvPr>
          <p:cNvCxnSpPr/>
          <p:nvPr/>
        </p:nvCxnSpPr>
        <p:spPr>
          <a:xfrm>
            <a:off x="5800306" y="1226836"/>
            <a:ext cx="0" cy="4950400"/>
          </a:xfrm>
          <a:prstGeom prst="line">
            <a:avLst/>
          </a:prstGeom>
          <a:noFill/>
          <a:ln w="9525" cap="flat" cmpd="sng" algn="ctr">
            <a:solidFill>
              <a:sysClr val="window" lastClr="FFFFFF">
                <a:lumMod val="85000"/>
              </a:sysClr>
            </a:solidFill>
            <a:prstDash val="dash"/>
          </a:ln>
          <a:effectLst/>
        </p:spPr>
      </p:cxnSp>
      <p:cxnSp>
        <p:nvCxnSpPr>
          <p:cNvPr id="34" name="Straight Connector 56">
            <a:extLst>
              <a:ext uri="{FF2B5EF4-FFF2-40B4-BE49-F238E27FC236}">
                <a16:creationId xmlns:a16="http://schemas.microsoft.com/office/drawing/2014/main" id="{2A3F9E8D-7B9A-4546-815B-3440AEF32888}"/>
              </a:ext>
            </a:extLst>
          </p:cNvPr>
          <p:cNvCxnSpPr/>
          <p:nvPr/>
        </p:nvCxnSpPr>
        <p:spPr>
          <a:xfrm>
            <a:off x="6992528" y="1226836"/>
            <a:ext cx="0" cy="4950400"/>
          </a:xfrm>
          <a:prstGeom prst="line">
            <a:avLst/>
          </a:prstGeom>
          <a:noFill/>
          <a:ln w="9525" cap="flat" cmpd="sng" algn="ctr">
            <a:solidFill>
              <a:sysClr val="window" lastClr="FFFFFF">
                <a:lumMod val="85000"/>
              </a:sysClr>
            </a:solidFill>
            <a:prstDash val="dash"/>
          </a:ln>
          <a:effectLst/>
        </p:spPr>
      </p:cxnSp>
      <p:cxnSp>
        <p:nvCxnSpPr>
          <p:cNvPr id="35" name="Straight Connector 74">
            <a:extLst>
              <a:ext uri="{FF2B5EF4-FFF2-40B4-BE49-F238E27FC236}">
                <a16:creationId xmlns:a16="http://schemas.microsoft.com/office/drawing/2014/main" id="{45DE3B75-432B-4B0A-B721-CBFB1CF9F5FA}"/>
              </a:ext>
            </a:extLst>
          </p:cNvPr>
          <p:cNvCxnSpPr/>
          <p:nvPr/>
        </p:nvCxnSpPr>
        <p:spPr>
          <a:xfrm>
            <a:off x="4608084" y="1249019"/>
            <a:ext cx="0" cy="4928217"/>
          </a:xfrm>
          <a:prstGeom prst="line">
            <a:avLst/>
          </a:prstGeom>
          <a:noFill/>
          <a:ln w="9525" cap="flat" cmpd="sng" algn="ctr">
            <a:solidFill>
              <a:sysClr val="window" lastClr="FFFFFF">
                <a:lumMod val="85000"/>
              </a:sysClr>
            </a:solidFill>
            <a:prstDash val="dash"/>
          </a:ln>
          <a:effectLst/>
        </p:spPr>
      </p:cxnSp>
      <p:sp>
        <p:nvSpPr>
          <p:cNvPr id="36" name="TextBox 82">
            <a:extLst>
              <a:ext uri="{FF2B5EF4-FFF2-40B4-BE49-F238E27FC236}">
                <a16:creationId xmlns:a16="http://schemas.microsoft.com/office/drawing/2014/main" id="{794E4A54-2EE3-402B-9679-E548C780C893}"/>
              </a:ext>
            </a:extLst>
          </p:cNvPr>
          <p:cNvSpPr txBox="1"/>
          <p:nvPr/>
        </p:nvSpPr>
        <p:spPr>
          <a:xfrm>
            <a:off x="3468372" y="106038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a:t>
            </a:r>
          </a:p>
        </p:txBody>
      </p:sp>
      <p:sp>
        <p:nvSpPr>
          <p:cNvPr id="37" name="TextBox 83">
            <a:extLst>
              <a:ext uri="{FF2B5EF4-FFF2-40B4-BE49-F238E27FC236}">
                <a16:creationId xmlns:a16="http://schemas.microsoft.com/office/drawing/2014/main" id="{07C3AD38-3FDE-4917-AD09-919D8E0ECA79}"/>
              </a:ext>
            </a:extLst>
          </p:cNvPr>
          <p:cNvSpPr txBox="1"/>
          <p:nvPr/>
        </p:nvSpPr>
        <p:spPr>
          <a:xfrm>
            <a:off x="4064425" y="106151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2</a:t>
            </a:r>
          </a:p>
        </p:txBody>
      </p:sp>
      <p:sp>
        <p:nvSpPr>
          <p:cNvPr id="38" name="TextBox 84">
            <a:extLst>
              <a:ext uri="{FF2B5EF4-FFF2-40B4-BE49-F238E27FC236}">
                <a16:creationId xmlns:a16="http://schemas.microsoft.com/office/drawing/2014/main" id="{C008874B-FE0E-431E-BC10-0C23CCBE5C7B}"/>
              </a:ext>
            </a:extLst>
          </p:cNvPr>
          <p:cNvSpPr txBox="1"/>
          <p:nvPr/>
        </p:nvSpPr>
        <p:spPr>
          <a:xfrm>
            <a:off x="4660478" y="106038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3</a:t>
            </a:r>
          </a:p>
        </p:txBody>
      </p:sp>
      <p:sp>
        <p:nvSpPr>
          <p:cNvPr id="39" name="TextBox 85">
            <a:extLst>
              <a:ext uri="{FF2B5EF4-FFF2-40B4-BE49-F238E27FC236}">
                <a16:creationId xmlns:a16="http://schemas.microsoft.com/office/drawing/2014/main" id="{DF510C24-A974-4072-8090-E5CB4BFF57D4}"/>
              </a:ext>
            </a:extLst>
          </p:cNvPr>
          <p:cNvSpPr txBox="1"/>
          <p:nvPr/>
        </p:nvSpPr>
        <p:spPr>
          <a:xfrm>
            <a:off x="5256531" y="106151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4</a:t>
            </a:r>
          </a:p>
        </p:txBody>
      </p:sp>
      <p:sp>
        <p:nvSpPr>
          <p:cNvPr id="40" name="TextBox 86">
            <a:extLst>
              <a:ext uri="{FF2B5EF4-FFF2-40B4-BE49-F238E27FC236}">
                <a16:creationId xmlns:a16="http://schemas.microsoft.com/office/drawing/2014/main" id="{D2774771-F5FC-411D-B0EC-C02A205F8D29}"/>
              </a:ext>
            </a:extLst>
          </p:cNvPr>
          <p:cNvSpPr txBox="1"/>
          <p:nvPr/>
        </p:nvSpPr>
        <p:spPr>
          <a:xfrm>
            <a:off x="5852584" y="106038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5</a:t>
            </a:r>
          </a:p>
        </p:txBody>
      </p:sp>
      <p:sp>
        <p:nvSpPr>
          <p:cNvPr id="41" name="TextBox 87">
            <a:extLst>
              <a:ext uri="{FF2B5EF4-FFF2-40B4-BE49-F238E27FC236}">
                <a16:creationId xmlns:a16="http://schemas.microsoft.com/office/drawing/2014/main" id="{DC55B836-67C6-49D4-914A-9A18F5F64C1A}"/>
              </a:ext>
            </a:extLst>
          </p:cNvPr>
          <p:cNvSpPr txBox="1"/>
          <p:nvPr/>
        </p:nvSpPr>
        <p:spPr>
          <a:xfrm>
            <a:off x="6448636" y="106151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6</a:t>
            </a:r>
          </a:p>
        </p:txBody>
      </p:sp>
      <p:sp>
        <p:nvSpPr>
          <p:cNvPr id="42" name="TextBox 88">
            <a:extLst>
              <a:ext uri="{FF2B5EF4-FFF2-40B4-BE49-F238E27FC236}">
                <a16:creationId xmlns:a16="http://schemas.microsoft.com/office/drawing/2014/main" id="{BBCD5947-E4BD-45C0-B77E-E06F3BC88272}"/>
              </a:ext>
            </a:extLst>
          </p:cNvPr>
          <p:cNvSpPr txBox="1"/>
          <p:nvPr/>
        </p:nvSpPr>
        <p:spPr>
          <a:xfrm>
            <a:off x="7044689" y="106038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7</a:t>
            </a:r>
          </a:p>
        </p:txBody>
      </p:sp>
      <p:sp>
        <p:nvSpPr>
          <p:cNvPr id="43" name="TextBox 89">
            <a:extLst>
              <a:ext uri="{FF2B5EF4-FFF2-40B4-BE49-F238E27FC236}">
                <a16:creationId xmlns:a16="http://schemas.microsoft.com/office/drawing/2014/main" id="{E0252851-5AD0-4EEF-8B38-A99D786DEF28}"/>
              </a:ext>
            </a:extLst>
          </p:cNvPr>
          <p:cNvSpPr txBox="1"/>
          <p:nvPr/>
        </p:nvSpPr>
        <p:spPr>
          <a:xfrm>
            <a:off x="7640743" y="106151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8</a:t>
            </a:r>
          </a:p>
        </p:txBody>
      </p:sp>
      <p:sp>
        <p:nvSpPr>
          <p:cNvPr id="44" name="TextBox 90">
            <a:extLst>
              <a:ext uri="{FF2B5EF4-FFF2-40B4-BE49-F238E27FC236}">
                <a16:creationId xmlns:a16="http://schemas.microsoft.com/office/drawing/2014/main" id="{AB1E4E9B-8FD1-43D2-8B00-595705687D3E}"/>
              </a:ext>
            </a:extLst>
          </p:cNvPr>
          <p:cNvSpPr txBox="1"/>
          <p:nvPr/>
        </p:nvSpPr>
        <p:spPr>
          <a:xfrm>
            <a:off x="8236795" y="106038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9</a:t>
            </a:r>
          </a:p>
        </p:txBody>
      </p:sp>
      <p:sp>
        <p:nvSpPr>
          <p:cNvPr id="45" name="TextBox 91">
            <a:extLst>
              <a:ext uri="{FF2B5EF4-FFF2-40B4-BE49-F238E27FC236}">
                <a16:creationId xmlns:a16="http://schemas.microsoft.com/office/drawing/2014/main" id="{2731E762-6540-453A-9BE7-7AEF9F7AD46C}"/>
              </a:ext>
            </a:extLst>
          </p:cNvPr>
          <p:cNvSpPr txBox="1"/>
          <p:nvPr/>
        </p:nvSpPr>
        <p:spPr>
          <a:xfrm>
            <a:off x="8832848" y="106151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10</a:t>
            </a:r>
          </a:p>
        </p:txBody>
      </p:sp>
      <p:sp>
        <p:nvSpPr>
          <p:cNvPr id="46" name="TextBox 93">
            <a:extLst>
              <a:ext uri="{FF2B5EF4-FFF2-40B4-BE49-F238E27FC236}">
                <a16:creationId xmlns:a16="http://schemas.microsoft.com/office/drawing/2014/main" id="{407F1ACB-73F7-4113-95FA-BE30730D541C}"/>
              </a:ext>
            </a:extLst>
          </p:cNvPr>
          <p:cNvSpPr txBox="1"/>
          <p:nvPr/>
        </p:nvSpPr>
        <p:spPr>
          <a:xfrm>
            <a:off x="9428900" y="106038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11</a:t>
            </a:r>
          </a:p>
        </p:txBody>
      </p:sp>
      <p:sp>
        <p:nvSpPr>
          <p:cNvPr id="47" name="TextBox 94">
            <a:extLst>
              <a:ext uri="{FF2B5EF4-FFF2-40B4-BE49-F238E27FC236}">
                <a16:creationId xmlns:a16="http://schemas.microsoft.com/office/drawing/2014/main" id="{035BD5D5-EA41-47CF-98C3-5031D4D9D131}"/>
              </a:ext>
            </a:extLst>
          </p:cNvPr>
          <p:cNvSpPr txBox="1"/>
          <p:nvPr/>
        </p:nvSpPr>
        <p:spPr>
          <a:xfrm>
            <a:off x="10024953" y="106151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12</a:t>
            </a:r>
          </a:p>
        </p:txBody>
      </p:sp>
      <p:sp>
        <p:nvSpPr>
          <p:cNvPr id="48" name="TextBox 97">
            <a:extLst>
              <a:ext uri="{FF2B5EF4-FFF2-40B4-BE49-F238E27FC236}">
                <a16:creationId xmlns:a16="http://schemas.microsoft.com/office/drawing/2014/main" id="{6FD42892-4783-44E1-B496-9340CBB0B042}"/>
              </a:ext>
            </a:extLst>
          </p:cNvPr>
          <p:cNvSpPr txBox="1"/>
          <p:nvPr/>
        </p:nvSpPr>
        <p:spPr>
          <a:xfrm>
            <a:off x="2921185" y="1060383"/>
            <a:ext cx="493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17171">
                    <a:lumMod val="75000"/>
                  </a:srgbClr>
                </a:solidFill>
                <a:effectLst/>
                <a:uLnTx/>
                <a:uFillTx/>
                <a:latin typeface="微软雅黑"/>
                <a:ea typeface="微软雅黑"/>
                <a:cs typeface="+mn-cs"/>
              </a:rPr>
              <a:t>0</a:t>
            </a:r>
          </a:p>
        </p:txBody>
      </p:sp>
      <p:cxnSp>
        <p:nvCxnSpPr>
          <p:cNvPr id="49" name="Straight Connector 117">
            <a:extLst>
              <a:ext uri="{FF2B5EF4-FFF2-40B4-BE49-F238E27FC236}">
                <a16:creationId xmlns:a16="http://schemas.microsoft.com/office/drawing/2014/main" id="{A9E33539-95CE-4B21-BC73-791DC4CFCA29}"/>
              </a:ext>
            </a:extLst>
          </p:cNvPr>
          <p:cNvCxnSpPr>
            <a:cxnSpLocks/>
          </p:cNvCxnSpPr>
          <p:nvPr/>
        </p:nvCxnSpPr>
        <p:spPr>
          <a:xfrm>
            <a:off x="10569194" y="1018290"/>
            <a:ext cx="0" cy="5162588"/>
          </a:xfrm>
          <a:prstGeom prst="line">
            <a:avLst/>
          </a:prstGeom>
          <a:noFill/>
          <a:ln w="9525" cap="flat" cmpd="sng" algn="ctr">
            <a:solidFill>
              <a:sysClr val="window" lastClr="FFFFFF">
                <a:lumMod val="85000"/>
              </a:sysClr>
            </a:solidFill>
            <a:prstDash val="dash"/>
          </a:ln>
          <a:effectLst/>
        </p:spPr>
      </p:cxnSp>
      <p:sp>
        <p:nvSpPr>
          <p:cNvPr id="50" name="TextBox 103">
            <a:extLst>
              <a:ext uri="{FF2B5EF4-FFF2-40B4-BE49-F238E27FC236}">
                <a16:creationId xmlns:a16="http://schemas.microsoft.com/office/drawing/2014/main" id="{53760E90-46CD-4DDD-B60A-4BE550048F9D}"/>
              </a:ext>
            </a:extLst>
          </p:cNvPr>
          <p:cNvSpPr txBox="1"/>
          <p:nvPr/>
        </p:nvSpPr>
        <p:spPr>
          <a:xfrm>
            <a:off x="8574685" y="2929940"/>
            <a:ext cx="1851380" cy="338532"/>
          </a:xfrm>
          <a:prstGeom prst="rect">
            <a:avLst/>
          </a:prstGeom>
          <a:noFill/>
        </p:spPr>
        <p:txBody>
          <a:bodyPr wrap="square" lIns="121899" tIns="60949" rIns="121899" bIns="60949" rtlCol="0">
            <a:spAutoFit/>
          </a:bodyPr>
          <a:lstStyle/>
          <a:p>
            <a:pPr marL="0" marR="0" lvl="0" indent="0" algn="ctr" defTabSz="121862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rPr>
              <a:t>传播策略制定</a:t>
            </a:r>
            <a:endParaRPr kumimoji="0" 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72">
            <a:extLst>
              <a:ext uri="{FF2B5EF4-FFF2-40B4-BE49-F238E27FC236}">
                <a16:creationId xmlns:a16="http://schemas.microsoft.com/office/drawing/2014/main" id="{6EBC21C8-FB72-497E-96A4-7BC8CA03852A}"/>
              </a:ext>
            </a:extLst>
          </p:cNvPr>
          <p:cNvSpPr/>
          <p:nvPr/>
        </p:nvSpPr>
        <p:spPr>
          <a:xfrm>
            <a:off x="643829" y="1828761"/>
            <a:ext cx="2277356" cy="420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rPr>
              <a:t>内外分析与品牌定位</a:t>
            </a:r>
            <a:endParaRPr kumimoji="0" lang="en-GB" altLang="zh-CN"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52" name="Rectangle 73">
            <a:extLst>
              <a:ext uri="{FF2B5EF4-FFF2-40B4-BE49-F238E27FC236}">
                <a16:creationId xmlns:a16="http://schemas.microsoft.com/office/drawing/2014/main" id="{4441F402-F322-4163-8176-EC8A843F2FEE}"/>
              </a:ext>
            </a:extLst>
          </p:cNvPr>
          <p:cNvSpPr/>
          <p:nvPr/>
        </p:nvSpPr>
        <p:spPr>
          <a:xfrm>
            <a:off x="338704" y="1828761"/>
            <a:ext cx="305125" cy="4206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rPr>
              <a:t>1</a:t>
            </a:r>
            <a:endParaRPr kumimoji="0" lang="zh-CN" altLang="en-US"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useBgFill="1">
        <p:nvSpPr>
          <p:cNvPr id="53" name="Text Placeholder 21">
            <a:extLst>
              <a:ext uri="{FF2B5EF4-FFF2-40B4-BE49-F238E27FC236}">
                <a16:creationId xmlns:a16="http://schemas.microsoft.com/office/drawing/2014/main" id="{BAA561D7-6A62-4AD5-9B23-5E6909D34663}"/>
              </a:ext>
            </a:extLst>
          </p:cNvPr>
          <p:cNvSpPr>
            <a:spLocks noGrp="1"/>
          </p:cNvSpPr>
          <p:nvPr>
            <p:custDataLst>
              <p:tags r:id="rId1"/>
            </p:custDataLst>
          </p:nvPr>
        </p:nvSpPr>
        <p:spPr bwMode="auto">
          <a:xfrm>
            <a:off x="9090876" y="2763756"/>
            <a:ext cx="762000" cy="132360"/>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
                <a:srgbClr val="003399"/>
              </a:buClr>
              <a:buSzTx/>
              <a:buFont typeface="Wingdings" pitchFamily="2" charset="2"/>
              <a:buNone/>
              <a:tabLst/>
              <a:defRPr/>
            </a:pPr>
            <a:r>
              <a:rPr kumimoji="0" lang="en-US" altLang="zh-CN" sz="1200" b="0" i="1" u="none" strike="noStrike" kern="1200" cap="none" spc="0" normalizeH="0" baseline="0" noProof="0" dirty="0">
                <a:ln>
                  <a:noFill/>
                </a:ln>
                <a:solidFill>
                  <a:srgbClr val="000000"/>
                </a:solidFill>
                <a:effectLst/>
                <a:uLnTx/>
                <a:uFillTx/>
                <a:latin typeface="Arial"/>
                <a:ea typeface="微软雅黑"/>
                <a:cs typeface="+mn-cs"/>
                <a:sym typeface="+mn-lt"/>
              </a:rPr>
              <a:t>31 May 2020</a:t>
            </a:r>
            <a:endParaRPr kumimoji="0" lang="en-US" sz="1200" b="0" i="1" u="none" strike="noStrike" kern="1200" cap="none" spc="0" normalizeH="0" baseline="0" noProof="0" dirty="0">
              <a:ln>
                <a:noFill/>
              </a:ln>
              <a:solidFill>
                <a:srgbClr val="000000"/>
              </a:solidFill>
              <a:effectLst/>
              <a:uLnTx/>
              <a:uFillTx/>
              <a:latin typeface="Arial"/>
              <a:ea typeface="微软雅黑"/>
              <a:cs typeface="+mn-cs"/>
              <a:sym typeface="+mn-lt"/>
            </a:endParaRPr>
          </a:p>
        </p:txBody>
      </p:sp>
      <p:sp>
        <p:nvSpPr>
          <p:cNvPr id="54" name="矩形 53">
            <a:extLst>
              <a:ext uri="{FF2B5EF4-FFF2-40B4-BE49-F238E27FC236}">
                <a16:creationId xmlns:a16="http://schemas.microsoft.com/office/drawing/2014/main" id="{D0093378-6A21-4F30-8C0E-FDF063D96B04}"/>
              </a:ext>
            </a:extLst>
          </p:cNvPr>
          <p:cNvSpPr/>
          <p:nvPr/>
        </p:nvSpPr>
        <p:spPr>
          <a:xfrm>
            <a:off x="338704" y="2265165"/>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机构内部梳理</a:t>
            </a:r>
            <a:endParaRPr kumimoji="0" lang="en-US" altLang="zh-CN" sz="1400" b="0" i="0" u="none" strike="noStrike" kern="1200" cap="none" spc="0" normalizeH="0" baseline="0" noProof="0" dirty="0">
              <a:ln>
                <a:noFill/>
              </a:ln>
              <a:solidFill>
                <a:prstClr val="black"/>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受众分析</a:t>
            </a:r>
            <a:endParaRPr kumimoji="0" lang="en-US" altLang="zh-CN" sz="1400" b="0" i="0" u="none" strike="noStrike" kern="1200" cap="none" spc="0" normalizeH="0" baseline="0" noProof="0" dirty="0">
              <a:ln>
                <a:noFill/>
              </a:ln>
              <a:solidFill>
                <a:prstClr val="black"/>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对标分析</a:t>
            </a:r>
            <a:endParaRPr kumimoji="0" lang="en-US" altLang="zh-CN" sz="1400" b="0" i="0" u="none" strike="noStrike" kern="1200" cap="none" spc="0" normalizeH="0" baseline="0" noProof="0" dirty="0">
              <a:ln>
                <a:noFill/>
              </a:ln>
              <a:solidFill>
                <a:prstClr val="black"/>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品牌定位整合与工作坊</a:t>
            </a:r>
          </a:p>
        </p:txBody>
      </p:sp>
      <p:sp>
        <p:nvSpPr>
          <p:cNvPr id="55" name="矩形 54">
            <a:extLst>
              <a:ext uri="{FF2B5EF4-FFF2-40B4-BE49-F238E27FC236}">
                <a16:creationId xmlns:a16="http://schemas.microsoft.com/office/drawing/2014/main" id="{34D1B676-7B34-4CCE-B165-EDCB8583D4B0}"/>
              </a:ext>
            </a:extLst>
          </p:cNvPr>
          <p:cNvSpPr/>
          <p:nvPr/>
        </p:nvSpPr>
        <p:spPr>
          <a:xfrm>
            <a:off x="338704" y="3761211"/>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品牌故事完善</a:t>
            </a:r>
            <a:endParaRPr kumimoji="0" lang="en-US" altLang="zh-CN" sz="1400" b="0" i="0" u="none" strike="noStrike" kern="1200" cap="none" spc="0" normalizeH="0" baseline="0" noProof="0" dirty="0">
              <a:ln>
                <a:noFill/>
              </a:ln>
              <a:solidFill>
                <a:prstClr val="black"/>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品牌传播策略制定</a:t>
            </a:r>
          </a:p>
        </p:txBody>
      </p:sp>
      <p:sp>
        <p:nvSpPr>
          <p:cNvPr id="56" name="矩形 55">
            <a:extLst>
              <a:ext uri="{FF2B5EF4-FFF2-40B4-BE49-F238E27FC236}">
                <a16:creationId xmlns:a16="http://schemas.microsoft.com/office/drawing/2014/main" id="{A7362717-B763-4328-9123-412CA5F5C0A2}"/>
              </a:ext>
            </a:extLst>
          </p:cNvPr>
          <p:cNvSpPr/>
          <p:nvPr/>
        </p:nvSpPr>
        <p:spPr>
          <a:xfrm>
            <a:off x="338704" y="5228879"/>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短期传播策略细化及重点活动建议</a:t>
            </a:r>
          </a:p>
        </p:txBody>
      </p:sp>
      <p:sp>
        <p:nvSpPr>
          <p:cNvPr id="57" name="矩形 56">
            <a:extLst>
              <a:ext uri="{FF2B5EF4-FFF2-40B4-BE49-F238E27FC236}">
                <a16:creationId xmlns:a16="http://schemas.microsoft.com/office/drawing/2014/main" id="{236E83F9-DA9D-4B66-A8CA-326F327F9973}"/>
              </a:ext>
            </a:extLst>
          </p:cNvPr>
          <p:cNvSpPr/>
          <p:nvPr/>
        </p:nvSpPr>
        <p:spPr>
          <a:xfrm>
            <a:off x="2921185" y="1850604"/>
            <a:ext cx="4666872" cy="3996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8" name="TextBox 76">
            <a:extLst>
              <a:ext uri="{FF2B5EF4-FFF2-40B4-BE49-F238E27FC236}">
                <a16:creationId xmlns:a16="http://schemas.microsoft.com/office/drawing/2014/main" id="{50B1287B-6206-4AF9-9D03-2840B18EBD9D}"/>
              </a:ext>
            </a:extLst>
          </p:cNvPr>
          <p:cNvSpPr txBox="1"/>
          <p:nvPr/>
        </p:nvSpPr>
        <p:spPr>
          <a:xfrm>
            <a:off x="2899173" y="1542633"/>
            <a:ext cx="2696577" cy="338532"/>
          </a:xfrm>
          <a:prstGeom prst="rect">
            <a:avLst/>
          </a:prstGeom>
          <a:noFill/>
        </p:spPr>
        <p:txBody>
          <a:bodyPr wrap="square" lIns="121899" tIns="60949" rIns="121899" bIns="60949" rtlCol="0">
            <a:spAutoFit/>
          </a:bodyPr>
          <a:lstStyle/>
          <a:p>
            <a:pPr marL="0" marR="0" lvl="0" indent="0" algn="l" defTabSz="121862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rPr>
              <a:t>项目启动会</a:t>
            </a:r>
            <a:endParaRPr kumimoji="0" 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9" name="Straight Connector 78">
            <a:extLst>
              <a:ext uri="{FF2B5EF4-FFF2-40B4-BE49-F238E27FC236}">
                <a16:creationId xmlns:a16="http://schemas.microsoft.com/office/drawing/2014/main" id="{62F3B71E-1655-4567-B962-52D7D709587F}"/>
              </a:ext>
            </a:extLst>
          </p:cNvPr>
          <p:cNvCxnSpPr>
            <a:cxnSpLocks/>
          </p:cNvCxnSpPr>
          <p:nvPr/>
        </p:nvCxnSpPr>
        <p:spPr>
          <a:xfrm>
            <a:off x="3310623" y="2042913"/>
            <a:ext cx="4090655" cy="0"/>
          </a:xfrm>
          <a:prstGeom prst="line">
            <a:avLst/>
          </a:prstGeom>
          <a:noFill/>
          <a:ln w="76200" cap="rnd" cmpd="sng" algn="ctr">
            <a:solidFill>
              <a:schemeClr val="accent1"/>
            </a:solidFill>
            <a:prstDash val="solid"/>
          </a:ln>
          <a:effectLst/>
        </p:spPr>
      </p:cxnSp>
      <p:sp>
        <p:nvSpPr>
          <p:cNvPr id="60" name="Oval 161">
            <a:extLst>
              <a:ext uri="{FF2B5EF4-FFF2-40B4-BE49-F238E27FC236}">
                <a16:creationId xmlns:a16="http://schemas.microsoft.com/office/drawing/2014/main" id="{80E7DDDD-A6B9-44C1-8994-7AB88ACEF69F}"/>
              </a:ext>
            </a:extLst>
          </p:cNvPr>
          <p:cNvSpPr/>
          <p:nvPr/>
        </p:nvSpPr>
        <p:spPr>
          <a:xfrm>
            <a:off x="2938508" y="1862912"/>
            <a:ext cx="360000" cy="360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61" name="Oval 161">
            <a:extLst>
              <a:ext uri="{FF2B5EF4-FFF2-40B4-BE49-F238E27FC236}">
                <a16:creationId xmlns:a16="http://schemas.microsoft.com/office/drawing/2014/main" id="{50A2DECD-3D40-4390-BAE9-F53F5557D6B5}"/>
              </a:ext>
            </a:extLst>
          </p:cNvPr>
          <p:cNvSpPr/>
          <p:nvPr/>
        </p:nvSpPr>
        <p:spPr>
          <a:xfrm>
            <a:off x="7401278" y="1859297"/>
            <a:ext cx="360000" cy="360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useBgFill="1">
        <p:nvSpPr>
          <p:cNvPr id="62" name="Text Placeholder 21">
            <a:extLst>
              <a:ext uri="{FF2B5EF4-FFF2-40B4-BE49-F238E27FC236}">
                <a16:creationId xmlns:a16="http://schemas.microsoft.com/office/drawing/2014/main" id="{7FE0F22B-3F51-46A7-A3EE-DCA28823F52D}"/>
              </a:ext>
            </a:extLst>
          </p:cNvPr>
          <p:cNvSpPr>
            <a:spLocks noGrp="1"/>
          </p:cNvSpPr>
          <p:nvPr>
            <p:custDataLst>
              <p:tags r:id="rId2"/>
            </p:custDataLst>
          </p:nvPr>
        </p:nvSpPr>
        <p:spPr bwMode="auto">
          <a:xfrm>
            <a:off x="3039519" y="1376074"/>
            <a:ext cx="762000" cy="182563"/>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itchFamily="2" charset="2"/>
              <a:buNone/>
              <a:tabLst/>
              <a:defRPr/>
            </a:pPr>
            <a:r>
              <a:rPr kumimoji="0" lang="en-US" altLang="zh-CN" sz="1200" b="0" i="1" u="none" strike="noStrike" kern="1200" cap="none" spc="0" normalizeH="0" baseline="0" noProof="0" dirty="0">
                <a:ln>
                  <a:noFill/>
                </a:ln>
                <a:solidFill>
                  <a:srgbClr val="000000"/>
                </a:solidFill>
                <a:effectLst/>
                <a:uLnTx/>
                <a:uFillTx/>
                <a:latin typeface="Arial"/>
                <a:ea typeface="微软雅黑"/>
                <a:cs typeface="+mn-cs"/>
                <a:sym typeface="+mn-lt"/>
              </a:rPr>
              <a:t>22 Mar 2020</a:t>
            </a:r>
          </a:p>
        </p:txBody>
      </p:sp>
      <p:sp>
        <p:nvSpPr>
          <p:cNvPr id="63" name="矩形 62">
            <a:extLst>
              <a:ext uri="{FF2B5EF4-FFF2-40B4-BE49-F238E27FC236}">
                <a16:creationId xmlns:a16="http://schemas.microsoft.com/office/drawing/2014/main" id="{E3095DAE-3DEE-4EF9-A738-9592E29C056D}"/>
              </a:ext>
            </a:extLst>
          </p:cNvPr>
          <p:cNvSpPr/>
          <p:nvPr/>
        </p:nvSpPr>
        <p:spPr>
          <a:xfrm>
            <a:off x="3414240" y="2332499"/>
            <a:ext cx="2986939"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4" name="矩形 63">
            <a:extLst>
              <a:ext uri="{FF2B5EF4-FFF2-40B4-BE49-F238E27FC236}">
                <a16:creationId xmlns:a16="http://schemas.microsoft.com/office/drawing/2014/main" id="{48CE79A2-7FE2-4E3B-89AF-B405C31B4EEF}"/>
              </a:ext>
            </a:extLst>
          </p:cNvPr>
          <p:cNvSpPr/>
          <p:nvPr/>
        </p:nvSpPr>
        <p:spPr>
          <a:xfrm>
            <a:off x="3414240" y="2568775"/>
            <a:ext cx="298872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5" name="矩形 64">
            <a:extLst>
              <a:ext uri="{FF2B5EF4-FFF2-40B4-BE49-F238E27FC236}">
                <a16:creationId xmlns:a16="http://schemas.microsoft.com/office/drawing/2014/main" id="{4729B3D2-60BA-44A0-91C0-AE0B81ADECFC}"/>
              </a:ext>
            </a:extLst>
          </p:cNvPr>
          <p:cNvSpPr/>
          <p:nvPr/>
        </p:nvSpPr>
        <p:spPr>
          <a:xfrm>
            <a:off x="3414240" y="2805051"/>
            <a:ext cx="298872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6" name="矩形 65">
            <a:extLst>
              <a:ext uri="{FF2B5EF4-FFF2-40B4-BE49-F238E27FC236}">
                <a16:creationId xmlns:a16="http://schemas.microsoft.com/office/drawing/2014/main" id="{775D9DC0-5C39-4624-AC5C-5E39ACA524DA}"/>
              </a:ext>
            </a:extLst>
          </p:cNvPr>
          <p:cNvSpPr/>
          <p:nvPr/>
        </p:nvSpPr>
        <p:spPr>
          <a:xfrm>
            <a:off x="5800305" y="3041328"/>
            <a:ext cx="1794302" cy="1814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7" name="Rectangle 28">
            <a:extLst>
              <a:ext uri="{FF2B5EF4-FFF2-40B4-BE49-F238E27FC236}">
                <a16:creationId xmlns:a16="http://schemas.microsoft.com/office/drawing/2014/main" id="{F530BBF1-6885-44CB-B62A-287F47275D3E}"/>
              </a:ext>
            </a:extLst>
          </p:cNvPr>
          <p:cNvSpPr/>
          <p:nvPr/>
        </p:nvSpPr>
        <p:spPr>
          <a:xfrm>
            <a:off x="643829" y="3321032"/>
            <a:ext cx="2277356" cy="422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rPr>
              <a:t>品牌传播策略梳理</a:t>
            </a:r>
            <a:endParaRPr kumimoji="0" lang="en-GB" altLang="zh-CN"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68" name="Rectangle 29">
            <a:extLst>
              <a:ext uri="{FF2B5EF4-FFF2-40B4-BE49-F238E27FC236}">
                <a16:creationId xmlns:a16="http://schemas.microsoft.com/office/drawing/2014/main" id="{F4BDD95A-EFD4-4471-856E-D8CCB3FE5578}"/>
              </a:ext>
            </a:extLst>
          </p:cNvPr>
          <p:cNvSpPr/>
          <p:nvPr/>
        </p:nvSpPr>
        <p:spPr>
          <a:xfrm>
            <a:off x="338704" y="3321032"/>
            <a:ext cx="305125" cy="4222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rPr>
              <a:t>2</a:t>
            </a:r>
            <a:endParaRPr kumimoji="0" lang="zh-CN" altLang="en-US"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69" name="矩形 68">
            <a:extLst>
              <a:ext uri="{FF2B5EF4-FFF2-40B4-BE49-F238E27FC236}">
                <a16:creationId xmlns:a16="http://schemas.microsoft.com/office/drawing/2014/main" id="{1E5B60A6-2BDE-4AB7-8825-7A9D3E1E967C}"/>
              </a:ext>
            </a:extLst>
          </p:cNvPr>
          <p:cNvSpPr/>
          <p:nvPr/>
        </p:nvSpPr>
        <p:spPr>
          <a:xfrm>
            <a:off x="8780861" y="4797963"/>
            <a:ext cx="2384444" cy="41516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0" name="Rectangle 40">
            <a:extLst>
              <a:ext uri="{FF2B5EF4-FFF2-40B4-BE49-F238E27FC236}">
                <a16:creationId xmlns:a16="http://schemas.microsoft.com/office/drawing/2014/main" id="{43837CAB-8D99-4342-BD0F-C0E3C981D715}"/>
              </a:ext>
            </a:extLst>
          </p:cNvPr>
          <p:cNvSpPr/>
          <p:nvPr/>
        </p:nvSpPr>
        <p:spPr>
          <a:xfrm>
            <a:off x="643829" y="4797963"/>
            <a:ext cx="2277356" cy="417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rPr>
              <a:t>短期传播建议</a:t>
            </a:r>
            <a:endParaRPr kumimoji="0" lang="en-US" altLang="zh-CN"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71" name="Rectangle 41">
            <a:extLst>
              <a:ext uri="{FF2B5EF4-FFF2-40B4-BE49-F238E27FC236}">
                <a16:creationId xmlns:a16="http://schemas.microsoft.com/office/drawing/2014/main" id="{3CCBF556-1D52-4F28-AD61-7E38215C16FE}"/>
              </a:ext>
            </a:extLst>
          </p:cNvPr>
          <p:cNvSpPr/>
          <p:nvPr/>
        </p:nvSpPr>
        <p:spPr>
          <a:xfrm>
            <a:off x="338704" y="4797963"/>
            <a:ext cx="305125" cy="4178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rPr>
              <a:t>3</a:t>
            </a:r>
            <a:endParaRPr kumimoji="0" lang="zh-CN" altLang="en-US" sz="14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endParaRPr>
          </a:p>
        </p:txBody>
      </p:sp>
      <p:sp>
        <p:nvSpPr>
          <p:cNvPr id="72" name="矩形 71">
            <a:extLst>
              <a:ext uri="{FF2B5EF4-FFF2-40B4-BE49-F238E27FC236}">
                <a16:creationId xmlns:a16="http://schemas.microsoft.com/office/drawing/2014/main" id="{F36FC44B-D570-4548-8215-5654E4C82712}"/>
              </a:ext>
            </a:extLst>
          </p:cNvPr>
          <p:cNvSpPr/>
          <p:nvPr/>
        </p:nvSpPr>
        <p:spPr>
          <a:xfrm>
            <a:off x="6396415" y="4065669"/>
            <a:ext cx="239099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3" name="矩形 72">
            <a:extLst>
              <a:ext uri="{FF2B5EF4-FFF2-40B4-BE49-F238E27FC236}">
                <a16:creationId xmlns:a16="http://schemas.microsoft.com/office/drawing/2014/main" id="{DE5F3B34-5060-4B99-B836-E709867B71BE}"/>
              </a:ext>
            </a:extLst>
          </p:cNvPr>
          <p:cNvSpPr/>
          <p:nvPr/>
        </p:nvSpPr>
        <p:spPr>
          <a:xfrm>
            <a:off x="6396416" y="4302744"/>
            <a:ext cx="2974004" cy="2102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74" name="Straight Connector 162">
            <a:extLst>
              <a:ext uri="{FF2B5EF4-FFF2-40B4-BE49-F238E27FC236}">
                <a16:creationId xmlns:a16="http://schemas.microsoft.com/office/drawing/2014/main" id="{926130C8-48DB-407E-8181-82819CC94CE1}"/>
              </a:ext>
            </a:extLst>
          </p:cNvPr>
          <p:cNvCxnSpPr>
            <a:cxnSpLocks/>
            <a:stCxn id="69" idx="1"/>
          </p:cNvCxnSpPr>
          <p:nvPr/>
        </p:nvCxnSpPr>
        <p:spPr>
          <a:xfrm>
            <a:off x="8780861" y="5005548"/>
            <a:ext cx="2239828" cy="4166"/>
          </a:xfrm>
          <a:prstGeom prst="line">
            <a:avLst/>
          </a:prstGeom>
          <a:noFill/>
          <a:ln w="76200" cap="rnd" cmpd="sng" algn="ctr">
            <a:solidFill>
              <a:srgbClr val="3E89D8"/>
            </a:solidFill>
            <a:prstDash val="solid"/>
          </a:ln>
          <a:effectLst/>
        </p:spPr>
      </p:cxnSp>
      <p:sp>
        <p:nvSpPr>
          <p:cNvPr id="75" name="TextBox 105">
            <a:extLst>
              <a:ext uri="{FF2B5EF4-FFF2-40B4-BE49-F238E27FC236}">
                <a16:creationId xmlns:a16="http://schemas.microsoft.com/office/drawing/2014/main" id="{9416E05E-B309-48AB-A044-F56ED126E3A8}"/>
              </a:ext>
            </a:extLst>
          </p:cNvPr>
          <p:cNvSpPr txBox="1"/>
          <p:nvPr/>
        </p:nvSpPr>
        <p:spPr>
          <a:xfrm>
            <a:off x="10301809" y="4332327"/>
            <a:ext cx="1624507" cy="338532"/>
          </a:xfrm>
          <a:prstGeom prst="rect">
            <a:avLst/>
          </a:prstGeom>
          <a:noFill/>
        </p:spPr>
        <p:txBody>
          <a:bodyPr wrap="square" lIns="121899" tIns="60949" rIns="121899" bIns="60949" rtlCol="0">
            <a:spAutoFit/>
          </a:bodyPr>
          <a:lstStyle/>
          <a:p>
            <a:pPr marL="0" marR="0" lvl="0" indent="0" algn="ctr" defTabSz="1218620" rtl="0" eaLnBrk="1" fontAlgn="auto" latinLnBrk="0" hangingPunct="1">
              <a:lnSpc>
                <a:spcPct val="100000"/>
              </a:lnSpc>
              <a:spcBef>
                <a:spcPts val="0"/>
              </a:spcBef>
              <a:spcAft>
                <a:spcPts val="600"/>
              </a:spcAft>
              <a:buClrTx/>
              <a:buSzTx/>
              <a:buFontTx/>
              <a:buNone/>
              <a:tabLst/>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rPr>
              <a:t>最终交付</a:t>
            </a:r>
            <a:endParaRPr kumimoji="0" lang="en-US" altLang="zh-CN"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useBgFill="1">
        <p:nvSpPr>
          <p:cNvPr id="76" name="Text Placeholder 21">
            <a:extLst>
              <a:ext uri="{FF2B5EF4-FFF2-40B4-BE49-F238E27FC236}">
                <a16:creationId xmlns:a16="http://schemas.microsoft.com/office/drawing/2014/main" id="{50AB32DC-41F1-487B-94C0-4EB797E0AB31}"/>
              </a:ext>
            </a:extLst>
          </p:cNvPr>
          <p:cNvSpPr>
            <a:spLocks noGrp="1"/>
          </p:cNvSpPr>
          <p:nvPr>
            <p:custDataLst>
              <p:tags r:id="rId3"/>
            </p:custDataLst>
          </p:nvPr>
        </p:nvSpPr>
        <p:spPr bwMode="auto">
          <a:xfrm>
            <a:off x="10761216" y="4168149"/>
            <a:ext cx="762000" cy="182563"/>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
                <a:srgbClr val="003399"/>
              </a:buClr>
              <a:buSzTx/>
              <a:buFont typeface="Wingdings" pitchFamily="2" charset="2"/>
              <a:buNone/>
              <a:tabLst/>
              <a:defRPr/>
            </a:pPr>
            <a:r>
              <a:rPr kumimoji="0" lang="en-US" altLang="zh-CN" sz="1200" b="0" i="1" u="none" strike="noStrike" kern="1200" cap="none" spc="0" normalizeH="0" baseline="0" noProof="0" dirty="0">
                <a:ln>
                  <a:noFill/>
                </a:ln>
                <a:solidFill>
                  <a:srgbClr val="000000"/>
                </a:solidFill>
                <a:effectLst/>
                <a:uLnTx/>
                <a:uFillTx/>
                <a:latin typeface="Arial"/>
                <a:ea typeface="微软雅黑"/>
                <a:cs typeface="+mn-cs"/>
                <a:sym typeface="+mn-lt"/>
              </a:rPr>
              <a:t>21 JUN 2020</a:t>
            </a:r>
            <a:endParaRPr kumimoji="0" lang="en-US" sz="1200" b="0" i="1" u="none" strike="noStrike" kern="1200" cap="none" spc="0" normalizeH="0" baseline="0" noProof="0" dirty="0">
              <a:ln>
                <a:noFill/>
              </a:ln>
              <a:solidFill>
                <a:srgbClr val="000000"/>
              </a:solidFill>
              <a:effectLst/>
              <a:uLnTx/>
              <a:uFillTx/>
              <a:latin typeface="Arial"/>
              <a:ea typeface="微软雅黑"/>
              <a:cs typeface="+mn-cs"/>
              <a:sym typeface="+mn-lt"/>
            </a:endParaRPr>
          </a:p>
        </p:txBody>
      </p:sp>
      <p:sp>
        <p:nvSpPr>
          <p:cNvPr id="77" name="矩形 76">
            <a:extLst>
              <a:ext uri="{FF2B5EF4-FFF2-40B4-BE49-F238E27FC236}">
                <a16:creationId xmlns:a16="http://schemas.microsoft.com/office/drawing/2014/main" id="{BA96061D-11D1-47B2-9970-6A5FED803C29}"/>
              </a:ext>
            </a:extLst>
          </p:cNvPr>
          <p:cNvSpPr/>
          <p:nvPr/>
        </p:nvSpPr>
        <p:spPr>
          <a:xfrm>
            <a:off x="8780860" y="5463641"/>
            <a:ext cx="1458515"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8" name="矩形 77">
            <a:extLst>
              <a:ext uri="{FF2B5EF4-FFF2-40B4-BE49-F238E27FC236}">
                <a16:creationId xmlns:a16="http://schemas.microsoft.com/office/drawing/2014/main" id="{ED69AB30-8F60-45BB-9ECA-D81A99ABC576}"/>
              </a:ext>
            </a:extLst>
          </p:cNvPr>
          <p:cNvSpPr/>
          <p:nvPr/>
        </p:nvSpPr>
        <p:spPr>
          <a:xfrm>
            <a:off x="8780861" y="5695221"/>
            <a:ext cx="2384444"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9" name="矩形 78">
            <a:extLst>
              <a:ext uri="{FF2B5EF4-FFF2-40B4-BE49-F238E27FC236}">
                <a16:creationId xmlns:a16="http://schemas.microsoft.com/office/drawing/2014/main" id="{DE995A97-CB14-41F9-9DA7-73740932F068}"/>
              </a:ext>
            </a:extLst>
          </p:cNvPr>
          <p:cNvSpPr/>
          <p:nvPr/>
        </p:nvSpPr>
        <p:spPr>
          <a:xfrm>
            <a:off x="2912071" y="3326865"/>
            <a:ext cx="8243710" cy="406298"/>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80" name="Straight Connector 75">
            <a:extLst>
              <a:ext uri="{FF2B5EF4-FFF2-40B4-BE49-F238E27FC236}">
                <a16:creationId xmlns:a16="http://schemas.microsoft.com/office/drawing/2014/main" id="{E19F93B0-2F47-4B70-9791-437E90C9522E}"/>
              </a:ext>
            </a:extLst>
          </p:cNvPr>
          <p:cNvCxnSpPr>
            <a:cxnSpLocks/>
            <a:stCxn id="20" idx="1"/>
          </p:cNvCxnSpPr>
          <p:nvPr/>
        </p:nvCxnSpPr>
        <p:spPr>
          <a:xfrm flipV="1">
            <a:off x="6391694" y="3536302"/>
            <a:ext cx="2982306" cy="2924"/>
          </a:xfrm>
          <a:prstGeom prst="line">
            <a:avLst/>
          </a:prstGeom>
          <a:noFill/>
          <a:ln w="76200" cap="rnd" cmpd="sng" algn="ctr">
            <a:solidFill>
              <a:schemeClr val="accent2"/>
            </a:solidFill>
            <a:prstDash val="solid"/>
          </a:ln>
          <a:effectLst/>
        </p:spPr>
      </p:cxnSp>
      <p:sp>
        <p:nvSpPr>
          <p:cNvPr id="81" name="矩形 80">
            <a:extLst>
              <a:ext uri="{FF2B5EF4-FFF2-40B4-BE49-F238E27FC236}">
                <a16:creationId xmlns:a16="http://schemas.microsoft.com/office/drawing/2014/main" id="{A92FFB6F-D0B4-4EFD-A502-9C79AAC757B6}"/>
              </a:ext>
            </a:extLst>
          </p:cNvPr>
          <p:cNvSpPr/>
          <p:nvPr/>
        </p:nvSpPr>
        <p:spPr>
          <a:xfrm>
            <a:off x="2921596" y="1836530"/>
            <a:ext cx="8243710" cy="406298"/>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82" name="Oval 122">
            <a:extLst>
              <a:ext uri="{FF2B5EF4-FFF2-40B4-BE49-F238E27FC236}">
                <a16:creationId xmlns:a16="http://schemas.microsoft.com/office/drawing/2014/main" id="{F199DB23-7FE7-49C7-B516-7E0721ADB214}"/>
              </a:ext>
            </a:extLst>
          </p:cNvPr>
          <p:cNvSpPr/>
          <p:nvPr/>
        </p:nvSpPr>
        <p:spPr>
          <a:xfrm>
            <a:off x="9205023" y="3342585"/>
            <a:ext cx="360000" cy="3600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83" name="Oval 122">
            <a:extLst>
              <a:ext uri="{FF2B5EF4-FFF2-40B4-BE49-F238E27FC236}">
                <a16:creationId xmlns:a16="http://schemas.microsoft.com/office/drawing/2014/main" id="{EFD17BE6-69A8-4450-8376-8A9882F1CA25}"/>
              </a:ext>
            </a:extLst>
          </p:cNvPr>
          <p:cNvSpPr/>
          <p:nvPr/>
        </p:nvSpPr>
        <p:spPr>
          <a:xfrm>
            <a:off x="10981888" y="4826150"/>
            <a:ext cx="360000" cy="3600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84" name="TextBox 76">
            <a:extLst>
              <a:ext uri="{FF2B5EF4-FFF2-40B4-BE49-F238E27FC236}">
                <a16:creationId xmlns:a16="http://schemas.microsoft.com/office/drawing/2014/main" id="{B73E6A24-4EFB-494E-894C-4254001959B3}"/>
              </a:ext>
            </a:extLst>
          </p:cNvPr>
          <p:cNvSpPr txBox="1"/>
          <p:nvPr/>
        </p:nvSpPr>
        <p:spPr>
          <a:xfrm>
            <a:off x="6200710" y="1524562"/>
            <a:ext cx="2696577" cy="338532"/>
          </a:xfrm>
          <a:prstGeom prst="rect">
            <a:avLst/>
          </a:prstGeom>
          <a:noFill/>
        </p:spPr>
        <p:txBody>
          <a:bodyPr wrap="square" lIns="121899" tIns="60949" rIns="121899" bIns="60949" rtlCol="0">
            <a:spAutoFit/>
          </a:bodyPr>
          <a:lstStyle/>
          <a:p>
            <a:pPr marL="0" marR="0" lvl="0" indent="0" algn="ctr" defTabSz="121862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C0D0E">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rPr>
              <a:t>品牌定位工作坊</a:t>
            </a:r>
          </a:p>
        </p:txBody>
      </p:sp>
      <p:sp>
        <p:nvSpPr>
          <p:cNvPr id="85" name="Text Placeholder 21">
            <a:extLst>
              <a:ext uri="{FF2B5EF4-FFF2-40B4-BE49-F238E27FC236}">
                <a16:creationId xmlns:a16="http://schemas.microsoft.com/office/drawing/2014/main" id="{A7C87DCB-4859-4669-9DDB-D94B27681FB8}"/>
              </a:ext>
            </a:extLst>
          </p:cNvPr>
          <p:cNvSpPr>
            <a:spLocks noGrp="1"/>
          </p:cNvSpPr>
          <p:nvPr>
            <p:custDataLst>
              <p:tags r:id="rId4"/>
            </p:custDataLst>
          </p:nvPr>
        </p:nvSpPr>
        <p:spPr bwMode="auto">
          <a:xfrm>
            <a:off x="6200710" y="1391726"/>
            <a:ext cx="2696577" cy="182563"/>
          </a:xfrm>
          <a:prstGeom prst="rect">
            <a:avLst/>
          </a:prstGeom>
          <a:noFill/>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
                <a:srgbClr val="003399"/>
              </a:buClr>
              <a:buSzTx/>
              <a:buFont typeface="Wingdings" pitchFamily="2" charset="2"/>
              <a:buNone/>
              <a:tabLst/>
              <a:defRPr/>
            </a:pPr>
            <a:r>
              <a:rPr kumimoji="0" lang="en-US" altLang="zh-CN" sz="1200" b="0" i="1" u="none" strike="noStrike" kern="1200" cap="none" spc="0" normalizeH="0" baseline="0" noProof="0" dirty="0">
                <a:ln>
                  <a:noFill/>
                </a:ln>
                <a:solidFill>
                  <a:srgbClr val="000000"/>
                </a:solidFill>
                <a:effectLst/>
                <a:uLnTx/>
                <a:uFillTx/>
                <a:latin typeface="Arial"/>
                <a:ea typeface="微软雅黑"/>
                <a:cs typeface="+mn-cs"/>
                <a:sym typeface="+mn-lt"/>
              </a:rPr>
              <a:t>10 May 2020</a:t>
            </a:r>
            <a:r>
              <a:rPr kumimoji="0" lang="zh-CN" altLang="en-US" sz="1200" b="0" i="1" u="none" strike="noStrike" kern="1200" cap="none" spc="0" normalizeH="0" baseline="0" noProof="0" dirty="0">
                <a:ln>
                  <a:noFill/>
                </a:ln>
                <a:solidFill>
                  <a:srgbClr val="000000"/>
                </a:solidFill>
                <a:effectLst/>
                <a:uLnTx/>
                <a:uFillTx/>
                <a:latin typeface="Arial"/>
                <a:ea typeface="微软雅黑"/>
                <a:cs typeface="+mn-cs"/>
                <a:sym typeface="+mn-lt"/>
              </a:rPr>
              <a:t>*</a:t>
            </a:r>
            <a:endParaRPr kumimoji="0" lang="en-US" sz="1200" b="0" i="1" u="none" strike="noStrike" kern="1200" cap="none" spc="0" normalizeH="0" baseline="0" noProof="0" dirty="0">
              <a:ln>
                <a:noFill/>
              </a:ln>
              <a:solidFill>
                <a:srgbClr val="000000"/>
              </a:solidFill>
              <a:effectLst/>
              <a:uLnTx/>
              <a:uFillTx/>
              <a:latin typeface="Arial"/>
              <a:ea typeface="微软雅黑"/>
              <a:cs typeface="+mn-cs"/>
              <a:sym typeface="+mn-lt"/>
            </a:endParaRPr>
          </a:p>
        </p:txBody>
      </p:sp>
      <p:cxnSp>
        <p:nvCxnSpPr>
          <p:cNvPr id="93" name="Straight Connector 56">
            <a:extLst>
              <a:ext uri="{FF2B5EF4-FFF2-40B4-BE49-F238E27FC236}">
                <a16:creationId xmlns:a16="http://schemas.microsoft.com/office/drawing/2014/main" id="{19EC3DAD-C79E-4D44-82AB-AB9105CF6563}"/>
              </a:ext>
            </a:extLst>
          </p:cNvPr>
          <p:cNvCxnSpPr/>
          <p:nvPr/>
        </p:nvCxnSpPr>
        <p:spPr>
          <a:xfrm>
            <a:off x="6402963" y="1226836"/>
            <a:ext cx="0" cy="4950400"/>
          </a:xfrm>
          <a:prstGeom prst="line">
            <a:avLst/>
          </a:prstGeom>
          <a:noFill/>
          <a:ln w="9525" cap="flat" cmpd="sng" algn="ctr">
            <a:solidFill>
              <a:sysClr val="window" lastClr="FFFFFF">
                <a:lumMod val="85000"/>
              </a:sysClr>
            </a:solidFill>
            <a:prstDash val="dash"/>
          </a:ln>
          <a:effectLst/>
        </p:spPr>
      </p:cxnSp>
      <p:sp>
        <p:nvSpPr>
          <p:cNvPr id="86" name="矩形 85">
            <a:extLst>
              <a:ext uri="{FF2B5EF4-FFF2-40B4-BE49-F238E27FC236}">
                <a16:creationId xmlns:a16="http://schemas.microsoft.com/office/drawing/2014/main" id="{3F197386-3522-43B6-BA35-17B21CAAF34E}"/>
              </a:ext>
            </a:extLst>
          </p:cNvPr>
          <p:cNvSpPr/>
          <p:nvPr/>
        </p:nvSpPr>
        <p:spPr>
          <a:xfrm>
            <a:off x="294622" y="4757515"/>
            <a:ext cx="11273491" cy="147654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a-ES" sz="1800" b="0" i="0" u="none" strike="noStrike" kern="1200" cap="none" spc="0" normalizeH="0" baseline="0" noProof="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146077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下一步具体工作</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latin typeface="微软雅黑"/>
                <a:ea typeface="微软雅黑"/>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200" b="1" i="0" u="none" strike="noStrike" kern="1200" cap="none" spc="0" normalizeH="0" baseline="0" noProof="0" dirty="0">
              <a:ln>
                <a:noFill/>
              </a:ln>
              <a:solidFill>
                <a:prstClr val="black">
                  <a:alpha val="70000"/>
                </a:prstClr>
              </a:solidFill>
              <a:effectLst/>
              <a:uLnTx/>
              <a:uFillTx/>
              <a:latin typeface="微软雅黑"/>
              <a:ea typeface="微软雅黑"/>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31" name="矩形 30">
            <a:extLst>
              <a:ext uri="{FF2B5EF4-FFF2-40B4-BE49-F238E27FC236}">
                <a16:creationId xmlns:a16="http://schemas.microsoft.com/office/drawing/2014/main" id="{C3B48142-BDF4-458E-8DCA-6CDB255E8CF6}"/>
              </a:ext>
            </a:extLst>
          </p:cNvPr>
          <p:cNvSpPr/>
          <p:nvPr/>
        </p:nvSpPr>
        <p:spPr>
          <a:xfrm>
            <a:off x="5646812" y="2168675"/>
            <a:ext cx="5957813" cy="241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200"/>
              </a:spcBef>
            </a:pPr>
            <a:r>
              <a:rPr lang="zh-CN" altLang="en-US" dirty="0">
                <a:solidFill>
                  <a:schemeClr val="accent5">
                    <a:lumMod val="75000"/>
                  </a:schemeClr>
                </a:solidFill>
              </a:rPr>
              <a:t>基于水基金未来一年的传播目标，我们将</a:t>
            </a:r>
            <a:r>
              <a:rPr lang="en-US" altLang="zh-CN" dirty="0">
                <a:solidFill>
                  <a:schemeClr val="accent5">
                    <a:lumMod val="75000"/>
                  </a:schemeClr>
                </a:solidFill>
              </a:rPr>
              <a:t>…</a:t>
            </a:r>
          </a:p>
          <a:p>
            <a:pPr marL="285750" indent="-285750">
              <a:spcBef>
                <a:spcPts val="1200"/>
              </a:spcBef>
              <a:buFont typeface="Wingdings" panose="05000000000000000000" pitchFamily="2" charset="2"/>
              <a:buChar char="ü"/>
            </a:pPr>
            <a:endParaRPr lang="en-US" altLang="zh-CN" dirty="0">
              <a:solidFill>
                <a:schemeClr val="accent5">
                  <a:lumMod val="75000"/>
                </a:schemeClr>
              </a:solidFill>
            </a:endParaRPr>
          </a:p>
          <a:p>
            <a:pPr marL="285750" indent="-285750">
              <a:spcBef>
                <a:spcPts val="1200"/>
              </a:spcBef>
              <a:buFont typeface="Wingdings" panose="05000000000000000000" pitchFamily="2" charset="2"/>
              <a:buChar char="ü"/>
            </a:pPr>
            <a:r>
              <a:rPr lang="zh-CN" altLang="en-US" dirty="0">
                <a:solidFill>
                  <a:schemeClr val="accent5">
                    <a:lumMod val="75000"/>
                  </a:schemeClr>
                </a:solidFill>
              </a:rPr>
              <a:t>探索宏观环境对公益传播的影响</a:t>
            </a:r>
            <a:endParaRPr lang="en-US" altLang="zh-CN" dirty="0">
              <a:solidFill>
                <a:schemeClr val="accent5">
                  <a:lumMod val="75000"/>
                </a:schemeClr>
              </a:solidFill>
            </a:endParaRPr>
          </a:p>
          <a:p>
            <a:pPr marL="285750" indent="-285750">
              <a:spcBef>
                <a:spcPts val="1200"/>
              </a:spcBef>
              <a:buFont typeface="Wingdings" panose="05000000000000000000" pitchFamily="2" charset="2"/>
              <a:buChar char="ü"/>
            </a:pPr>
            <a:r>
              <a:rPr lang="zh-CN" altLang="en-US" dirty="0">
                <a:solidFill>
                  <a:schemeClr val="accent5">
                    <a:lumMod val="75000"/>
                  </a:schemeClr>
                </a:solidFill>
              </a:rPr>
              <a:t>研究对标机构的优秀传播经验</a:t>
            </a:r>
            <a:endParaRPr lang="en-US" altLang="zh-CN" dirty="0">
              <a:solidFill>
                <a:schemeClr val="accent5">
                  <a:lumMod val="75000"/>
                </a:schemeClr>
              </a:solidFill>
            </a:endParaRPr>
          </a:p>
          <a:p>
            <a:pPr marL="285750" indent="-285750">
              <a:spcBef>
                <a:spcPts val="1200"/>
              </a:spcBef>
              <a:buFont typeface="Wingdings" panose="05000000000000000000" pitchFamily="2" charset="2"/>
              <a:buChar char="ü"/>
            </a:pPr>
            <a:r>
              <a:rPr lang="zh-CN" altLang="en-US" dirty="0">
                <a:solidFill>
                  <a:schemeClr val="accent5">
                    <a:lumMod val="75000"/>
                  </a:schemeClr>
                </a:solidFill>
              </a:rPr>
              <a:t>深度挖掘受众传播特点，初步分析企业合作方向</a:t>
            </a:r>
            <a:endParaRPr lang="en-US" altLang="zh-CN" dirty="0">
              <a:solidFill>
                <a:schemeClr val="accent5">
                  <a:lumMod val="75000"/>
                </a:schemeClr>
              </a:solidFill>
            </a:endParaRPr>
          </a:p>
          <a:p>
            <a:pPr marL="285750" indent="-285750">
              <a:spcBef>
                <a:spcPts val="1200"/>
              </a:spcBef>
              <a:buFont typeface="Wingdings" panose="05000000000000000000" pitchFamily="2" charset="2"/>
              <a:buChar char="ü"/>
            </a:pPr>
            <a:r>
              <a:rPr lang="zh-CN" altLang="en-US" dirty="0">
                <a:solidFill>
                  <a:schemeClr val="accent5">
                    <a:lumMod val="75000"/>
                  </a:schemeClr>
                </a:solidFill>
              </a:rPr>
              <a:t>围绕一个传播主题，提出线上、线下传播建议</a:t>
            </a:r>
            <a:endParaRPr lang="en-US" altLang="zh-CN" dirty="0">
              <a:solidFill>
                <a:schemeClr val="accent5">
                  <a:lumMod val="75000"/>
                </a:schemeClr>
              </a:solidFill>
            </a:endParaRPr>
          </a:p>
        </p:txBody>
      </p:sp>
      <p:pic>
        <p:nvPicPr>
          <p:cNvPr id="32" name="图片 31">
            <a:extLst>
              <a:ext uri="{FF2B5EF4-FFF2-40B4-BE49-F238E27FC236}">
                <a16:creationId xmlns:a16="http://schemas.microsoft.com/office/drawing/2014/main" id="{662063FD-0B05-445C-B6B9-1FA740D0EE7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6570" y="2062240"/>
            <a:ext cx="4480952" cy="2517619"/>
          </a:xfrm>
          <a:prstGeom prst="rect">
            <a:avLst/>
          </a:prstGeom>
        </p:spPr>
      </p:pic>
    </p:spTree>
    <p:extLst>
      <p:ext uri="{BB962C8B-B14F-4D97-AF65-F5344CB8AC3E}">
        <p14:creationId xmlns:p14="http://schemas.microsoft.com/office/powerpoint/2010/main" val="358154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0B97739-67E7-4605-AB06-CC5E2E6D9BA8}"/>
              </a:ext>
            </a:extLst>
          </p:cNvPr>
          <p:cNvSpPr>
            <a:spLocks noGrp="1"/>
          </p:cNvSpPr>
          <p:nvPr>
            <p:ph type="title"/>
          </p:nvPr>
        </p:nvSpPr>
        <p:spPr>
          <a:xfrm>
            <a:off x="566014" y="1387177"/>
            <a:ext cx="3141777" cy="2327573"/>
          </a:xfrm>
        </p:spPr>
        <p:txBody>
          <a:bodyPr/>
          <a:lstStyle/>
          <a:p>
            <a:r>
              <a:rPr lang="zh-CN" altLang="en-US" dirty="0">
                <a:solidFill>
                  <a:srgbClr val="2EA9DF"/>
                </a:solidFill>
              </a:rPr>
              <a:t>谢 谢！</a:t>
            </a:r>
          </a:p>
        </p:txBody>
      </p:sp>
      <p:sp>
        <p:nvSpPr>
          <p:cNvPr id="4" name="灯片编号占位符 3">
            <a:extLst>
              <a:ext uri="{FF2B5EF4-FFF2-40B4-BE49-F238E27FC236}">
                <a16:creationId xmlns:a16="http://schemas.microsoft.com/office/drawing/2014/main" id="{2BDBC4F4-14F4-4282-9C32-12EC35FF56E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charset="-122"/>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200" b="1" i="0" u="none" strike="noStrike" kern="1200" cap="none" spc="0" normalizeH="0" baseline="0" noProof="0" dirty="0">
              <a:ln>
                <a:noFill/>
              </a:ln>
              <a:solidFill>
                <a:prstClr val="black">
                  <a:alpha val="70000"/>
                </a:prstClr>
              </a:solidFill>
              <a:effectLst/>
              <a:uLnTx/>
              <a:uFillTx/>
              <a:ea typeface="Heiti SC Light" charset="-122"/>
            </a:endParaRPr>
          </a:p>
        </p:txBody>
      </p:sp>
      <p:sp>
        <p:nvSpPr>
          <p:cNvPr id="8" name="文本占位符 7">
            <a:extLst>
              <a:ext uri="{FF2B5EF4-FFF2-40B4-BE49-F238E27FC236}">
                <a16:creationId xmlns:a16="http://schemas.microsoft.com/office/drawing/2014/main" id="{39299539-D79F-488B-BBDC-F55BE720A193}"/>
              </a:ext>
            </a:extLst>
          </p:cNvPr>
          <p:cNvSpPr>
            <a:spLocks noGrp="1"/>
          </p:cNvSpPr>
          <p:nvPr>
            <p:ph type="body" sz="quarter" idx="15"/>
          </p:nvPr>
        </p:nvSpPr>
        <p:spPr/>
        <p:txBody>
          <a:bodyPr/>
          <a:lstStyle/>
          <a:p>
            <a:endParaRPr lang="zh-CN" altLang="en-US"/>
          </a:p>
        </p:txBody>
      </p:sp>
    </p:spTree>
    <p:extLst>
      <p:ext uri="{BB962C8B-B14F-4D97-AF65-F5344CB8AC3E}">
        <p14:creationId xmlns:p14="http://schemas.microsoft.com/office/powerpoint/2010/main" val="3601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63441-F4C0-41EF-B5A4-A064AB013ACB}"/>
              </a:ext>
            </a:extLst>
          </p:cNvPr>
          <p:cNvSpPr>
            <a:spLocks noGrp="1"/>
          </p:cNvSpPr>
          <p:nvPr>
            <p:ph type="title"/>
          </p:nvPr>
        </p:nvSpPr>
        <p:spPr>
          <a:xfrm>
            <a:off x="601433" y="438604"/>
            <a:ext cx="9117919" cy="460800"/>
          </a:xfrm>
        </p:spPr>
        <p:txBody>
          <a:bodyPr>
            <a:normAutofit/>
          </a:bodyPr>
          <a:lstStyle/>
          <a:p>
            <a:r>
              <a:rPr lang="zh-CN" altLang="en-US" dirty="0"/>
              <a:t>在品牌定位模型的基础上，对品牌定位进行了诠释</a:t>
            </a:r>
            <a:endParaRPr lang="en-US" dirty="0"/>
          </a:p>
        </p:txBody>
      </p:sp>
      <p:sp>
        <p:nvSpPr>
          <p:cNvPr id="3" name="灯片编号占位符 2">
            <a:extLst>
              <a:ext uri="{FF2B5EF4-FFF2-40B4-BE49-F238E27FC236}">
                <a16:creationId xmlns:a16="http://schemas.microsoft.com/office/drawing/2014/main" id="{594E6FFE-A8DA-4CB1-80B1-E5B212B4191E}"/>
              </a:ext>
            </a:extLst>
          </p:cNvPr>
          <p:cNvSpPr>
            <a:spLocks noGrp="1"/>
          </p:cNvSpPr>
          <p:nvPr>
            <p:ph type="sldNum" sz="quarter" idx="14"/>
          </p:nvPr>
        </p:nvSpPr>
        <p:spPr/>
        <p:txBody>
          <a:bodyPr/>
          <a:lstStyle/>
          <a:p>
            <a:fld id="{E6049C3D-CCF1-41B9-A681-D61E0CAE4A17}" type="slidenum">
              <a:rPr lang="en-US" altLang="zh-CN" smtClean="0"/>
              <a:pPr/>
              <a:t>6</a:t>
            </a:fld>
            <a:endParaRPr lang="en-US" dirty="0"/>
          </a:p>
        </p:txBody>
      </p:sp>
      <p:sp>
        <p:nvSpPr>
          <p:cNvPr id="4" name="文本占位符 3">
            <a:extLst>
              <a:ext uri="{FF2B5EF4-FFF2-40B4-BE49-F238E27FC236}">
                <a16:creationId xmlns:a16="http://schemas.microsoft.com/office/drawing/2014/main" id="{3EFDD663-9454-4A04-998F-61B59D1DB509}"/>
              </a:ext>
            </a:extLst>
          </p:cNvPr>
          <p:cNvSpPr>
            <a:spLocks noGrp="1"/>
          </p:cNvSpPr>
          <p:nvPr>
            <p:ph type="body" sz="quarter" idx="15"/>
          </p:nvPr>
        </p:nvSpPr>
        <p:spPr/>
        <p:txBody>
          <a:bodyPr/>
          <a:lstStyle/>
          <a:p>
            <a:endParaRPr lang="en-US"/>
          </a:p>
        </p:txBody>
      </p:sp>
      <p:sp>
        <p:nvSpPr>
          <p:cNvPr id="63" name="Freeform 11">
            <a:extLst>
              <a:ext uri="{FF2B5EF4-FFF2-40B4-BE49-F238E27FC236}">
                <a16:creationId xmlns:a16="http://schemas.microsoft.com/office/drawing/2014/main" id="{5D9F914C-BE23-405D-8FDA-20318DE45AF5}"/>
              </a:ext>
            </a:extLst>
          </p:cNvPr>
          <p:cNvSpPr/>
          <p:nvPr/>
        </p:nvSpPr>
        <p:spPr>
          <a:xfrm rot="5400000" flipV="1">
            <a:off x="4388276" y="2169036"/>
            <a:ext cx="1514058" cy="1514057"/>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tx1">
              <a:lumMod val="20000"/>
              <a:lumOff val="80000"/>
            </a:schemeClr>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cxnSp>
        <p:nvCxnSpPr>
          <p:cNvPr id="64" name="Straight Connector 12">
            <a:extLst>
              <a:ext uri="{FF2B5EF4-FFF2-40B4-BE49-F238E27FC236}">
                <a16:creationId xmlns:a16="http://schemas.microsoft.com/office/drawing/2014/main" id="{D88FB9A9-1EFE-4D10-9A62-D9FF97BCDEC5}"/>
              </a:ext>
            </a:extLst>
          </p:cNvPr>
          <p:cNvCxnSpPr/>
          <p:nvPr/>
        </p:nvCxnSpPr>
        <p:spPr>
          <a:xfrm flipH="1">
            <a:off x="3713283" y="3693458"/>
            <a:ext cx="4290935" cy="1"/>
          </a:xfrm>
          <a:prstGeom prst="line">
            <a:avLst/>
          </a:prstGeom>
          <a:noFill/>
          <a:ln w="76200" cap="flat" cmpd="sng" algn="ctr">
            <a:solidFill>
              <a:schemeClr val="bg1"/>
            </a:solidFill>
            <a:prstDash val="solid"/>
            <a:miter lim="800000"/>
          </a:ln>
          <a:effectLst/>
        </p:spPr>
      </p:cxnSp>
      <p:sp>
        <p:nvSpPr>
          <p:cNvPr id="65" name="TextBox 13">
            <a:extLst>
              <a:ext uri="{FF2B5EF4-FFF2-40B4-BE49-F238E27FC236}">
                <a16:creationId xmlns:a16="http://schemas.microsoft.com/office/drawing/2014/main" id="{C7D17F50-C653-4FB6-8A0A-27C445D555D9}"/>
              </a:ext>
            </a:extLst>
          </p:cNvPr>
          <p:cNvSpPr txBox="1"/>
          <p:nvPr/>
        </p:nvSpPr>
        <p:spPr>
          <a:xfrm rot="18740480">
            <a:off x="4249873" y="2802861"/>
            <a:ext cx="1985854" cy="558194"/>
          </a:xfrm>
          <a:prstGeom prst="rect">
            <a:avLst/>
          </a:prstGeom>
          <a:noFill/>
        </p:spPr>
        <p:txBody>
          <a:bodyPr wrap="square" rtlCol="0">
            <a:prstTxWarp prst="textArchUp">
              <a:avLst>
                <a:gd name="adj" fmla="val 11069913"/>
              </a:avLst>
            </a:prstTxWarp>
            <a:no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品牌信仰</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66" name="Freeform 14">
            <a:extLst>
              <a:ext uri="{FF2B5EF4-FFF2-40B4-BE49-F238E27FC236}">
                <a16:creationId xmlns:a16="http://schemas.microsoft.com/office/drawing/2014/main" id="{FC1B0856-783A-45FE-B751-A8BE46963953}"/>
              </a:ext>
            </a:extLst>
          </p:cNvPr>
          <p:cNvSpPr/>
          <p:nvPr/>
        </p:nvSpPr>
        <p:spPr>
          <a:xfrm rot="5400000">
            <a:off x="5967242" y="2166279"/>
            <a:ext cx="1515711"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6">
              <a:lumMod val="85000"/>
            </a:schemeClr>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67" name="TextBox 15">
            <a:extLst>
              <a:ext uri="{FF2B5EF4-FFF2-40B4-BE49-F238E27FC236}">
                <a16:creationId xmlns:a16="http://schemas.microsoft.com/office/drawing/2014/main" id="{9320025B-20F0-4899-8F0C-1CA5A2E6077F}"/>
              </a:ext>
            </a:extLst>
          </p:cNvPr>
          <p:cNvSpPr txBox="1"/>
          <p:nvPr/>
        </p:nvSpPr>
        <p:spPr>
          <a:xfrm rot="2858132">
            <a:off x="5893592" y="2814436"/>
            <a:ext cx="1481036" cy="573821"/>
          </a:xfrm>
          <a:prstGeom prst="rect">
            <a:avLst/>
          </a:prstGeom>
          <a:noFill/>
        </p:spPr>
        <p:txBody>
          <a:bodyPr wrap="square" rtlCol="0">
            <a:prstTxWarp prst="textArchUp">
              <a:avLst>
                <a:gd name="adj" fmla="val 12128170"/>
              </a:avLst>
            </a:prstTxWarp>
            <a:no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品牌形象</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68" name="TextBox 20">
            <a:extLst>
              <a:ext uri="{FF2B5EF4-FFF2-40B4-BE49-F238E27FC236}">
                <a16:creationId xmlns:a16="http://schemas.microsoft.com/office/drawing/2014/main" id="{9A501D92-EE80-44CF-A499-7F9AB24C6626}"/>
              </a:ext>
            </a:extLst>
          </p:cNvPr>
          <p:cNvSpPr txBox="1"/>
          <p:nvPr/>
        </p:nvSpPr>
        <p:spPr>
          <a:xfrm>
            <a:off x="8034935" y="2560543"/>
            <a:ext cx="3473213" cy="523220"/>
          </a:xfrm>
          <a:prstGeom prst="rect">
            <a:avLst/>
          </a:prstGeom>
          <a:noFill/>
        </p:spPr>
        <p:txBody>
          <a:bodyPr wrap="square" rtlCol="0">
            <a:spAutoFit/>
          </a:bodyPr>
          <a:lstStyle/>
          <a:p>
            <a:pPr algn="r" defTabSz="685783">
              <a:spcAft>
                <a:spcPts val="600"/>
              </a:spcAft>
            </a:pPr>
            <a:r>
              <a:rPr lang="zh-CN" altLang="en-US" sz="1400" dirty="0">
                <a:solidFill>
                  <a:srgbClr val="000000">
                    <a:lumMod val="75000"/>
                    <a:lumOff val="25000"/>
                  </a:srgbClr>
                </a:solidFill>
                <a:ea typeface="微软雅黑" panose="020B0503020204020204" pitchFamily="34" charset="-122"/>
              </a:rPr>
              <a:t>受众渴望用什么样的方式填补生活？我们怎样的特质可以满足他们的需求？</a:t>
            </a:r>
          </a:p>
        </p:txBody>
      </p:sp>
      <p:cxnSp>
        <p:nvCxnSpPr>
          <p:cNvPr id="69" name="Straight Connector 24">
            <a:extLst>
              <a:ext uri="{FF2B5EF4-FFF2-40B4-BE49-F238E27FC236}">
                <a16:creationId xmlns:a16="http://schemas.microsoft.com/office/drawing/2014/main" id="{C547BFBD-6B9C-46F0-AAF7-7D37095A850A}"/>
              </a:ext>
            </a:extLst>
          </p:cNvPr>
          <p:cNvCxnSpPr>
            <a:cxnSpLocks/>
          </p:cNvCxnSpPr>
          <p:nvPr/>
        </p:nvCxnSpPr>
        <p:spPr>
          <a:xfrm>
            <a:off x="11533188" y="2560543"/>
            <a:ext cx="0" cy="500617"/>
          </a:xfrm>
          <a:prstGeom prst="line">
            <a:avLst/>
          </a:prstGeom>
          <a:noFill/>
          <a:ln w="38100" cap="flat" cmpd="sng" algn="ctr">
            <a:solidFill>
              <a:schemeClr val="accent1"/>
            </a:solidFill>
            <a:prstDash val="solid"/>
            <a:miter lim="800000"/>
          </a:ln>
          <a:effectLst/>
        </p:spPr>
      </p:cxnSp>
      <p:sp>
        <p:nvSpPr>
          <p:cNvPr id="70" name="TextBox 26">
            <a:extLst>
              <a:ext uri="{FF2B5EF4-FFF2-40B4-BE49-F238E27FC236}">
                <a16:creationId xmlns:a16="http://schemas.microsoft.com/office/drawing/2014/main" id="{EAC31198-8656-4AA1-AB79-F7C65F89634B}"/>
              </a:ext>
            </a:extLst>
          </p:cNvPr>
          <p:cNvSpPr txBox="1"/>
          <p:nvPr/>
        </p:nvSpPr>
        <p:spPr>
          <a:xfrm>
            <a:off x="717276" y="2560543"/>
            <a:ext cx="3520894" cy="1107996"/>
          </a:xfrm>
          <a:prstGeom prst="rect">
            <a:avLst/>
          </a:prstGeom>
          <a:noFill/>
        </p:spPr>
        <p:txBody>
          <a:bodyPr wrap="square" rtlCol="0">
            <a:spAutoFit/>
          </a:bodyPr>
          <a:lstStyle/>
          <a:p>
            <a:pPr defTabSz="685783">
              <a:spcAft>
                <a:spcPts val="600"/>
              </a:spcAft>
            </a:pPr>
            <a:r>
              <a:rPr lang="zh-CN" altLang="en-US" sz="1400" dirty="0">
                <a:solidFill>
                  <a:srgbClr val="000000">
                    <a:lumMod val="75000"/>
                    <a:lumOff val="25000"/>
                  </a:srgbClr>
                </a:solidFill>
                <a:ea typeface="微软雅黑" panose="020B0503020204020204" pitchFamily="34" charset="-122"/>
              </a:rPr>
              <a:t>我们希望实现什么？</a:t>
            </a:r>
            <a:endParaRPr lang="en-US" altLang="zh-CN" sz="1400" dirty="0">
              <a:solidFill>
                <a:srgbClr val="000000">
                  <a:lumMod val="75000"/>
                  <a:lumOff val="25000"/>
                </a:srgbClr>
              </a:solidFill>
              <a:ea typeface="微软雅黑" panose="020B0503020204020204" pitchFamily="34" charset="-122"/>
            </a:endParaRPr>
          </a:p>
          <a:p>
            <a:pPr defTabSz="685783">
              <a:spcAft>
                <a:spcPts val="600"/>
              </a:spcAft>
            </a:pPr>
            <a:r>
              <a:rPr lang="zh-CN" altLang="en-US" sz="1400" dirty="0">
                <a:solidFill>
                  <a:srgbClr val="000000">
                    <a:lumMod val="75000"/>
                    <a:lumOff val="25000"/>
                  </a:srgbClr>
                </a:solidFill>
                <a:ea typeface="微软雅黑" panose="020B0503020204020204" pitchFamily="34" charset="-122"/>
              </a:rPr>
              <a:t>如何让受众认同我们正在努力的事情？</a:t>
            </a:r>
            <a:endParaRPr lang="en-US" altLang="zh-CN" sz="1400" dirty="0">
              <a:solidFill>
                <a:srgbClr val="000000">
                  <a:lumMod val="75000"/>
                  <a:lumOff val="25000"/>
                </a:srgbClr>
              </a:solidFill>
              <a:ea typeface="微软雅黑" panose="020B0503020204020204" pitchFamily="34" charset="-122"/>
            </a:endParaRPr>
          </a:p>
          <a:p>
            <a:pPr defTabSz="685783">
              <a:spcAft>
                <a:spcPts val="600"/>
              </a:spcAft>
            </a:pPr>
            <a:r>
              <a:rPr lang="zh-CN" altLang="en-US" sz="1400" dirty="0">
                <a:solidFill>
                  <a:srgbClr val="000000">
                    <a:lumMod val="75000"/>
                    <a:lumOff val="25000"/>
                  </a:srgbClr>
                </a:solidFill>
                <a:ea typeface="微软雅黑" panose="020B0503020204020204" pitchFamily="34" charset="-122"/>
              </a:rPr>
              <a:t>如何让用户产生信仰，并参与到我们所做的事情中？</a:t>
            </a:r>
            <a:endParaRPr lang="en-US" altLang="zh-CN" sz="1400" dirty="0">
              <a:solidFill>
                <a:srgbClr val="000000">
                  <a:lumMod val="75000"/>
                  <a:lumOff val="25000"/>
                </a:srgbClr>
              </a:solidFill>
              <a:ea typeface="微软雅黑" panose="020B0503020204020204" pitchFamily="34" charset="-122"/>
            </a:endParaRPr>
          </a:p>
        </p:txBody>
      </p:sp>
      <p:cxnSp>
        <p:nvCxnSpPr>
          <p:cNvPr id="71" name="Straight Connector 27">
            <a:extLst>
              <a:ext uri="{FF2B5EF4-FFF2-40B4-BE49-F238E27FC236}">
                <a16:creationId xmlns:a16="http://schemas.microsoft.com/office/drawing/2014/main" id="{2BA779B5-EB77-44F5-BD83-FFBAA2FE3CE1}"/>
              </a:ext>
            </a:extLst>
          </p:cNvPr>
          <p:cNvCxnSpPr>
            <a:cxnSpLocks/>
          </p:cNvCxnSpPr>
          <p:nvPr/>
        </p:nvCxnSpPr>
        <p:spPr>
          <a:xfrm>
            <a:off x="614953" y="2560543"/>
            <a:ext cx="0" cy="500617"/>
          </a:xfrm>
          <a:prstGeom prst="line">
            <a:avLst/>
          </a:prstGeom>
          <a:noFill/>
          <a:ln w="38100" cap="flat" cmpd="sng" algn="ctr">
            <a:solidFill>
              <a:schemeClr val="accent1"/>
            </a:solidFill>
            <a:prstDash val="solid"/>
            <a:miter lim="800000"/>
          </a:ln>
          <a:effectLst/>
        </p:spPr>
      </p:cxnSp>
      <p:sp>
        <p:nvSpPr>
          <p:cNvPr id="57" name="Freeform 7">
            <a:extLst>
              <a:ext uri="{FF2B5EF4-FFF2-40B4-BE49-F238E27FC236}">
                <a16:creationId xmlns:a16="http://schemas.microsoft.com/office/drawing/2014/main" id="{73DF251C-1CB1-42CB-A8E8-2055DEC53169}"/>
              </a:ext>
            </a:extLst>
          </p:cNvPr>
          <p:cNvSpPr/>
          <p:nvPr/>
        </p:nvSpPr>
        <p:spPr>
          <a:xfrm rot="5400000" flipH="1" flipV="1">
            <a:off x="4400666" y="3705262"/>
            <a:ext cx="1515712"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rgbClr val="C1C2C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58" name="Freeform 9">
            <a:extLst>
              <a:ext uri="{FF2B5EF4-FFF2-40B4-BE49-F238E27FC236}">
                <a16:creationId xmlns:a16="http://schemas.microsoft.com/office/drawing/2014/main" id="{F2DE1B81-C8DD-4D2E-8BD5-EEF3F4511555}"/>
              </a:ext>
            </a:extLst>
          </p:cNvPr>
          <p:cNvSpPr/>
          <p:nvPr/>
        </p:nvSpPr>
        <p:spPr>
          <a:xfrm rot="5400000" flipH="1">
            <a:off x="5982232" y="3706602"/>
            <a:ext cx="1515712"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rgbClr val="E3E3E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59" name="TextBox 21">
            <a:extLst>
              <a:ext uri="{FF2B5EF4-FFF2-40B4-BE49-F238E27FC236}">
                <a16:creationId xmlns:a16="http://schemas.microsoft.com/office/drawing/2014/main" id="{7704F3D3-FE64-499C-B89F-6B928F578E87}"/>
              </a:ext>
            </a:extLst>
          </p:cNvPr>
          <p:cNvSpPr txBox="1"/>
          <p:nvPr/>
        </p:nvSpPr>
        <p:spPr>
          <a:xfrm>
            <a:off x="687178" y="4567229"/>
            <a:ext cx="3675852" cy="1031051"/>
          </a:xfrm>
          <a:prstGeom prst="rect">
            <a:avLst/>
          </a:prstGeom>
          <a:noFill/>
        </p:spPr>
        <p:txBody>
          <a:bodyPr wrap="square" rtlCol="0">
            <a:spAutoFit/>
          </a:bodyPr>
          <a:lstStyle/>
          <a:p>
            <a:pPr defTabSz="685783">
              <a:spcAft>
                <a:spcPts val="600"/>
              </a:spcAft>
            </a:pPr>
            <a:r>
              <a:rPr lang="zh-CN" altLang="en-US" sz="1400" dirty="0">
                <a:solidFill>
                  <a:srgbClr val="000000">
                    <a:lumMod val="75000"/>
                    <a:lumOff val="25000"/>
                  </a:srgbClr>
                </a:solidFill>
                <a:ea typeface="微软雅黑" panose="020B0503020204020204" pitchFamily="34" charset="-122"/>
              </a:rPr>
              <a:t>功能利益：我们提供的产品</a:t>
            </a:r>
            <a:r>
              <a:rPr lang="en-US" altLang="zh-CN" sz="1400" dirty="0">
                <a:solidFill>
                  <a:srgbClr val="000000">
                    <a:lumMod val="75000"/>
                    <a:lumOff val="25000"/>
                  </a:srgbClr>
                </a:solidFill>
                <a:ea typeface="微软雅黑" panose="020B0503020204020204" pitchFamily="34" charset="-122"/>
              </a:rPr>
              <a:t>/</a:t>
            </a:r>
            <a:r>
              <a:rPr lang="zh-CN" altLang="en-US" sz="1400" dirty="0">
                <a:solidFill>
                  <a:srgbClr val="000000">
                    <a:lumMod val="75000"/>
                    <a:lumOff val="25000"/>
                  </a:srgbClr>
                </a:solidFill>
                <a:ea typeface="微软雅黑" panose="020B0503020204020204" pitchFamily="34" charset="-122"/>
              </a:rPr>
              <a:t>服务满足受众什么样的功能需求？</a:t>
            </a:r>
            <a:endParaRPr lang="en-US" altLang="zh-CN" sz="1400" dirty="0">
              <a:solidFill>
                <a:srgbClr val="000000">
                  <a:lumMod val="75000"/>
                  <a:lumOff val="25000"/>
                </a:srgbClr>
              </a:solidFill>
              <a:ea typeface="微软雅黑" panose="020B0503020204020204" pitchFamily="34" charset="-122"/>
            </a:endParaRPr>
          </a:p>
          <a:p>
            <a:pPr defTabSz="685783">
              <a:spcAft>
                <a:spcPts val="600"/>
              </a:spcAft>
            </a:pPr>
            <a:r>
              <a:rPr lang="zh-CN" altLang="en-US" sz="1400" dirty="0">
                <a:solidFill>
                  <a:srgbClr val="000000">
                    <a:lumMod val="75000"/>
                    <a:lumOff val="25000"/>
                  </a:srgbClr>
                </a:solidFill>
                <a:ea typeface="微软雅黑" panose="020B0503020204020204" pitchFamily="34" charset="-122"/>
              </a:rPr>
              <a:t>情感利益：参与到我们在做的事情能让受众产生什么样的情绪？</a:t>
            </a:r>
          </a:p>
        </p:txBody>
      </p:sp>
      <p:sp>
        <p:nvSpPr>
          <p:cNvPr id="60" name="TextBox 22">
            <a:extLst>
              <a:ext uri="{FF2B5EF4-FFF2-40B4-BE49-F238E27FC236}">
                <a16:creationId xmlns:a16="http://schemas.microsoft.com/office/drawing/2014/main" id="{A02FFA46-069C-4ED9-B617-D34227AF5C0E}"/>
              </a:ext>
            </a:extLst>
          </p:cNvPr>
          <p:cNvSpPr txBox="1"/>
          <p:nvPr/>
        </p:nvSpPr>
        <p:spPr>
          <a:xfrm>
            <a:off x="8310634" y="4654323"/>
            <a:ext cx="3144733" cy="815608"/>
          </a:xfrm>
          <a:prstGeom prst="rect">
            <a:avLst/>
          </a:prstGeom>
          <a:noFill/>
        </p:spPr>
        <p:txBody>
          <a:bodyPr wrap="square" rtlCol="0">
            <a:spAutoFit/>
          </a:bodyPr>
          <a:lstStyle/>
          <a:p>
            <a:pPr algn="r" defTabSz="685783">
              <a:spcAft>
                <a:spcPts val="600"/>
              </a:spcAft>
            </a:pPr>
            <a:r>
              <a:rPr lang="zh-CN" altLang="en-US" sz="1400" dirty="0">
                <a:solidFill>
                  <a:srgbClr val="000000">
                    <a:lumMod val="75000"/>
                    <a:lumOff val="25000"/>
                  </a:srgbClr>
                </a:solidFill>
                <a:ea typeface="微软雅黑" panose="020B0503020204020204" pitchFamily="34" charset="-122"/>
              </a:rPr>
              <a:t>我们的核心竞争力是什么？</a:t>
            </a:r>
            <a:endParaRPr lang="en-US" altLang="zh-CN" sz="1400" dirty="0">
              <a:solidFill>
                <a:srgbClr val="000000">
                  <a:lumMod val="75000"/>
                  <a:lumOff val="25000"/>
                </a:srgbClr>
              </a:solidFill>
              <a:ea typeface="微软雅黑" panose="020B0503020204020204" pitchFamily="34" charset="-122"/>
            </a:endParaRPr>
          </a:p>
          <a:p>
            <a:pPr algn="r" defTabSz="685783">
              <a:spcAft>
                <a:spcPts val="600"/>
              </a:spcAft>
            </a:pPr>
            <a:r>
              <a:rPr lang="zh-CN" altLang="en-US" sz="1400" dirty="0">
                <a:solidFill>
                  <a:srgbClr val="000000">
                    <a:lumMod val="75000"/>
                    <a:lumOff val="25000"/>
                  </a:srgbClr>
                </a:solidFill>
                <a:ea typeface="微软雅黑" panose="020B0503020204020204" pitchFamily="34" charset="-122"/>
              </a:rPr>
              <a:t>如何与受众形成长期的共创关系，让客户持续地与我们碰撞火花？</a:t>
            </a:r>
          </a:p>
        </p:txBody>
      </p:sp>
      <p:cxnSp>
        <p:nvCxnSpPr>
          <p:cNvPr id="61" name="Straight Connector 23">
            <a:extLst>
              <a:ext uri="{FF2B5EF4-FFF2-40B4-BE49-F238E27FC236}">
                <a16:creationId xmlns:a16="http://schemas.microsoft.com/office/drawing/2014/main" id="{2F264B4F-9C58-4768-B7AB-24F85D08B9A7}"/>
              </a:ext>
            </a:extLst>
          </p:cNvPr>
          <p:cNvCxnSpPr/>
          <p:nvPr/>
        </p:nvCxnSpPr>
        <p:spPr>
          <a:xfrm>
            <a:off x="614953" y="4615782"/>
            <a:ext cx="0" cy="500617"/>
          </a:xfrm>
          <a:prstGeom prst="line">
            <a:avLst/>
          </a:prstGeom>
          <a:noFill/>
          <a:ln w="38100" cap="flat" cmpd="sng" algn="ctr">
            <a:solidFill>
              <a:schemeClr val="accent1"/>
            </a:solidFill>
            <a:prstDash val="solid"/>
            <a:miter lim="800000"/>
          </a:ln>
          <a:effectLst/>
        </p:spPr>
      </p:cxnSp>
      <p:cxnSp>
        <p:nvCxnSpPr>
          <p:cNvPr id="62" name="Straight Connector 25">
            <a:extLst>
              <a:ext uri="{FF2B5EF4-FFF2-40B4-BE49-F238E27FC236}">
                <a16:creationId xmlns:a16="http://schemas.microsoft.com/office/drawing/2014/main" id="{FEA90340-932F-448E-BF54-841262F44041}"/>
              </a:ext>
            </a:extLst>
          </p:cNvPr>
          <p:cNvCxnSpPr/>
          <p:nvPr/>
        </p:nvCxnSpPr>
        <p:spPr>
          <a:xfrm>
            <a:off x="11533188" y="4645111"/>
            <a:ext cx="0" cy="500617"/>
          </a:xfrm>
          <a:prstGeom prst="line">
            <a:avLst/>
          </a:prstGeom>
          <a:noFill/>
          <a:ln w="38100" cap="flat" cmpd="sng" algn="ctr">
            <a:solidFill>
              <a:schemeClr val="accent1"/>
            </a:solidFill>
            <a:prstDash val="solid"/>
            <a:miter lim="800000"/>
          </a:ln>
          <a:effectLst/>
        </p:spPr>
      </p:cxnSp>
      <p:sp>
        <p:nvSpPr>
          <p:cNvPr id="55" name="TextBox 8">
            <a:extLst>
              <a:ext uri="{FF2B5EF4-FFF2-40B4-BE49-F238E27FC236}">
                <a16:creationId xmlns:a16="http://schemas.microsoft.com/office/drawing/2014/main" id="{3290D96B-57BB-4108-8C53-EEDA1F329658}"/>
              </a:ext>
            </a:extLst>
          </p:cNvPr>
          <p:cNvSpPr txBox="1"/>
          <p:nvPr/>
        </p:nvSpPr>
        <p:spPr>
          <a:xfrm rot="2815648">
            <a:off x="4512297" y="3482695"/>
            <a:ext cx="2183877" cy="1265464"/>
          </a:xfrm>
          <a:prstGeom prst="rect">
            <a:avLst/>
          </a:prstGeom>
          <a:noFill/>
        </p:spPr>
        <p:txBody>
          <a:bodyPr wrap="square" rtlCol="0">
            <a:prstTxWarp prst="textArchDown">
              <a:avLst>
                <a:gd name="adj" fmla="val 3019548"/>
              </a:avLst>
            </a:prstTxWarp>
            <a:sp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品牌利益点</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56" name="TextBox 10">
            <a:extLst>
              <a:ext uri="{FF2B5EF4-FFF2-40B4-BE49-F238E27FC236}">
                <a16:creationId xmlns:a16="http://schemas.microsoft.com/office/drawing/2014/main" id="{5280D0A8-6EA5-4B3B-8D64-E78A2374B913}"/>
              </a:ext>
            </a:extLst>
          </p:cNvPr>
          <p:cNvSpPr txBox="1"/>
          <p:nvPr/>
        </p:nvSpPr>
        <p:spPr>
          <a:xfrm rot="18561819">
            <a:off x="5547153" y="3766802"/>
            <a:ext cx="1894700" cy="835523"/>
          </a:xfrm>
          <a:prstGeom prst="rect">
            <a:avLst/>
          </a:prstGeom>
          <a:noFill/>
        </p:spPr>
        <p:txBody>
          <a:bodyPr wrap="square" rtlCol="0">
            <a:prstTxWarp prst="textArchDown">
              <a:avLst>
                <a:gd name="adj" fmla="val 3019548"/>
              </a:avLst>
            </a:prstTxWarp>
            <a:sp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核心竞争力</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50" name="TextBox 38">
            <a:extLst>
              <a:ext uri="{FF2B5EF4-FFF2-40B4-BE49-F238E27FC236}">
                <a16:creationId xmlns:a16="http://schemas.microsoft.com/office/drawing/2014/main" id="{86B904F0-C9DA-4868-A736-1A21C65F1A13}"/>
              </a:ext>
            </a:extLst>
          </p:cNvPr>
          <p:cNvSpPr txBox="1"/>
          <p:nvPr/>
        </p:nvSpPr>
        <p:spPr>
          <a:xfrm>
            <a:off x="4363030" y="1438595"/>
            <a:ext cx="3457881" cy="584775"/>
          </a:xfrm>
          <a:prstGeom prst="rect">
            <a:avLst/>
          </a:prstGeom>
          <a:noFill/>
        </p:spPr>
        <p:txBody>
          <a:bodyPr wrap="square" rtlCol="0">
            <a:spAutoFit/>
          </a:bodyPr>
          <a:lstStyle/>
          <a:p>
            <a:pPr algn="ctr" defTabSz="685783">
              <a:defRPr/>
            </a:pPr>
            <a:r>
              <a:rPr lang="zh-CN" altLang="en-US" sz="1600" b="1" kern="0" dirty="0">
                <a:solidFill>
                  <a:schemeClr val="accent6">
                    <a:lumMod val="75000"/>
                  </a:schemeClr>
                </a:solidFill>
                <a:latin typeface="微软雅黑" panose="020B0503020204020204" pitchFamily="34" charset="-122"/>
                <a:ea typeface="微软雅黑" panose="020B0503020204020204" pitchFamily="34" charset="-122"/>
              </a:rPr>
              <a:t>受众洞察</a:t>
            </a:r>
          </a:p>
          <a:p>
            <a:pPr algn="ctr" defTabSz="685783">
              <a:defRPr/>
            </a:pPr>
            <a:endParaRPr lang="zh-CN" altLang="en-US" sz="1600" b="1" kern="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51" name="Rectangle 39">
            <a:extLst>
              <a:ext uri="{FF2B5EF4-FFF2-40B4-BE49-F238E27FC236}">
                <a16:creationId xmlns:a16="http://schemas.microsoft.com/office/drawing/2014/main" id="{785D3DF1-3AF9-4F69-B3CB-3C42A997688B}"/>
              </a:ext>
            </a:extLst>
          </p:cNvPr>
          <p:cNvSpPr/>
          <p:nvPr/>
        </p:nvSpPr>
        <p:spPr>
          <a:xfrm>
            <a:off x="587375" y="1751194"/>
            <a:ext cx="10945813" cy="295320"/>
          </a:xfrm>
          <a:prstGeom prst="rect">
            <a:avLst/>
          </a:prstGeom>
          <a:solidFill>
            <a:srgbClr val="E3E3E3"/>
          </a:solidFill>
        </p:spPr>
        <p:txBody>
          <a:bodyPr wrap="square" anchor="ctr">
            <a:noAutofit/>
          </a:bodyPr>
          <a:lstStyle/>
          <a:p>
            <a:pPr algn="ct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rPr>
              <a:t>目标受众的核心诉求或痛点是什么？</a:t>
            </a:r>
          </a:p>
        </p:txBody>
      </p:sp>
      <p:sp>
        <p:nvSpPr>
          <p:cNvPr id="52" name="TextBox 40">
            <a:extLst>
              <a:ext uri="{FF2B5EF4-FFF2-40B4-BE49-F238E27FC236}">
                <a16:creationId xmlns:a16="http://schemas.microsoft.com/office/drawing/2014/main" id="{C7638D18-AABE-45C1-8FC9-67D51557CCC4}"/>
              </a:ext>
            </a:extLst>
          </p:cNvPr>
          <p:cNvSpPr txBox="1"/>
          <p:nvPr/>
        </p:nvSpPr>
        <p:spPr>
          <a:xfrm>
            <a:off x="4363030" y="827106"/>
            <a:ext cx="3457881" cy="338554"/>
          </a:xfrm>
          <a:prstGeom prst="rect">
            <a:avLst/>
          </a:prstGeom>
          <a:noFill/>
        </p:spPr>
        <p:txBody>
          <a:bodyPr wrap="square" rtlCol="0">
            <a:spAutoFit/>
          </a:bodyPr>
          <a:lstStyle/>
          <a:p>
            <a:pPr algn="ctr" defTabSz="685783">
              <a:defRPr/>
            </a:pPr>
            <a:r>
              <a:rPr lang="zh-CN" altLang="en-US" sz="1600" b="1" kern="0" dirty="0">
                <a:solidFill>
                  <a:schemeClr val="accent6">
                    <a:lumMod val="75000"/>
                  </a:schemeClr>
                </a:solidFill>
                <a:latin typeface="微软雅黑" panose="020B0503020204020204" pitchFamily="34" charset="-122"/>
                <a:ea typeface="微软雅黑" panose="020B0503020204020204" pitchFamily="34" charset="-122"/>
              </a:rPr>
              <a:t>核心受众</a:t>
            </a:r>
          </a:p>
        </p:txBody>
      </p:sp>
      <p:sp>
        <p:nvSpPr>
          <p:cNvPr id="53" name="Rectangle 41">
            <a:extLst>
              <a:ext uri="{FF2B5EF4-FFF2-40B4-BE49-F238E27FC236}">
                <a16:creationId xmlns:a16="http://schemas.microsoft.com/office/drawing/2014/main" id="{D19F2526-04D6-4203-8B02-CD54DF936896}"/>
              </a:ext>
            </a:extLst>
          </p:cNvPr>
          <p:cNvSpPr/>
          <p:nvPr/>
        </p:nvSpPr>
        <p:spPr>
          <a:xfrm>
            <a:off x="587376" y="1138625"/>
            <a:ext cx="10959872" cy="295320"/>
          </a:xfrm>
          <a:prstGeom prst="rect">
            <a:avLst/>
          </a:prstGeom>
          <a:solidFill>
            <a:srgbClr val="E3E3E3"/>
          </a:solidFill>
        </p:spPr>
        <p:txBody>
          <a:bodyPr wrap="square" anchor="ctr">
            <a:noAutofit/>
          </a:bodyPr>
          <a:lstStyle/>
          <a:p>
            <a:pPr algn="ct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rPr>
              <a:t>我们品牌想要触达的受众有哪些？</a:t>
            </a:r>
          </a:p>
        </p:txBody>
      </p:sp>
      <p:sp>
        <p:nvSpPr>
          <p:cNvPr id="44" name="Oval 16">
            <a:extLst>
              <a:ext uri="{FF2B5EF4-FFF2-40B4-BE49-F238E27FC236}">
                <a16:creationId xmlns:a16="http://schemas.microsoft.com/office/drawing/2014/main" id="{58C1F4AE-DD7B-4B1B-B014-CBB178FCCCA4}"/>
              </a:ext>
            </a:extLst>
          </p:cNvPr>
          <p:cNvSpPr/>
          <p:nvPr/>
        </p:nvSpPr>
        <p:spPr>
          <a:xfrm flipH="1" flipV="1">
            <a:off x="5037383" y="2728683"/>
            <a:ext cx="1848428" cy="1848428"/>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45" name="Oval 17">
            <a:extLst>
              <a:ext uri="{FF2B5EF4-FFF2-40B4-BE49-F238E27FC236}">
                <a16:creationId xmlns:a16="http://schemas.microsoft.com/office/drawing/2014/main" id="{DFF1B887-15FE-4560-8223-D10CA3BCFEF2}"/>
              </a:ext>
            </a:extLst>
          </p:cNvPr>
          <p:cNvSpPr/>
          <p:nvPr/>
        </p:nvSpPr>
        <p:spPr>
          <a:xfrm flipH="1" flipV="1">
            <a:off x="5287637" y="2987995"/>
            <a:ext cx="1344311" cy="1344311"/>
          </a:xfrm>
          <a:prstGeom prst="ellipse">
            <a:avLst/>
          </a:prstGeom>
          <a:solidFill>
            <a:sysClr val="window" lastClr="FFFFFF"/>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prstClr val="white"/>
              </a:solidFill>
            </a:endParaRPr>
          </a:p>
        </p:txBody>
      </p:sp>
      <p:sp>
        <p:nvSpPr>
          <p:cNvPr id="46" name="TextBox 18">
            <a:extLst>
              <a:ext uri="{FF2B5EF4-FFF2-40B4-BE49-F238E27FC236}">
                <a16:creationId xmlns:a16="http://schemas.microsoft.com/office/drawing/2014/main" id="{C2071D12-A108-46CB-A836-86A9DE27ACD9}"/>
              </a:ext>
            </a:extLst>
          </p:cNvPr>
          <p:cNvSpPr txBox="1"/>
          <p:nvPr/>
        </p:nvSpPr>
        <p:spPr>
          <a:xfrm>
            <a:off x="5468658" y="3205798"/>
            <a:ext cx="921868" cy="954107"/>
          </a:xfrm>
          <a:prstGeom prst="rect">
            <a:avLst/>
          </a:prstGeom>
          <a:noFill/>
        </p:spPr>
        <p:txBody>
          <a:bodyPr wrap="square" rtlCol="0">
            <a:spAutoFit/>
          </a:bodyPr>
          <a:lstStyle/>
          <a:p>
            <a:pPr algn="ctr" defTabSz="685800"/>
            <a:r>
              <a:rPr lang="zh-CN" altLang="en-US" sz="2800" b="1" dirty="0">
                <a:solidFill>
                  <a:srgbClr val="2898D8"/>
                </a:solidFill>
                <a:ea typeface="微软雅黑" panose="020B0503020204020204" pitchFamily="34" charset="-122"/>
              </a:rPr>
              <a:t>品牌定位</a:t>
            </a:r>
          </a:p>
        </p:txBody>
      </p:sp>
      <p:sp>
        <p:nvSpPr>
          <p:cNvPr id="47" name="TextBox 34">
            <a:extLst>
              <a:ext uri="{FF2B5EF4-FFF2-40B4-BE49-F238E27FC236}">
                <a16:creationId xmlns:a16="http://schemas.microsoft.com/office/drawing/2014/main" id="{CB0CA733-91DE-4DA6-BF84-849D577A8949}"/>
              </a:ext>
            </a:extLst>
          </p:cNvPr>
          <p:cNvSpPr txBox="1"/>
          <p:nvPr/>
        </p:nvSpPr>
        <p:spPr>
          <a:xfrm>
            <a:off x="4339978" y="5444380"/>
            <a:ext cx="3478356" cy="338554"/>
          </a:xfrm>
          <a:prstGeom prst="rect">
            <a:avLst/>
          </a:prstGeom>
          <a:noFill/>
        </p:spPr>
        <p:txBody>
          <a:bodyPr wrap="square" rtlCol="0">
            <a:spAutoFit/>
          </a:bodyPr>
          <a:lstStyle/>
          <a:p>
            <a:pPr algn="ctr" defTabSz="685783">
              <a:defRPr/>
            </a:pPr>
            <a:r>
              <a:rPr lang="en-US" altLang="zh-CN" sz="1600" b="1" kern="0" dirty="0">
                <a:solidFill>
                  <a:schemeClr val="accent6">
                    <a:lumMod val="75000"/>
                  </a:schemeClr>
                </a:solidFill>
                <a:ea typeface="微软雅黑" panose="020B0503020204020204" pitchFamily="34" charset="-122"/>
              </a:rPr>
              <a:t>Big idea</a:t>
            </a:r>
            <a:endParaRPr lang="zh-CN" altLang="en-US" sz="1600" b="1" kern="0" dirty="0">
              <a:solidFill>
                <a:schemeClr val="accent6">
                  <a:lumMod val="75000"/>
                </a:schemeClr>
              </a:solidFill>
              <a:ea typeface="微软雅黑" panose="020B0503020204020204" pitchFamily="34" charset="-122"/>
            </a:endParaRPr>
          </a:p>
        </p:txBody>
      </p:sp>
      <p:sp>
        <p:nvSpPr>
          <p:cNvPr id="48" name="Rectangle 36">
            <a:extLst>
              <a:ext uri="{FF2B5EF4-FFF2-40B4-BE49-F238E27FC236}">
                <a16:creationId xmlns:a16="http://schemas.microsoft.com/office/drawing/2014/main" id="{6C97018F-730B-4C04-97A7-EA87AB9B6364}"/>
              </a:ext>
            </a:extLst>
          </p:cNvPr>
          <p:cNvSpPr/>
          <p:nvPr/>
        </p:nvSpPr>
        <p:spPr>
          <a:xfrm>
            <a:off x="587375" y="5784656"/>
            <a:ext cx="10945813" cy="322583"/>
          </a:xfrm>
          <a:prstGeom prst="rect">
            <a:avLst/>
          </a:prstGeom>
          <a:solidFill>
            <a:srgbClr val="E3E3E3"/>
          </a:solidFill>
        </p:spPr>
        <p:txBody>
          <a:bodyPr wrap="square" anchor="ctr">
            <a:noAutofit/>
          </a:bodyPr>
          <a:lstStyle/>
          <a:p>
            <a:pPr algn="ctr" defTabSz="685783">
              <a:defRPr/>
            </a:pPr>
            <a:r>
              <a:rPr lang="zh-CN" altLang="en-US" sz="1400" kern="0" dirty="0">
                <a:solidFill>
                  <a:srgbClr val="000000">
                    <a:lumMod val="75000"/>
                    <a:lumOff val="25000"/>
                  </a:srgbClr>
                </a:solidFill>
                <a:ea typeface="微软雅黑" panose="020B0503020204020204" pitchFamily="34" charset="-122"/>
              </a:rPr>
              <a:t>核心传播主题</a:t>
            </a:r>
          </a:p>
        </p:txBody>
      </p:sp>
      <p:sp>
        <p:nvSpPr>
          <p:cNvPr id="31" name="椭圆 30">
            <a:extLst>
              <a:ext uri="{FF2B5EF4-FFF2-40B4-BE49-F238E27FC236}">
                <a16:creationId xmlns:a16="http://schemas.microsoft.com/office/drawing/2014/main" id="{A15BD40F-A6C2-420A-9904-002AA667D31B}"/>
              </a:ext>
            </a:extLst>
          </p:cNvPr>
          <p:cNvSpPr/>
          <p:nvPr/>
        </p:nvSpPr>
        <p:spPr>
          <a:xfrm>
            <a:off x="5268446" y="82216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1</a:t>
            </a:r>
            <a:endParaRPr lang="ca-ES" sz="1200" b="1" dirty="0">
              <a:solidFill>
                <a:schemeClr val="bg1"/>
              </a:solidFill>
            </a:endParaRPr>
          </a:p>
        </p:txBody>
      </p:sp>
      <p:sp>
        <p:nvSpPr>
          <p:cNvPr id="32" name="椭圆 31">
            <a:extLst>
              <a:ext uri="{FF2B5EF4-FFF2-40B4-BE49-F238E27FC236}">
                <a16:creationId xmlns:a16="http://schemas.microsoft.com/office/drawing/2014/main" id="{A1A41960-48D2-4B2E-BD6C-883CA75FD95F}"/>
              </a:ext>
            </a:extLst>
          </p:cNvPr>
          <p:cNvSpPr/>
          <p:nvPr/>
        </p:nvSpPr>
        <p:spPr>
          <a:xfrm>
            <a:off x="652368" y="228133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2</a:t>
            </a:r>
            <a:endParaRPr lang="ca-ES" sz="1200" b="1" dirty="0">
              <a:solidFill>
                <a:schemeClr val="bg1"/>
              </a:solidFill>
            </a:endParaRPr>
          </a:p>
        </p:txBody>
      </p:sp>
      <p:sp>
        <p:nvSpPr>
          <p:cNvPr id="33" name="椭圆 32">
            <a:extLst>
              <a:ext uri="{FF2B5EF4-FFF2-40B4-BE49-F238E27FC236}">
                <a16:creationId xmlns:a16="http://schemas.microsoft.com/office/drawing/2014/main" id="{62E847D4-3F36-4975-87BE-BC7A94D7DBF5}"/>
              </a:ext>
            </a:extLst>
          </p:cNvPr>
          <p:cNvSpPr/>
          <p:nvPr/>
        </p:nvSpPr>
        <p:spPr>
          <a:xfrm>
            <a:off x="11167367" y="22458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3</a:t>
            </a:r>
            <a:endParaRPr lang="ca-ES" sz="1200" b="1" dirty="0">
              <a:solidFill>
                <a:schemeClr val="bg1"/>
              </a:solidFill>
            </a:endParaRPr>
          </a:p>
        </p:txBody>
      </p:sp>
      <p:sp>
        <p:nvSpPr>
          <p:cNvPr id="34" name="椭圆 33">
            <a:extLst>
              <a:ext uri="{FF2B5EF4-FFF2-40B4-BE49-F238E27FC236}">
                <a16:creationId xmlns:a16="http://schemas.microsoft.com/office/drawing/2014/main" id="{B50DEFA6-B4A2-4746-BD5A-4061ECE47546}"/>
              </a:ext>
            </a:extLst>
          </p:cNvPr>
          <p:cNvSpPr/>
          <p:nvPr/>
        </p:nvSpPr>
        <p:spPr>
          <a:xfrm>
            <a:off x="11218374" y="429817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4</a:t>
            </a:r>
            <a:endParaRPr lang="ca-ES" sz="1200" b="1" dirty="0">
              <a:solidFill>
                <a:schemeClr val="bg1"/>
              </a:solidFill>
            </a:endParaRPr>
          </a:p>
        </p:txBody>
      </p:sp>
      <p:sp>
        <p:nvSpPr>
          <p:cNvPr id="35" name="椭圆 34">
            <a:extLst>
              <a:ext uri="{FF2B5EF4-FFF2-40B4-BE49-F238E27FC236}">
                <a16:creationId xmlns:a16="http://schemas.microsoft.com/office/drawing/2014/main" id="{64BE3B1D-708D-4DFD-932E-929821891135}"/>
              </a:ext>
            </a:extLst>
          </p:cNvPr>
          <p:cNvSpPr/>
          <p:nvPr/>
        </p:nvSpPr>
        <p:spPr>
          <a:xfrm>
            <a:off x="653888" y="429817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5</a:t>
            </a:r>
            <a:endParaRPr lang="ca-ES" sz="1200" b="1" dirty="0">
              <a:solidFill>
                <a:schemeClr val="bg1"/>
              </a:solidFill>
            </a:endParaRPr>
          </a:p>
        </p:txBody>
      </p:sp>
      <p:sp>
        <p:nvSpPr>
          <p:cNvPr id="36" name="椭圆 35">
            <a:extLst>
              <a:ext uri="{FF2B5EF4-FFF2-40B4-BE49-F238E27FC236}">
                <a16:creationId xmlns:a16="http://schemas.microsoft.com/office/drawing/2014/main" id="{BD00272A-D44D-41E4-8F57-354654941ABA}"/>
              </a:ext>
            </a:extLst>
          </p:cNvPr>
          <p:cNvSpPr/>
          <p:nvPr/>
        </p:nvSpPr>
        <p:spPr>
          <a:xfrm>
            <a:off x="5216191" y="546993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6</a:t>
            </a:r>
            <a:endParaRPr lang="ca-ES" sz="1200" b="1" dirty="0">
              <a:solidFill>
                <a:schemeClr val="bg1"/>
              </a:solidFill>
            </a:endParaRPr>
          </a:p>
        </p:txBody>
      </p:sp>
    </p:spTree>
    <p:extLst>
      <p:ext uri="{BB962C8B-B14F-4D97-AF65-F5344CB8AC3E}">
        <p14:creationId xmlns:p14="http://schemas.microsoft.com/office/powerpoint/2010/main" val="283148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06728478-007C-482B-B698-6A81B4E98A7E}"/>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19" name="think-cell Slide" r:id="rId6" imgW="473" imgH="470" progId="TCLayout.ActiveDocument.1">
                  <p:embed/>
                </p:oleObj>
              </mc:Choice>
              <mc:Fallback>
                <p:oleObj name="think-cell Slide" r:id="rId6" imgW="473" imgH="470" progId="TCLayout.ActiveDocument.1">
                  <p:embed/>
                  <p:pic>
                    <p:nvPicPr>
                      <p:cNvPr id="4" name="对象 3" hidden="1">
                        <a:extLst>
                          <a:ext uri="{FF2B5EF4-FFF2-40B4-BE49-F238E27FC236}">
                            <a16:creationId xmlns:a16="http://schemas.microsoft.com/office/drawing/2014/main" id="{06728478-007C-482B-B698-6A81B4E98A7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latin typeface="Arial" panose="020B0604020202020204" pitchFamily="34" charset="0"/>
                <a:ea typeface="微软雅黑" panose="020B0503020204020204" pitchFamily="34" charset="-122"/>
                <a:cs typeface="+mn-ea"/>
                <a:sym typeface="Arial" panose="020B0604020202020204" pitchFamily="34" charset="0"/>
              </a:rPr>
              <a:t>我们品牌想要触达的受众是谁？他们的核心诉求是什么？</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Arial" panose="020B0604020202020204" pitchFamily="34" charset="0"/>
                <a:ea typeface="微软雅黑" panose="020B0503020204020204" pitchFamily="34" charset="-122"/>
                <a:cs typeface="+mn-ea"/>
                <a:sym typeface="Arial" panose="020B0604020202020204" pitchFamily="34" charset="0"/>
              </a:rPr>
              <a:pPr/>
              <a:t>7</a:t>
            </a:fld>
            <a:endParaRPr 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5" name="直接连接符 64">
            <a:extLst>
              <a:ext uri="{FF2B5EF4-FFF2-40B4-BE49-F238E27FC236}">
                <a16:creationId xmlns:a16="http://schemas.microsoft.com/office/drawing/2014/main" id="{BE01ED64-756B-4D01-AE1B-62F765822DD5}"/>
              </a:ext>
            </a:extLst>
          </p:cNvPr>
          <p:cNvCxnSpPr/>
          <p:nvPr/>
        </p:nvCxnSpPr>
        <p:spPr>
          <a:xfrm>
            <a:off x="474368" y="5823292"/>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94BB135-7709-465F-8092-D17DDB0FEDBA}"/>
              </a:ext>
            </a:extLst>
          </p:cNvPr>
          <p:cNvCxnSpPr>
            <a:cxnSpLocks/>
          </p:cNvCxnSpPr>
          <p:nvPr/>
        </p:nvCxnSpPr>
        <p:spPr>
          <a:xfrm>
            <a:off x="474368" y="6233447"/>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7E3BE532-F986-4130-9919-D9A58F159062}"/>
              </a:ext>
            </a:extLst>
          </p:cNvPr>
          <p:cNvSpPr txBox="1"/>
          <p:nvPr/>
        </p:nvSpPr>
        <p:spPr>
          <a:xfrm>
            <a:off x="3111638" y="5884763"/>
            <a:ext cx="6109365"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希望通过有趣的体验，度过一段愉悦的时光，能够从中获得价值感和认同感</a:t>
            </a:r>
            <a:endParaRPr lang="ca-ES" sz="1400" b="1" dirty="0">
              <a:latin typeface="+mn-ea"/>
              <a:cs typeface="Heiti SC Light" charset="-122"/>
            </a:endParaRPr>
          </a:p>
        </p:txBody>
      </p:sp>
      <p:sp>
        <p:nvSpPr>
          <p:cNvPr id="75" name="矩形: 圆角 74">
            <a:extLst>
              <a:ext uri="{FF2B5EF4-FFF2-40B4-BE49-F238E27FC236}">
                <a16:creationId xmlns:a16="http://schemas.microsoft.com/office/drawing/2014/main" id="{4A0AABB2-D245-4FE7-A64B-FDA24605E950}"/>
              </a:ext>
            </a:extLst>
          </p:cNvPr>
          <p:cNvSpPr/>
          <p:nvPr/>
        </p:nvSpPr>
        <p:spPr>
          <a:xfrm>
            <a:off x="8825787" y="2798694"/>
            <a:ext cx="2576066" cy="2755137"/>
          </a:xfrm>
          <a:prstGeom prst="roundRect">
            <a:avLst/>
          </a:prstGeom>
          <a:noFill/>
          <a:ln w="6350">
            <a:solidFill>
              <a:schemeClr val="accent5"/>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矩形 75">
            <a:extLst>
              <a:ext uri="{FF2B5EF4-FFF2-40B4-BE49-F238E27FC236}">
                <a16:creationId xmlns:a16="http://schemas.microsoft.com/office/drawing/2014/main" id="{982E6880-BEC9-4B68-941B-76BF0B6CF1DA}"/>
              </a:ext>
            </a:extLst>
          </p:cNvPr>
          <p:cNvSpPr/>
          <p:nvPr/>
        </p:nvSpPr>
        <p:spPr>
          <a:xfrm>
            <a:off x="8749403" y="1254034"/>
            <a:ext cx="2728835" cy="4388993"/>
          </a:xfrm>
          <a:prstGeom prst="rect">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矩形 76">
            <a:extLst>
              <a:ext uri="{FF2B5EF4-FFF2-40B4-BE49-F238E27FC236}">
                <a16:creationId xmlns:a16="http://schemas.microsoft.com/office/drawing/2014/main" id="{DF795797-0729-4E3B-987D-4670AD7EC9AF}"/>
              </a:ext>
            </a:extLst>
          </p:cNvPr>
          <p:cNvSpPr/>
          <p:nvPr/>
        </p:nvSpPr>
        <p:spPr>
          <a:xfrm>
            <a:off x="8749403" y="1194892"/>
            <a:ext cx="2728835" cy="351003"/>
          </a:xfrm>
          <a:prstGeom prst="rect">
            <a:avLst/>
          </a:prstGeom>
          <a:solidFill>
            <a:schemeClr val="accent5"/>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长三角地区高校学生</a:t>
            </a:r>
          </a:p>
        </p:txBody>
      </p:sp>
      <p:sp>
        <p:nvSpPr>
          <p:cNvPr id="79" name="文本框 78">
            <a:extLst>
              <a:ext uri="{FF2B5EF4-FFF2-40B4-BE49-F238E27FC236}">
                <a16:creationId xmlns:a16="http://schemas.microsoft.com/office/drawing/2014/main" id="{EF53E7A3-9FD1-462F-9146-2A3F1B147246}"/>
              </a:ext>
            </a:extLst>
          </p:cNvPr>
          <p:cNvSpPr txBox="1"/>
          <p:nvPr/>
        </p:nvSpPr>
        <p:spPr>
          <a:xfrm>
            <a:off x="9444371" y="3087428"/>
            <a:ext cx="2126952" cy="442035"/>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就读于长三角地区学校</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学校有社会实践要求</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文本框 79">
            <a:extLst>
              <a:ext uri="{FF2B5EF4-FFF2-40B4-BE49-F238E27FC236}">
                <a16:creationId xmlns:a16="http://schemas.microsoft.com/office/drawing/2014/main" id="{8EF4968F-BD4A-424E-97D6-FDC40BD99784}"/>
              </a:ext>
            </a:extLst>
          </p:cNvPr>
          <p:cNvSpPr txBox="1"/>
          <p:nvPr/>
        </p:nvSpPr>
        <p:spPr>
          <a:xfrm>
            <a:off x="9615490" y="2656518"/>
            <a:ext cx="1011025" cy="307777"/>
          </a:xfrm>
          <a:prstGeom prst="rect">
            <a:avLst/>
          </a:prstGeom>
          <a:solidFill>
            <a:schemeClr val="bg1"/>
          </a:solidFill>
        </p:spPr>
        <p:txBody>
          <a:bodyPr wrap="square" rtlCol="0">
            <a:spAutoFit/>
          </a:bodyPr>
          <a:lstStyle/>
          <a:p>
            <a:pPr algn="ctr">
              <a:buClr>
                <a:srgbClr val="2D97C8"/>
              </a:buClr>
            </a:pPr>
            <a:r>
              <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rPr>
              <a:t>典型画像</a:t>
            </a:r>
          </a:p>
        </p:txBody>
      </p:sp>
      <p:pic>
        <p:nvPicPr>
          <p:cNvPr id="11" name="图片 10">
            <a:extLst>
              <a:ext uri="{FF2B5EF4-FFF2-40B4-BE49-F238E27FC236}">
                <a16:creationId xmlns:a16="http://schemas.microsoft.com/office/drawing/2014/main" id="{AAF45DB9-EC6C-4B7D-8536-8966B772B46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453604" y="1684005"/>
            <a:ext cx="1320432" cy="941239"/>
          </a:xfrm>
          <a:prstGeom prst="rect">
            <a:avLst/>
          </a:prstGeom>
        </p:spPr>
      </p:pic>
      <p:sp>
        <p:nvSpPr>
          <p:cNvPr id="45" name="椭圆 44">
            <a:extLst>
              <a:ext uri="{FF2B5EF4-FFF2-40B4-BE49-F238E27FC236}">
                <a16:creationId xmlns:a16="http://schemas.microsoft.com/office/drawing/2014/main" id="{844E4D31-DA45-43C4-93D2-5B483E0EED3F}"/>
              </a:ext>
            </a:extLst>
          </p:cNvPr>
          <p:cNvSpPr/>
          <p:nvPr/>
        </p:nvSpPr>
        <p:spPr>
          <a:xfrm>
            <a:off x="395476" y="331862"/>
            <a:ext cx="252611" cy="252611"/>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1</a:t>
            </a:r>
            <a:endParaRPr lang="ca-ES" sz="1200" b="1" dirty="0">
              <a:solidFill>
                <a:schemeClr val="bg1"/>
              </a:solidFill>
            </a:endParaRPr>
          </a:p>
        </p:txBody>
      </p:sp>
      <p:cxnSp>
        <p:nvCxnSpPr>
          <p:cNvPr id="68" name="Straight Connector 22">
            <a:extLst>
              <a:ext uri="{FF2B5EF4-FFF2-40B4-BE49-F238E27FC236}">
                <a16:creationId xmlns:a16="http://schemas.microsoft.com/office/drawing/2014/main" id="{48FCF765-2023-42FC-869F-6784C863D637}"/>
              </a:ext>
            </a:extLst>
          </p:cNvPr>
          <p:cNvCxnSpPr>
            <a:cxnSpLocks/>
          </p:cNvCxnSpPr>
          <p:nvPr/>
        </p:nvCxnSpPr>
        <p:spPr>
          <a:xfrm flipH="1">
            <a:off x="395476" y="977591"/>
            <a:ext cx="7666968" cy="0"/>
          </a:xfrm>
          <a:prstGeom prst="line">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9" name="Straight Connector 22">
            <a:extLst>
              <a:ext uri="{FF2B5EF4-FFF2-40B4-BE49-F238E27FC236}">
                <a16:creationId xmlns:a16="http://schemas.microsoft.com/office/drawing/2014/main" id="{13B90721-158C-43B8-8A63-A0F13A25CAD1}"/>
              </a:ext>
            </a:extLst>
          </p:cNvPr>
          <p:cNvCxnSpPr>
            <a:cxnSpLocks/>
          </p:cNvCxnSpPr>
          <p:nvPr/>
        </p:nvCxnSpPr>
        <p:spPr>
          <a:xfrm flipH="1">
            <a:off x="8749403" y="985705"/>
            <a:ext cx="2743200" cy="0"/>
          </a:xfrm>
          <a:prstGeom prst="line">
            <a:avLst/>
          </a:prstGeom>
          <a:ln w="28575">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矩形: 圆角 40">
            <a:extLst>
              <a:ext uri="{FF2B5EF4-FFF2-40B4-BE49-F238E27FC236}">
                <a16:creationId xmlns:a16="http://schemas.microsoft.com/office/drawing/2014/main" id="{521F7981-EFE0-4141-8CDB-5E0A63723B2C}"/>
              </a:ext>
            </a:extLst>
          </p:cNvPr>
          <p:cNvSpPr/>
          <p:nvPr/>
        </p:nvSpPr>
        <p:spPr>
          <a:xfrm>
            <a:off x="3318204" y="837321"/>
            <a:ext cx="1800000" cy="280540"/>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目标受众</a:t>
            </a:r>
            <a:endParaRPr lang="ca-ES" sz="1400" b="1" dirty="0">
              <a:solidFill>
                <a:srgbClr val="2898D8"/>
              </a:solidFill>
            </a:endParaRPr>
          </a:p>
        </p:txBody>
      </p:sp>
      <p:sp>
        <p:nvSpPr>
          <p:cNvPr id="71" name="矩形: 圆角 40">
            <a:extLst>
              <a:ext uri="{FF2B5EF4-FFF2-40B4-BE49-F238E27FC236}">
                <a16:creationId xmlns:a16="http://schemas.microsoft.com/office/drawing/2014/main" id="{E64BE52F-6118-4291-86C6-A2EAEBFD4B81}"/>
              </a:ext>
            </a:extLst>
          </p:cNvPr>
          <p:cNvSpPr/>
          <p:nvPr/>
        </p:nvSpPr>
        <p:spPr>
          <a:xfrm>
            <a:off x="9221003" y="845435"/>
            <a:ext cx="1800000" cy="285250"/>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5"/>
                </a:solidFill>
              </a:rPr>
              <a:t>潜在二次传播者</a:t>
            </a:r>
            <a:endParaRPr lang="ca-ES" sz="1400" b="1" dirty="0">
              <a:solidFill>
                <a:schemeClr val="accent5"/>
              </a:solidFill>
            </a:endParaRPr>
          </a:p>
        </p:txBody>
      </p:sp>
      <p:grpSp>
        <p:nvGrpSpPr>
          <p:cNvPr id="5" name="组合 4">
            <a:extLst>
              <a:ext uri="{FF2B5EF4-FFF2-40B4-BE49-F238E27FC236}">
                <a16:creationId xmlns:a16="http://schemas.microsoft.com/office/drawing/2014/main" id="{89D63249-79C2-4450-AD39-9F62AAB68F48}"/>
              </a:ext>
            </a:extLst>
          </p:cNvPr>
          <p:cNvGrpSpPr/>
          <p:nvPr/>
        </p:nvGrpSpPr>
        <p:grpSpPr>
          <a:xfrm>
            <a:off x="4427022" y="1180064"/>
            <a:ext cx="3635422" cy="4531474"/>
            <a:chOff x="477125" y="1180064"/>
            <a:chExt cx="3635422" cy="4531474"/>
          </a:xfrm>
        </p:grpSpPr>
        <p:sp>
          <p:nvSpPr>
            <p:cNvPr id="3" name="矩形: 圆角 2">
              <a:extLst>
                <a:ext uri="{FF2B5EF4-FFF2-40B4-BE49-F238E27FC236}">
                  <a16:creationId xmlns:a16="http://schemas.microsoft.com/office/drawing/2014/main" id="{65767DE8-B878-4E87-846A-DC6166FE9210}"/>
                </a:ext>
              </a:extLst>
            </p:cNvPr>
            <p:cNvSpPr/>
            <p:nvPr/>
          </p:nvSpPr>
          <p:spPr>
            <a:xfrm>
              <a:off x="578886" y="2834993"/>
              <a:ext cx="3427207" cy="2728075"/>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55045726-FA54-4206-9E6B-911EB247E582}"/>
                </a:ext>
              </a:extLst>
            </p:cNvPr>
            <p:cNvSpPr/>
            <p:nvPr/>
          </p:nvSpPr>
          <p:spPr>
            <a:xfrm>
              <a:off x="477125" y="1231998"/>
              <a:ext cx="3635422" cy="44795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矩形 9">
              <a:extLst>
                <a:ext uri="{FF2B5EF4-FFF2-40B4-BE49-F238E27FC236}">
                  <a16:creationId xmlns:a16="http://schemas.microsoft.com/office/drawing/2014/main" id="{A01E6383-50DE-4173-B46E-69BE7911E177}"/>
                </a:ext>
              </a:extLst>
            </p:cNvPr>
            <p:cNvSpPr/>
            <p:nvPr/>
          </p:nvSpPr>
          <p:spPr>
            <a:xfrm>
              <a:off x="477125" y="1180064"/>
              <a:ext cx="3635422" cy="358244"/>
            </a:xfrm>
            <a:prstGeom prst="rect">
              <a:avLst/>
            </a:prstGeom>
            <a:solidFill>
              <a:srgbClr val="2D97C8"/>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长三角地区中青年</a:t>
              </a:r>
            </a:p>
          </p:txBody>
        </p:sp>
        <p:sp>
          <p:nvSpPr>
            <p:cNvPr id="12" name="文本框 11">
              <a:extLst>
                <a:ext uri="{FF2B5EF4-FFF2-40B4-BE49-F238E27FC236}">
                  <a16:creationId xmlns:a16="http://schemas.microsoft.com/office/drawing/2014/main" id="{33D30280-5A84-4387-93C6-EF7AFE965C3B}"/>
                </a:ext>
              </a:extLst>
            </p:cNvPr>
            <p:cNvSpPr txBox="1"/>
            <p:nvPr/>
          </p:nvSpPr>
          <p:spPr>
            <a:xfrm>
              <a:off x="1157198" y="4243348"/>
              <a:ext cx="2602457" cy="1180699"/>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生活在长三角地区，本身即为水源地产品的消费者，更容易体现“饮水思源”等有共情力的内容</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对自然、公益环保有了解，对志愿服务有热情，对于自然教育有兴趣</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教育水平较高</a:t>
              </a:r>
            </a:p>
          </p:txBody>
        </p:sp>
        <p:sp>
          <p:nvSpPr>
            <p:cNvPr id="98" name="文本框 97">
              <a:extLst>
                <a:ext uri="{FF2B5EF4-FFF2-40B4-BE49-F238E27FC236}">
                  <a16:creationId xmlns:a16="http://schemas.microsoft.com/office/drawing/2014/main" id="{D991BCE9-4F22-4AEE-8476-50CD59229D48}"/>
                </a:ext>
              </a:extLst>
            </p:cNvPr>
            <p:cNvSpPr txBox="1"/>
            <p:nvPr/>
          </p:nvSpPr>
          <p:spPr>
            <a:xfrm>
              <a:off x="1619032" y="2703900"/>
              <a:ext cx="1346913" cy="319401"/>
            </a:xfrm>
            <a:prstGeom prst="rect">
              <a:avLst/>
            </a:prstGeom>
            <a:solidFill>
              <a:schemeClr val="bg1"/>
            </a:solidFill>
          </p:spPr>
          <p:txBody>
            <a:bodyPr wrap="square" rtlCol="0">
              <a:spAutoFit/>
            </a:bodyPr>
            <a:lstStyle/>
            <a:p>
              <a:pPr algn="ctr">
                <a:buClr>
                  <a:srgbClr val="2D97C8"/>
                </a:buClr>
              </a:pPr>
              <a:r>
                <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rPr>
                <a:t>典型画像</a:t>
              </a:r>
            </a:p>
          </p:txBody>
        </p:sp>
        <p:pic>
          <p:nvPicPr>
            <p:cNvPr id="8" name="图片 7">
              <a:extLst>
                <a:ext uri="{FF2B5EF4-FFF2-40B4-BE49-F238E27FC236}">
                  <a16:creationId xmlns:a16="http://schemas.microsoft.com/office/drawing/2014/main" id="{132506B8-B142-4E1B-8B57-5F8676B2066E}"/>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396656" y="1645789"/>
              <a:ext cx="1796360" cy="1044378"/>
            </a:xfrm>
            <a:prstGeom prst="rect">
              <a:avLst/>
            </a:prstGeom>
          </p:spPr>
        </p:pic>
        <p:sp>
          <p:nvSpPr>
            <p:cNvPr id="52" name="iconfont-11143-5258358">
              <a:extLst>
                <a:ext uri="{FF2B5EF4-FFF2-40B4-BE49-F238E27FC236}">
                  <a16:creationId xmlns:a16="http://schemas.microsoft.com/office/drawing/2014/main" id="{7AA2C2C4-DFDB-425D-BE52-D3968B376D37}"/>
                </a:ext>
              </a:extLst>
            </p:cNvPr>
            <p:cNvSpPr>
              <a:spLocks noChangeAspect="1"/>
            </p:cNvSpPr>
            <p:nvPr/>
          </p:nvSpPr>
          <p:spPr bwMode="auto">
            <a:xfrm>
              <a:off x="702906" y="3153590"/>
              <a:ext cx="426431" cy="426431"/>
            </a:xfrm>
            <a:custGeom>
              <a:avLst/>
              <a:gdLst>
                <a:gd name="connsiteX0" fmla="*/ 393705 w 609586"/>
                <a:gd name="connsiteY0" fmla="*/ 507999 h 609586"/>
                <a:gd name="connsiteX1" fmla="*/ 401325 w 609586"/>
                <a:gd name="connsiteY1" fmla="*/ 525763 h 609586"/>
                <a:gd name="connsiteX2" fmla="*/ 317508 w 609586"/>
                <a:gd name="connsiteY2" fmla="*/ 546098 h 609586"/>
                <a:gd name="connsiteX3" fmla="*/ 317508 w 609586"/>
                <a:gd name="connsiteY3" fmla="*/ 525763 h 609586"/>
                <a:gd name="connsiteX4" fmla="*/ 393705 w 609586"/>
                <a:gd name="connsiteY4" fmla="*/ 507999 h 609586"/>
                <a:gd name="connsiteX5" fmla="*/ 200642 w 609586"/>
                <a:gd name="connsiteY5" fmla="*/ 500379 h 609586"/>
                <a:gd name="connsiteX6" fmla="*/ 276839 w 609586"/>
                <a:gd name="connsiteY6" fmla="*/ 525763 h 609586"/>
                <a:gd name="connsiteX7" fmla="*/ 274315 w 609586"/>
                <a:gd name="connsiteY7" fmla="*/ 546098 h 609586"/>
                <a:gd name="connsiteX8" fmla="*/ 190498 w 609586"/>
                <a:gd name="connsiteY8" fmla="*/ 518143 h 609586"/>
                <a:gd name="connsiteX9" fmla="*/ 485141 w 609586"/>
                <a:gd name="connsiteY9" fmla="*/ 431801 h 609586"/>
                <a:gd name="connsiteX10" fmla="*/ 502904 w 609586"/>
                <a:gd name="connsiteY10" fmla="*/ 444469 h 609586"/>
                <a:gd name="connsiteX11" fmla="*/ 441947 w 609586"/>
                <a:gd name="connsiteY11" fmla="*/ 505427 h 609586"/>
                <a:gd name="connsiteX12" fmla="*/ 429232 w 609586"/>
                <a:gd name="connsiteY12" fmla="*/ 487663 h 609586"/>
                <a:gd name="connsiteX13" fmla="*/ 485141 w 609586"/>
                <a:gd name="connsiteY13" fmla="*/ 431801 h 609586"/>
                <a:gd name="connsiteX14" fmla="*/ 114302 w 609586"/>
                <a:gd name="connsiteY14" fmla="*/ 416561 h 609586"/>
                <a:gd name="connsiteX15" fmla="*/ 167639 w 609586"/>
                <a:gd name="connsiteY15" fmla="*/ 477520 h 609586"/>
                <a:gd name="connsiteX16" fmla="*/ 154924 w 609586"/>
                <a:gd name="connsiteY16" fmla="*/ 492759 h 609586"/>
                <a:gd name="connsiteX17" fmla="*/ 96538 w 609586"/>
                <a:gd name="connsiteY17" fmla="*/ 426705 h 609586"/>
                <a:gd name="connsiteX18" fmla="*/ 302269 w 609586"/>
                <a:gd name="connsiteY18" fmla="*/ 408941 h 609586"/>
                <a:gd name="connsiteX19" fmla="*/ 322556 w 609586"/>
                <a:gd name="connsiteY19" fmla="*/ 408941 h 609586"/>
                <a:gd name="connsiteX20" fmla="*/ 322556 w 609586"/>
                <a:gd name="connsiteY20" fmla="*/ 452088 h 609586"/>
                <a:gd name="connsiteX21" fmla="*/ 302269 w 609586"/>
                <a:gd name="connsiteY21" fmla="*/ 452088 h 609586"/>
                <a:gd name="connsiteX22" fmla="*/ 525763 w 609586"/>
                <a:gd name="connsiteY22" fmla="*/ 320027 h 609586"/>
                <a:gd name="connsiteX23" fmla="*/ 546098 w 609586"/>
                <a:gd name="connsiteY23" fmla="*/ 320027 h 609586"/>
                <a:gd name="connsiteX24" fmla="*/ 525763 w 609586"/>
                <a:gd name="connsiteY24" fmla="*/ 403845 h 609586"/>
                <a:gd name="connsiteX25" fmla="*/ 505428 w 609586"/>
                <a:gd name="connsiteY25" fmla="*/ 396226 h 609586"/>
                <a:gd name="connsiteX26" fmla="*/ 525763 w 609586"/>
                <a:gd name="connsiteY26" fmla="*/ 320027 h 609586"/>
                <a:gd name="connsiteX27" fmla="*/ 63488 w 609586"/>
                <a:gd name="connsiteY27" fmla="*/ 302264 h 609586"/>
                <a:gd name="connsiteX28" fmla="*/ 83823 w 609586"/>
                <a:gd name="connsiteY28" fmla="*/ 302264 h 609586"/>
                <a:gd name="connsiteX29" fmla="*/ 83823 w 609586"/>
                <a:gd name="connsiteY29" fmla="*/ 304788 h 609586"/>
                <a:gd name="connsiteX30" fmla="*/ 96538 w 609586"/>
                <a:gd name="connsiteY30" fmla="*/ 380986 h 609586"/>
                <a:gd name="connsiteX31" fmla="*/ 78727 w 609586"/>
                <a:gd name="connsiteY31" fmla="*/ 388606 h 609586"/>
                <a:gd name="connsiteX32" fmla="*/ 63488 w 609586"/>
                <a:gd name="connsiteY32" fmla="*/ 304788 h 609586"/>
                <a:gd name="connsiteX33" fmla="*/ 261599 w 609586"/>
                <a:gd name="connsiteY33" fmla="*/ 218445 h 609586"/>
                <a:gd name="connsiteX34" fmla="*/ 388609 w 609586"/>
                <a:gd name="connsiteY34" fmla="*/ 218445 h 609586"/>
                <a:gd name="connsiteX35" fmla="*/ 388609 w 609586"/>
                <a:gd name="connsiteY35" fmla="*/ 238733 h 609586"/>
                <a:gd name="connsiteX36" fmla="*/ 261599 w 609586"/>
                <a:gd name="connsiteY36" fmla="*/ 238733 h 609586"/>
                <a:gd name="connsiteX37" fmla="*/ 231121 w 609586"/>
                <a:gd name="connsiteY37" fmla="*/ 264164 h 609586"/>
                <a:gd name="connsiteX38" fmla="*/ 264171 w 609586"/>
                <a:gd name="connsiteY38" fmla="*/ 289548 h 609586"/>
                <a:gd name="connsiteX39" fmla="*/ 350511 w 609586"/>
                <a:gd name="connsiteY39" fmla="*/ 289548 h 609586"/>
                <a:gd name="connsiteX40" fmla="*/ 403849 w 609586"/>
                <a:gd name="connsiteY40" fmla="*/ 337791 h 609586"/>
                <a:gd name="connsiteX41" fmla="*/ 350511 w 609586"/>
                <a:gd name="connsiteY41" fmla="*/ 391130 h 609586"/>
                <a:gd name="connsiteX42" fmla="*/ 223501 w 609586"/>
                <a:gd name="connsiteY42" fmla="*/ 391130 h 609586"/>
                <a:gd name="connsiteX43" fmla="*/ 223501 w 609586"/>
                <a:gd name="connsiteY43" fmla="*/ 370842 h 609586"/>
                <a:gd name="connsiteX44" fmla="*/ 350511 w 609586"/>
                <a:gd name="connsiteY44" fmla="*/ 370842 h 609586"/>
                <a:gd name="connsiteX45" fmla="*/ 380990 w 609586"/>
                <a:gd name="connsiteY45" fmla="*/ 340363 h 609586"/>
                <a:gd name="connsiteX46" fmla="*/ 350511 w 609586"/>
                <a:gd name="connsiteY46" fmla="*/ 309883 h 609586"/>
                <a:gd name="connsiteX47" fmla="*/ 264171 w 609586"/>
                <a:gd name="connsiteY47" fmla="*/ 309883 h 609586"/>
                <a:gd name="connsiteX48" fmla="*/ 210833 w 609586"/>
                <a:gd name="connsiteY48" fmla="*/ 264164 h 609586"/>
                <a:gd name="connsiteX49" fmla="*/ 261599 w 609586"/>
                <a:gd name="connsiteY49" fmla="*/ 218445 h 609586"/>
                <a:gd name="connsiteX50" fmla="*/ 520668 w 609586"/>
                <a:gd name="connsiteY50" fmla="*/ 193014 h 609586"/>
                <a:gd name="connsiteX51" fmla="*/ 546098 w 609586"/>
                <a:gd name="connsiteY51" fmla="*/ 276832 h 609586"/>
                <a:gd name="connsiteX52" fmla="*/ 523239 w 609586"/>
                <a:gd name="connsiteY52" fmla="*/ 279404 h 609586"/>
                <a:gd name="connsiteX53" fmla="*/ 500380 w 609586"/>
                <a:gd name="connsiteY53" fmla="*/ 203206 h 609586"/>
                <a:gd name="connsiteX54" fmla="*/ 99062 w 609586"/>
                <a:gd name="connsiteY54" fmla="*/ 177775 h 609586"/>
                <a:gd name="connsiteX55" fmla="*/ 116826 w 609586"/>
                <a:gd name="connsiteY55" fmla="*/ 187966 h 609586"/>
                <a:gd name="connsiteX56" fmla="*/ 86347 w 609586"/>
                <a:gd name="connsiteY56" fmla="*/ 264164 h 609586"/>
                <a:gd name="connsiteX57" fmla="*/ 66060 w 609586"/>
                <a:gd name="connsiteY57" fmla="*/ 259069 h 609586"/>
                <a:gd name="connsiteX58" fmla="*/ 99062 w 609586"/>
                <a:gd name="connsiteY58" fmla="*/ 177775 h 609586"/>
                <a:gd name="connsiteX59" fmla="*/ 302269 w 609586"/>
                <a:gd name="connsiteY59" fmla="*/ 157487 h 609586"/>
                <a:gd name="connsiteX60" fmla="*/ 322556 w 609586"/>
                <a:gd name="connsiteY60" fmla="*/ 157487 h 609586"/>
                <a:gd name="connsiteX61" fmla="*/ 322556 w 609586"/>
                <a:gd name="connsiteY61" fmla="*/ 200634 h 609586"/>
                <a:gd name="connsiteX62" fmla="*/ 302269 w 609586"/>
                <a:gd name="connsiteY62" fmla="*/ 200634 h 609586"/>
                <a:gd name="connsiteX63" fmla="*/ 431803 w 609586"/>
                <a:gd name="connsiteY63" fmla="*/ 99052 h 609586"/>
                <a:gd name="connsiteX64" fmla="*/ 497809 w 609586"/>
                <a:gd name="connsiteY64" fmla="*/ 157487 h 609586"/>
                <a:gd name="connsiteX65" fmla="*/ 480045 w 609586"/>
                <a:gd name="connsiteY65" fmla="*/ 170155 h 609586"/>
                <a:gd name="connsiteX66" fmla="*/ 421612 w 609586"/>
                <a:gd name="connsiteY66" fmla="*/ 116816 h 609586"/>
                <a:gd name="connsiteX67" fmla="*/ 195594 w 609586"/>
                <a:gd name="connsiteY67" fmla="*/ 88908 h 609586"/>
                <a:gd name="connsiteX68" fmla="*/ 205738 w 609586"/>
                <a:gd name="connsiteY68" fmla="*/ 106672 h 609586"/>
                <a:gd name="connsiteX69" fmla="*/ 142256 w 609586"/>
                <a:gd name="connsiteY69" fmla="*/ 157487 h 609586"/>
                <a:gd name="connsiteX70" fmla="*/ 127017 w 609586"/>
                <a:gd name="connsiteY70" fmla="*/ 142247 h 609586"/>
                <a:gd name="connsiteX71" fmla="*/ 195594 w 609586"/>
                <a:gd name="connsiteY71" fmla="*/ 88908 h 609586"/>
                <a:gd name="connsiteX72" fmla="*/ 314639 w 609586"/>
                <a:gd name="connsiteY72" fmla="*/ 63816 h 609586"/>
                <a:gd name="connsiteX73" fmla="*/ 391133 w 609586"/>
                <a:gd name="connsiteY73" fmla="*/ 78717 h 609586"/>
                <a:gd name="connsiteX74" fmla="*/ 383514 w 609586"/>
                <a:gd name="connsiteY74" fmla="*/ 99052 h 609586"/>
                <a:gd name="connsiteX75" fmla="*/ 241312 w 609586"/>
                <a:gd name="connsiteY75" fmla="*/ 93956 h 609586"/>
                <a:gd name="connsiteX76" fmla="*/ 236216 w 609586"/>
                <a:gd name="connsiteY76" fmla="*/ 73669 h 609586"/>
                <a:gd name="connsiteX77" fmla="*/ 314639 w 609586"/>
                <a:gd name="connsiteY77" fmla="*/ 63816 h 609586"/>
                <a:gd name="connsiteX78" fmla="*/ 304793 w 609586"/>
                <a:gd name="connsiteY78" fmla="*/ 20335 h 609586"/>
                <a:gd name="connsiteX79" fmla="*/ 20335 w 609586"/>
                <a:gd name="connsiteY79" fmla="*/ 304793 h 609586"/>
                <a:gd name="connsiteX80" fmla="*/ 304793 w 609586"/>
                <a:gd name="connsiteY80" fmla="*/ 589251 h 609586"/>
                <a:gd name="connsiteX81" fmla="*/ 589251 w 609586"/>
                <a:gd name="connsiteY81" fmla="*/ 304793 h 609586"/>
                <a:gd name="connsiteX82" fmla="*/ 304793 w 609586"/>
                <a:gd name="connsiteY82" fmla="*/ 20335 h 609586"/>
                <a:gd name="connsiteX83" fmla="*/ 304793 w 609586"/>
                <a:gd name="connsiteY83" fmla="*/ 0 h 609586"/>
                <a:gd name="connsiteX84" fmla="*/ 609586 w 609586"/>
                <a:gd name="connsiteY84" fmla="*/ 304793 h 609586"/>
                <a:gd name="connsiteX85" fmla="*/ 304793 w 609586"/>
                <a:gd name="connsiteY85" fmla="*/ 609586 h 609586"/>
                <a:gd name="connsiteX86" fmla="*/ 0 w 609586"/>
                <a:gd name="connsiteY86" fmla="*/ 304793 h 609586"/>
                <a:gd name="connsiteX87" fmla="*/ 304793 w 609586"/>
                <a:gd name="connsiteY87"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9586" h="609586">
                  <a:moveTo>
                    <a:pt x="393705" y="507999"/>
                  </a:moveTo>
                  <a:lnTo>
                    <a:pt x="401325" y="525763"/>
                  </a:lnTo>
                  <a:cubicBezTo>
                    <a:pt x="375894" y="538478"/>
                    <a:pt x="347987" y="543526"/>
                    <a:pt x="317508" y="546098"/>
                  </a:cubicBezTo>
                  <a:lnTo>
                    <a:pt x="317508" y="525763"/>
                  </a:lnTo>
                  <a:cubicBezTo>
                    <a:pt x="342891" y="523239"/>
                    <a:pt x="368274" y="518143"/>
                    <a:pt x="393705" y="507999"/>
                  </a:cubicBezTo>
                  <a:close/>
                  <a:moveTo>
                    <a:pt x="200642" y="500379"/>
                  </a:moveTo>
                  <a:cubicBezTo>
                    <a:pt x="223501" y="513047"/>
                    <a:pt x="248932" y="523239"/>
                    <a:pt x="276839" y="525763"/>
                  </a:cubicBezTo>
                  <a:lnTo>
                    <a:pt x="274315" y="546098"/>
                  </a:lnTo>
                  <a:cubicBezTo>
                    <a:pt x="243836" y="541002"/>
                    <a:pt x="215881" y="533382"/>
                    <a:pt x="190498" y="518143"/>
                  </a:cubicBezTo>
                  <a:close/>
                  <a:moveTo>
                    <a:pt x="485141" y="431801"/>
                  </a:moveTo>
                  <a:lnTo>
                    <a:pt x="502904" y="444469"/>
                  </a:lnTo>
                  <a:cubicBezTo>
                    <a:pt x="487665" y="467328"/>
                    <a:pt x="467330" y="487663"/>
                    <a:pt x="441947" y="505427"/>
                  </a:cubicBezTo>
                  <a:lnTo>
                    <a:pt x="429232" y="487663"/>
                  </a:lnTo>
                  <a:cubicBezTo>
                    <a:pt x="452091" y="472424"/>
                    <a:pt x="469902" y="452088"/>
                    <a:pt x="485141" y="431801"/>
                  </a:cubicBezTo>
                  <a:close/>
                  <a:moveTo>
                    <a:pt x="114302" y="416561"/>
                  </a:moveTo>
                  <a:cubicBezTo>
                    <a:pt x="127017" y="439420"/>
                    <a:pt x="144780" y="459708"/>
                    <a:pt x="167639" y="477520"/>
                  </a:cubicBezTo>
                  <a:lnTo>
                    <a:pt x="154924" y="492759"/>
                  </a:lnTo>
                  <a:cubicBezTo>
                    <a:pt x="129541" y="474948"/>
                    <a:pt x="111778" y="452088"/>
                    <a:pt x="96538" y="426705"/>
                  </a:cubicBezTo>
                  <a:close/>
                  <a:moveTo>
                    <a:pt x="302269" y="408941"/>
                  </a:moveTo>
                  <a:lnTo>
                    <a:pt x="322556" y="408941"/>
                  </a:lnTo>
                  <a:lnTo>
                    <a:pt x="322556" y="452088"/>
                  </a:lnTo>
                  <a:lnTo>
                    <a:pt x="302269" y="452088"/>
                  </a:lnTo>
                  <a:close/>
                  <a:moveTo>
                    <a:pt x="525763" y="320027"/>
                  </a:moveTo>
                  <a:lnTo>
                    <a:pt x="546098" y="320027"/>
                  </a:lnTo>
                  <a:cubicBezTo>
                    <a:pt x="546098" y="347982"/>
                    <a:pt x="538478" y="375890"/>
                    <a:pt x="525763" y="403845"/>
                  </a:cubicBezTo>
                  <a:lnTo>
                    <a:pt x="505428" y="396226"/>
                  </a:lnTo>
                  <a:cubicBezTo>
                    <a:pt x="518144" y="373366"/>
                    <a:pt x="523239" y="347982"/>
                    <a:pt x="525763" y="320027"/>
                  </a:cubicBezTo>
                  <a:close/>
                  <a:moveTo>
                    <a:pt x="63488" y="302264"/>
                  </a:moveTo>
                  <a:lnTo>
                    <a:pt x="83823" y="302264"/>
                  </a:lnTo>
                  <a:lnTo>
                    <a:pt x="83823" y="304788"/>
                  </a:lnTo>
                  <a:cubicBezTo>
                    <a:pt x="83823" y="330171"/>
                    <a:pt x="88919" y="355602"/>
                    <a:pt x="96538" y="380986"/>
                  </a:cubicBezTo>
                  <a:lnTo>
                    <a:pt x="78727" y="388606"/>
                  </a:lnTo>
                  <a:cubicBezTo>
                    <a:pt x="68584" y="360650"/>
                    <a:pt x="63488" y="332743"/>
                    <a:pt x="63488" y="304788"/>
                  </a:cubicBezTo>
                  <a:close/>
                  <a:moveTo>
                    <a:pt x="261599" y="218445"/>
                  </a:moveTo>
                  <a:lnTo>
                    <a:pt x="388609" y="218445"/>
                  </a:lnTo>
                  <a:lnTo>
                    <a:pt x="388609" y="238733"/>
                  </a:lnTo>
                  <a:lnTo>
                    <a:pt x="261599" y="238733"/>
                  </a:lnTo>
                  <a:cubicBezTo>
                    <a:pt x="261599" y="238733"/>
                    <a:pt x="231121" y="241305"/>
                    <a:pt x="231121" y="264164"/>
                  </a:cubicBezTo>
                  <a:cubicBezTo>
                    <a:pt x="231121" y="287024"/>
                    <a:pt x="264171" y="289548"/>
                    <a:pt x="264171" y="289548"/>
                  </a:cubicBezTo>
                  <a:lnTo>
                    <a:pt x="350511" y="289548"/>
                  </a:lnTo>
                  <a:cubicBezTo>
                    <a:pt x="378466" y="289548"/>
                    <a:pt x="403849" y="307312"/>
                    <a:pt x="403849" y="337791"/>
                  </a:cubicBezTo>
                  <a:cubicBezTo>
                    <a:pt x="403849" y="368270"/>
                    <a:pt x="378466" y="391130"/>
                    <a:pt x="350511" y="391130"/>
                  </a:cubicBezTo>
                  <a:lnTo>
                    <a:pt x="223501" y="391130"/>
                  </a:lnTo>
                  <a:lnTo>
                    <a:pt x="223501" y="370842"/>
                  </a:lnTo>
                  <a:lnTo>
                    <a:pt x="350511" y="370842"/>
                  </a:lnTo>
                  <a:cubicBezTo>
                    <a:pt x="365750" y="370842"/>
                    <a:pt x="380990" y="358126"/>
                    <a:pt x="380990" y="340363"/>
                  </a:cubicBezTo>
                  <a:cubicBezTo>
                    <a:pt x="380990" y="325123"/>
                    <a:pt x="368274" y="309883"/>
                    <a:pt x="350511" y="309883"/>
                  </a:cubicBezTo>
                  <a:lnTo>
                    <a:pt x="264171" y="309883"/>
                  </a:lnTo>
                  <a:cubicBezTo>
                    <a:pt x="243836" y="307312"/>
                    <a:pt x="210833" y="297168"/>
                    <a:pt x="210833" y="264164"/>
                  </a:cubicBezTo>
                  <a:cubicBezTo>
                    <a:pt x="210833" y="231113"/>
                    <a:pt x="243836" y="218445"/>
                    <a:pt x="261599" y="218445"/>
                  </a:cubicBezTo>
                  <a:close/>
                  <a:moveTo>
                    <a:pt x="520668" y="193014"/>
                  </a:moveTo>
                  <a:cubicBezTo>
                    <a:pt x="533383" y="218445"/>
                    <a:pt x="543527" y="246353"/>
                    <a:pt x="546098" y="276832"/>
                  </a:cubicBezTo>
                  <a:lnTo>
                    <a:pt x="523239" y="279404"/>
                  </a:lnTo>
                  <a:cubicBezTo>
                    <a:pt x="520668" y="251449"/>
                    <a:pt x="513048" y="226065"/>
                    <a:pt x="500380" y="203206"/>
                  </a:cubicBezTo>
                  <a:close/>
                  <a:moveTo>
                    <a:pt x="99062" y="177775"/>
                  </a:moveTo>
                  <a:lnTo>
                    <a:pt x="116826" y="187966"/>
                  </a:lnTo>
                  <a:cubicBezTo>
                    <a:pt x="104158" y="210826"/>
                    <a:pt x="93967" y="236209"/>
                    <a:pt x="86347" y="264164"/>
                  </a:cubicBezTo>
                  <a:lnTo>
                    <a:pt x="66060" y="259069"/>
                  </a:lnTo>
                  <a:cubicBezTo>
                    <a:pt x="73679" y="231113"/>
                    <a:pt x="83823" y="203206"/>
                    <a:pt x="99062" y="177775"/>
                  </a:cubicBezTo>
                  <a:close/>
                  <a:moveTo>
                    <a:pt x="302269" y="157487"/>
                  </a:moveTo>
                  <a:lnTo>
                    <a:pt x="322556" y="157487"/>
                  </a:lnTo>
                  <a:lnTo>
                    <a:pt x="322556" y="200634"/>
                  </a:lnTo>
                  <a:lnTo>
                    <a:pt x="302269" y="200634"/>
                  </a:lnTo>
                  <a:close/>
                  <a:moveTo>
                    <a:pt x="431803" y="99052"/>
                  </a:moveTo>
                  <a:cubicBezTo>
                    <a:pt x="457186" y="114292"/>
                    <a:pt x="480045" y="134627"/>
                    <a:pt x="497809" y="157487"/>
                  </a:cubicBezTo>
                  <a:lnTo>
                    <a:pt x="480045" y="170155"/>
                  </a:lnTo>
                  <a:cubicBezTo>
                    <a:pt x="462282" y="147295"/>
                    <a:pt x="441947" y="129532"/>
                    <a:pt x="421612" y="116816"/>
                  </a:cubicBezTo>
                  <a:close/>
                  <a:moveTo>
                    <a:pt x="195594" y="88908"/>
                  </a:moveTo>
                  <a:lnTo>
                    <a:pt x="205738" y="106672"/>
                  </a:lnTo>
                  <a:cubicBezTo>
                    <a:pt x="180355" y="119388"/>
                    <a:pt x="160020" y="137151"/>
                    <a:pt x="142256" y="157487"/>
                  </a:cubicBezTo>
                  <a:lnTo>
                    <a:pt x="127017" y="142247"/>
                  </a:lnTo>
                  <a:cubicBezTo>
                    <a:pt x="147304" y="119388"/>
                    <a:pt x="170163" y="101576"/>
                    <a:pt x="195594" y="88908"/>
                  </a:cubicBezTo>
                  <a:close/>
                  <a:moveTo>
                    <a:pt x="314639" y="63816"/>
                  </a:moveTo>
                  <a:cubicBezTo>
                    <a:pt x="340987" y="64763"/>
                    <a:pt x="367012" y="69835"/>
                    <a:pt x="391133" y="78717"/>
                  </a:cubicBezTo>
                  <a:lnTo>
                    <a:pt x="383514" y="99052"/>
                  </a:lnTo>
                  <a:cubicBezTo>
                    <a:pt x="337796" y="81288"/>
                    <a:pt x="289554" y="78717"/>
                    <a:pt x="241312" y="93956"/>
                  </a:cubicBezTo>
                  <a:lnTo>
                    <a:pt x="236216" y="73669"/>
                  </a:lnTo>
                  <a:cubicBezTo>
                    <a:pt x="261623" y="66049"/>
                    <a:pt x="288292" y="62870"/>
                    <a:pt x="314639" y="63816"/>
                  </a:cubicBezTo>
                  <a:close/>
                  <a:moveTo>
                    <a:pt x="304793" y="20335"/>
                  </a:moveTo>
                  <a:cubicBezTo>
                    <a:pt x="147301" y="20335"/>
                    <a:pt x="20335" y="147301"/>
                    <a:pt x="20335" y="304793"/>
                  </a:cubicBezTo>
                  <a:cubicBezTo>
                    <a:pt x="20335" y="462285"/>
                    <a:pt x="147301" y="589251"/>
                    <a:pt x="304793" y="589251"/>
                  </a:cubicBezTo>
                  <a:cubicBezTo>
                    <a:pt x="462285" y="589251"/>
                    <a:pt x="589251" y="462285"/>
                    <a:pt x="589251" y="304793"/>
                  </a:cubicBezTo>
                  <a:cubicBezTo>
                    <a:pt x="589251" y="147301"/>
                    <a:pt x="462285" y="20335"/>
                    <a:pt x="304793" y="20335"/>
                  </a:cubicBezTo>
                  <a:close/>
                  <a:moveTo>
                    <a:pt x="304793" y="0"/>
                  </a:moveTo>
                  <a:cubicBezTo>
                    <a:pt x="472429" y="0"/>
                    <a:pt x="609586" y="137157"/>
                    <a:pt x="609586" y="304793"/>
                  </a:cubicBezTo>
                  <a:cubicBezTo>
                    <a:pt x="609586" y="472429"/>
                    <a:pt x="472429" y="609586"/>
                    <a:pt x="304793" y="609586"/>
                  </a:cubicBezTo>
                  <a:cubicBezTo>
                    <a:pt x="137157" y="609586"/>
                    <a:pt x="0" y="472429"/>
                    <a:pt x="0" y="304793"/>
                  </a:cubicBezTo>
                  <a:cubicBezTo>
                    <a:pt x="0" y="137157"/>
                    <a:pt x="137157" y="0"/>
                    <a:pt x="304793" y="0"/>
                  </a:cubicBezTo>
                  <a:close/>
                </a:path>
              </a:pathLst>
            </a:custGeom>
            <a:solidFill>
              <a:schemeClr val="accent1"/>
            </a:solidFill>
            <a:ln>
              <a:noFill/>
            </a:ln>
          </p:spPr>
        </p:sp>
        <p:sp>
          <p:nvSpPr>
            <p:cNvPr id="18" name="矩形 17">
              <a:extLst>
                <a:ext uri="{FF2B5EF4-FFF2-40B4-BE49-F238E27FC236}">
                  <a16:creationId xmlns:a16="http://schemas.microsoft.com/office/drawing/2014/main" id="{E73D1400-9C94-4D83-8F80-DB7750C8BCA3}"/>
                </a:ext>
              </a:extLst>
            </p:cNvPr>
            <p:cNvSpPr/>
            <p:nvPr/>
          </p:nvSpPr>
          <p:spPr>
            <a:xfrm>
              <a:off x="1161665" y="3228306"/>
              <a:ext cx="2285050" cy="276999"/>
            </a:xfrm>
            <a:prstGeom prst="rect">
              <a:avLst/>
            </a:prstGeom>
          </p:spPr>
          <p:txBody>
            <a:bodyPr wrap="square">
              <a:spAutoFit/>
            </a:bodyPr>
            <a:lstStyle/>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rPr>
                <a:t>中、高消费型的人群</a:t>
              </a:r>
            </a:p>
          </p:txBody>
        </p:sp>
        <p:sp>
          <p:nvSpPr>
            <p:cNvPr id="94" name="circular-line-with-word-age-in-the-center_31370">
              <a:extLst>
                <a:ext uri="{FF2B5EF4-FFF2-40B4-BE49-F238E27FC236}">
                  <a16:creationId xmlns:a16="http://schemas.microsoft.com/office/drawing/2014/main" id="{CCDEA30B-5645-42D0-985D-E036FF5A9781}"/>
                </a:ext>
              </a:extLst>
            </p:cNvPr>
            <p:cNvSpPr>
              <a:spLocks noChangeAspect="1"/>
            </p:cNvSpPr>
            <p:nvPr/>
          </p:nvSpPr>
          <p:spPr bwMode="auto">
            <a:xfrm>
              <a:off x="687440" y="3701721"/>
              <a:ext cx="457362" cy="423858"/>
            </a:xfrm>
            <a:custGeom>
              <a:avLst/>
              <a:gdLst>
                <a:gd name="connsiteX0" fmla="*/ 182950 w 609756"/>
                <a:gd name="connsiteY0" fmla="*/ 245143 h 565088"/>
                <a:gd name="connsiteX1" fmla="*/ 177620 w 609756"/>
                <a:gd name="connsiteY1" fmla="*/ 266996 h 565088"/>
                <a:gd name="connsiteX2" fmla="*/ 170887 w 609756"/>
                <a:gd name="connsiteY2" fmla="*/ 290809 h 565088"/>
                <a:gd name="connsiteX3" fmla="*/ 195854 w 609756"/>
                <a:gd name="connsiteY3" fmla="*/ 290809 h 565088"/>
                <a:gd name="connsiteX4" fmla="*/ 188841 w 609756"/>
                <a:gd name="connsiteY4" fmla="*/ 266996 h 565088"/>
                <a:gd name="connsiteX5" fmla="*/ 183230 w 609756"/>
                <a:gd name="connsiteY5" fmla="*/ 245143 h 565088"/>
                <a:gd name="connsiteX6" fmla="*/ 361154 w 609756"/>
                <a:gd name="connsiteY6" fmla="*/ 226092 h 565088"/>
                <a:gd name="connsiteX7" fmla="*/ 431027 w 609756"/>
                <a:gd name="connsiteY7" fmla="*/ 226092 h 565088"/>
                <a:gd name="connsiteX8" fmla="*/ 431027 w 609756"/>
                <a:gd name="connsiteY8" fmla="*/ 247104 h 565088"/>
                <a:gd name="connsiteX9" fmla="*/ 386971 w 609756"/>
                <a:gd name="connsiteY9" fmla="*/ 247104 h 565088"/>
                <a:gd name="connsiteX10" fmla="*/ 386971 w 609756"/>
                <a:gd name="connsiteY10" fmla="*/ 270357 h 565088"/>
                <a:gd name="connsiteX11" fmla="*/ 428502 w 609756"/>
                <a:gd name="connsiteY11" fmla="*/ 270357 h 565088"/>
                <a:gd name="connsiteX12" fmla="*/ 428502 w 609756"/>
                <a:gd name="connsiteY12" fmla="*/ 291370 h 565088"/>
                <a:gd name="connsiteX13" fmla="*/ 386971 w 609756"/>
                <a:gd name="connsiteY13" fmla="*/ 291370 h 565088"/>
                <a:gd name="connsiteX14" fmla="*/ 386971 w 609756"/>
                <a:gd name="connsiteY14" fmla="*/ 317985 h 565088"/>
                <a:gd name="connsiteX15" fmla="*/ 433272 w 609756"/>
                <a:gd name="connsiteY15" fmla="*/ 317985 h 565088"/>
                <a:gd name="connsiteX16" fmla="*/ 433272 w 609756"/>
                <a:gd name="connsiteY16" fmla="*/ 338997 h 565088"/>
                <a:gd name="connsiteX17" fmla="*/ 361154 w 609756"/>
                <a:gd name="connsiteY17" fmla="*/ 338997 h 565088"/>
                <a:gd name="connsiteX18" fmla="*/ 167240 w 609756"/>
                <a:gd name="connsiteY18" fmla="*/ 226092 h 565088"/>
                <a:gd name="connsiteX19" fmla="*/ 200904 w 609756"/>
                <a:gd name="connsiteY19" fmla="*/ 226092 h 565088"/>
                <a:gd name="connsiteX20" fmla="*/ 235971 w 609756"/>
                <a:gd name="connsiteY20" fmla="*/ 338997 h 565088"/>
                <a:gd name="connsiteX21" fmla="*/ 208479 w 609756"/>
                <a:gd name="connsiteY21" fmla="*/ 338997 h 565088"/>
                <a:gd name="connsiteX22" fmla="*/ 199782 w 609756"/>
                <a:gd name="connsiteY22" fmla="*/ 309860 h 565088"/>
                <a:gd name="connsiteX23" fmla="*/ 167240 w 609756"/>
                <a:gd name="connsiteY23" fmla="*/ 309860 h 565088"/>
                <a:gd name="connsiteX24" fmla="*/ 159385 w 609756"/>
                <a:gd name="connsiteY24" fmla="*/ 338997 h 565088"/>
                <a:gd name="connsiteX25" fmla="*/ 132734 w 609756"/>
                <a:gd name="connsiteY25" fmla="*/ 338997 h 565088"/>
                <a:gd name="connsiteX26" fmla="*/ 306124 w 609756"/>
                <a:gd name="connsiteY26" fmla="*/ 224963 h 565088"/>
                <a:gd name="connsiteX27" fmla="*/ 337538 w 609756"/>
                <a:gd name="connsiteY27" fmla="*/ 230567 h 565088"/>
                <a:gd name="connsiteX28" fmla="*/ 332209 w 609756"/>
                <a:gd name="connsiteY28" fmla="*/ 251022 h 565088"/>
                <a:gd name="connsiteX29" fmla="*/ 305844 w 609756"/>
                <a:gd name="connsiteY29" fmla="*/ 245978 h 565088"/>
                <a:gd name="connsiteX30" fmla="*/ 268540 w 609756"/>
                <a:gd name="connsiteY30" fmla="*/ 282404 h 565088"/>
                <a:gd name="connsiteX31" fmla="*/ 303880 w 609756"/>
                <a:gd name="connsiteY31" fmla="*/ 319391 h 565088"/>
                <a:gd name="connsiteX32" fmla="*/ 316502 w 609756"/>
                <a:gd name="connsiteY32" fmla="*/ 317710 h 565088"/>
                <a:gd name="connsiteX33" fmla="*/ 316502 w 609756"/>
                <a:gd name="connsiteY33" fmla="*/ 294173 h 565088"/>
                <a:gd name="connsiteX34" fmla="*/ 299112 w 609756"/>
                <a:gd name="connsiteY34" fmla="*/ 294173 h 565088"/>
                <a:gd name="connsiteX35" fmla="*/ 299112 w 609756"/>
                <a:gd name="connsiteY35" fmla="*/ 274279 h 565088"/>
                <a:gd name="connsiteX36" fmla="*/ 341184 w 609756"/>
                <a:gd name="connsiteY36" fmla="*/ 274279 h 565088"/>
                <a:gd name="connsiteX37" fmla="*/ 341184 w 609756"/>
                <a:gd name="connsiteY37" fmla="*/ 333681 h 565088"/>
                <a:gd name="connsiteX38" fmla="*/ 303320 w 609756"/>
                <a:gd name="connsiteY38" fmla="*/ 340126 h 565088"/>
                <a:gd name="connsiteX39" fmla="*/ 257602 w 609756"/>
                <a:gd name="connsiteY39" fmla="*/ 324995 h 565088"/>
                <a:gd name="connsiteX40" fmla="*/ 241614 w 609756"/>
                <a:gd name="connsiteY40" fmla="*/ 283805 h 565088"/>
                <a:gd name="connsiteX41" fmla="*/ 306124 w 609756"/>
                <a:gd name="connsiteY41" fmla="*/ 224963 h 565088"/>
                <a:gd name="connsiteX42" fmla="*/ 283131 w 609756"/>
                <a:gd name="connsiteY42" fmla="*/ 0 h 565088"/>
                <a:gd name="connsiteX43" fmla="*/ 531748 w 609756"/>
                <a:gd name="connsiteY43" fmla="*/ 148206 h 565088"/>
                <a:gd name="connsiteX44" fmla="*/ 507896 w 609756"/>
                <a:gd name="connsiteY44" fmla="*/ 196114 h 565088"/>
                <a:gd name="connsiteX45" fmla="*/ 283131 w 609756"/>
                <a:gd name="connsiteY45" fmla="*/ 41744 h 565088"/>
                <a:gd name="connsiteX46" fmla="*/ 41810 w 609756"/>
                <a:gd name="connsiteY46" fmla="*/ 282684 h 565088"/>
                <a:gd name="connsiteX47" fmla="*/ 283131 w 609756"/>
                <a:gd name="connsiteY47" fmla="*/ 523344 h 565088"/>
                <a:gd name="connsiteX48" fmla="*/ 512386 w 609756"/>
                <a:gd name="connsiteY48" fmla="*/ 355807 h 565088"/>
                <a:gd name="connsiteX49" fmla="*/ 462999 w 609756"/>
                <a:gd name="connsiteY49" fmla="*/ 355807 h 565088"/>
                <a:gd name="connsiteX50" fmla="*/ 536518 w 609756"/>
                <a:gd name="connsiteY50" fmla="*/ 209281 h 565088"/>
                <a:gd name="connsiteX51" fmla="*/ 609756 w 609756"/>
                <a:gd name="connsiteY51" fmla="*/ 355807 h 565088"/>
                <a:gd name="connsiteX52" fmla="*/ 556160 w 609756"/>
                <a:gd name="connsiteY52" fmla="*/ 355807 h 565088"/>
                <a:gd name="connsiteX53" fmla="*/ 283131 w 609756"/>
                <a:gd name="connsiteY53" fmla="*/ 565088 h 565088"/>
                <a:gd name="connsiteX54" fmla="*/ 0 w 609756"/>
                <a:gd name="connsiteY54" fmla="*/ 282684 h 565088"/>
                <a:gd name="connsiteX55" fmla="*/ 283131 w 609756"/>
                <a:gd name="connsiteY55" fmla="*/ 0 h 56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9756" h="565088">
                  <a:moveTo>
                    <a:pt x="182950" y="245143"/>
                  </a:moveTo>
                  <a:cubicBezTo>
                    <a:pt x="181267" y="251867"/>
                    <a:pt x="179583" y="260552"/>
                    <a:pt x="177620" y="266996"/>
                  </a:cubicBezTo>
                  <a:lnTo>
                    <a:pt x="170887" y="290809"/>
                  </a:lnTo>
                  <a:lnTo>
                    <a:pt x="195854" y="290809"/>
                  </a:lnTo>
                  <a:lnTo>
                    <a:pt x="188841" y="266996"/>
                  </a:lnTo>
                  <a:cubicBezTo>
                    <a:pt x="186877" y="260272"/>
                    <a:pt x="184914" y="251867"/>
                    <a:pt x="183230" y="245143"/>
                  </a:cubicBezTo>
                  <a:close/>
                  <a:moveTo>
                    <a:pt x="361154" y="226092"/>
                  </a:moveTo>
                  <a:lnTo>
                    <a:pt x="431027" y="226092"/>
                  </a:lnTo>
                  <a:lnTo>
                    <a:pt x="431027" y="247104"/>
                  </a:lnTo>
                  <a:lnTo>
                    <a:pt x="386971" y="247104"/>
                  </a:lnTo>
                  <a:lnTo>
                    <a:pt x="386971" y="270357"/>
                  </a:lnTo>
                  <a:lnTo>
                    <a:pt x="428502" y="270357"/>
                  </a:lnTo>
                  <a:lnTo>
                    <a:pt x="428502" y="291370"/>
                  </a:lnTo>
                  <a:lnTo>
                    <a:pt x="386971" y="291370"/>
                  </a:lnTo>
                  <a:lnTo>
                    <a:pt x="386971" y="317985"/>
                  </a:lnTo>
                  <a:lnTo>
                    <a:pt x="433272" y="317985"/>
                  </a:lnTo>
                  <a:lnTo>
                    <a:pt x="433272" y="338997"/>
                  </a:lnTo>
                  <a:lnTo>
                    <a:pt x="361154" y="338997"/>
                  </a:lnTo>
                  <a:close/>
                  <a:moveTo>
                    <a:pt x="167240" y="226092"/>
                  </a:moveTo>
                  <a:lnTo>
                    <a:pt x="200904" y="226092"/>
                  </a:lnTo>
                  <a:lnTo>
                    <a:pt x="235971" y="338997"/>
                  </a:lnTo>
                  <a:lnTo>
                    <a:pt x="208479" y="338997"/>
                  </a:lnTo>
                  <a:lnTo>
                    <a:pt x="199782" y="309860"/>
                  </a:lnTo>
                  <a:lnTo>
                    <a:pt x="167240" y="309860"/>
                  </a:lnTo>
                  <a:lnTo>
                    <a:pt x="159385" y="338997"/>
                  </a:lnTo>
                  <a:lnTo>
                    <a:pt x="132734" y="338997"/>
                  </a:lnTo>
                  <a:close/>
                  <a:moveTo>
                    <a:pt x="306124" y="224963"/>
                  </a:moveTo>
                  <a:cubicBezTo>
                    <a:pt x="320709" y="224963"/>
                    <a:pt x="331928" y="227765"/>
                    <a:pt x="337538" y="230567"/>
                  </a:cubicBezTo>
                  <a:lnTo>
                    <a:pt x="332209" y="251022"/>
                  </a:lnTo>
                  <a:cubicBezTo>
                    <a:pt x="325758" y="248220"/>
                    <a:pt x="318185" y="245978"/>
                    <a:pt x="305844" y="245978"/>
                  </a:cubicBezTo>
                  <a:cubicBezTo>
                    <a:pt x="284528" y="245978"/>
                    <a:pt x="268540" y="258027"/>
                    <a:pt x="268540" y="282404"/>
                  </a:cubicBezTo>
                  <a:cubicBezTo>
                    <a:pt x="268540" y="305661"/>
                    <a:pt x="283125" y="319391"/>
                    <a:pt x="303880" y="319391"/>
                  </a:cubicBezTo>
                  <a:cubicBezTo>
                    <a:pt x="309771" y="319391"/>
                    <a:pt x="314539" y="318831"/>
                    <a:pt x="316502" y="317710"/>
                  </a:cubicBezTo>
                  <a:lnTo>
                    <a:pt x="316502" y="294173"/>
                  </a:lnTo>
                  <a:lnTo>
                    <a:pt x="299112" y="294173"/>
                  </a:lnTo>
                  <a:lnTo>
                    <a:pt x="299112" y="274279"/>
                  </a:lnTo>
                  <a:lnTo>
                    <a:pt x="341184" y="274279"/>
                  </a:lnTo>
                  <a:lnTo>
                    <a:pt x="341184" y="333681"/>
                  </a:lnTo>
                  <a:cubicBezTo>
                    <a:pt x="333331" y="336483"/>
                    <a:pt x="318465" y="340126"/>
                    <a:pt x="303320" y="340126"/>
                  </a:cubicBezTo>
                  <a:cubicBezTo>
                    <a:pt x="282845" y="340126"/>
                    <a:pt x="267979" y="334802"/>
                    <a:pt x="257602" y="324995"/>
                  </a:cubicBezTo>
                  <a:cubicBezTo>
                    <a:pt x="247224" y="315188"/>
                    <a:pt x="241334" y="300337"/>
                    <a:pt x="241614" y="283805"/>
                  </a:cubicBezTo>
                  <a:cubicBezTo>
                    <a:pt x="241895" y="246258"/>
                    <a:pt x="269101" y="224963"/>
                    <a:pt x="306124" y="224963"/>
                  </a:cubicBezTo>
                  <a:close/>
                  <a:moveTo>
                    <a:pt x="283131" y="0"/>
                  </a:moveTo>
                  <a:cubicBezTo>
                    <a:pt x="390322" y="0"/>
                    <a:pt x="484045" y="59955"/>
                    <a:pt x="531748" y="148206"/>
                  </a:cubicBezTo>
                  <a:lnTo>
                    <a:pt x="507896" y="196114"/>
                  </a:lnTo>
                  <a:cubicBezTo>
                    <a:pt x="472820" y="106182"/>
                    <a:pt x="385552" y="41744"/>
                    <a:pt x="283131" y="41744"/>
                  </a:cubicBezTo>
                  <a:cubicBezTo>
                    <a:pt x="150124" y="41744"/>
                    <a:pt x="41810" y="149887"/>
                    <a:pt x="41810" y="282684"/>
                  </a:cubicBezTo>
                  <a:cubicBezTo>
                    <a:pt x="41810" y="415201"/>
                    <a:pt x="150124" y="523344"/>
                    <a:pt x="283131" y="523344"/>
                  </a:cubicBezTo>
                  <a:cubicBezTo>
                    <a:pt x="390322" y="523344"/>
                    <a:pt x="481239" y="452743"/>
                    <a:pt x="512386" y="355807"/>
                  </a:cubicBezTo>
                  <a:lnTo>
                    <a:pt x="462999" y="355807"/>
                  </a:lnTo>
                  <a:lnTo>
                    <a:pt x="536518" y="209281"/>
                  </a:lnTo>
                  <a:lnTo>
                    <a:pt x="609756" y="355807"/>
                  </a:lnTo>
                  <a:lnTo>
                    <a:pt x="556160" y="355807"/>
                  </a:lnTo>
                  <a:cubicBezTo>
                    <a:pt x="523610" y="476276"/>
                    <a:pt x="413613" y="565088"/>
                    <a:pt x="283131" y="565088"/>
                  </a:cubicBezTo>
                  <a:cubicBezTo>
                    <a:pt x="126834" y="565088"/>
                    <a:pt x="0" y="438454"/>
                    <a:pt x="0" y="282684"/>
                  </a:cubicBezTo>
                  <a:cubicBezTo>
                    <a:pt x="0" y="126634"/>
                    <a:pt x="126834" y="0"/>
                    <a:pt x="283131" y="0"/>
                  </a:cubicBezTo>
                  <a:close/>
                </a:path>
              </a:pathLst>
            </a:custGeom>
            <a:solidFill>
              <a:schemeClr val="accent1"/>
            </a:solidFill>
            <a:ln>
              <a:noFill/>
            </a:ln>
          </p:spPr>
        </p:sp>
        <p:sp>
          <p:nvSpPr>
            <p:cNvPr id="124" name="矩形 123">
              <a:extLst>
                <a:ext uri="{FF2B5EF4-FFF2-40B4-BE49-F238E27FC236}">
                  <a16:creationId xmlns:a16="http://schemas.microsoft.com/office/drawing/2014/main" id="{A8879C34-D178-4EB1-AFD3-DD1A6710F43D}"/>
                </a:ext>
              </a:extLst>
            </p:cNvPr>
            <p:cNvSpPr/>
            <p:nvPr/>
          </p:nvSpPr>
          <p:spPr>
            <a:xfrm>
              <a:off x="1161665" y="3775151"/>
              <a:ext cx="2191085" cy="276999"/>
            </a:xfrm>
            <a:prstGeom prst="rect">
              <a:avLst/>
            </a:prstGeom>
          </p:spPr>
          <p:txBody>
            <a:bodyPr wrap="square">
              <a:spAutoFit/>
            </a:bodyPr>
            <a:lstStyle/>
            <a:p>
              <a:pPr marL="144000" indent="-144000">
                <a:buClr>
                  <a:srgbClr val="2D97C8"/>
                </a:buClr>
                <a:buFont typeface="Arial" panose="020B0604020202020204" pitchFamily="34" charset="0"/>
                <a:buChar char="•"/>
              </a:pPr>
              <a:r>
                <a:rPr lang="en-US" altLang="zh-CN" sz="1200" dirty="0">
                  <a:latin typeface="Arial" panose="020B0604020202020204" pitchFamily="34" charset="0"/>
                  <a:ea typeface="微软雅黑" panose="020B0503020204020204" pitchFamily="34" charset="-122"/>
                  <a:cs typeface="+mn-ea"/>
                </a:rPr>
                <a:t>18-35</a:t>
              </a:r>
              <a:r>
                <a:rPr lang="zh-CN" altLang="en-US" sz="1200" dirty="0">
                  <a:latin typeface="Arial" panose="020B0604020202020204" pitchFamily="34" charset="0"/>
                  <a:ea typeface="微软雅黑" panose="020B0503020204020204" pitchFamily="34" charset="-122"/>
                  <a:cs typeface="+mn-ea"/>
                </a:rPr>
                <a:t>的中青年人群</a:t>
              </a:r>
            </a:p>
          </p:txBody>
        </p:sp>
        <p:sp>
          <p:nvSpPr>
            <p:cNvPr id="127" name="woman-with-speech-balloon_67638">
              <a:extLst>
                <a:ext uri="{FF2B5EF4-FFF2-40B4-BE49-F238E27FC236}">
                  <a16:creationId xmlns:a16="http://schemas.microsoft.com/office/drawing/2014/main" id="{F77C227B-DF00-4E8E-8C88-E0ECA591F8ED}"/>
                </a:ext>
              </a:extLst>
            </p:cNvPr>
            <p:cNvSpPr>
              <a:spLocks noChangeAspect="1"/>
            </p:cNvSpPr>
            <p:nvPr/>
          </p:nvSpPr>
          <p:spPr bwMode="auto">
            <a:xfrm>
              <a:off x="699735" y="4265420"/>
              <a:ext cx="417743" cy="423858"/>
            </a:xfrm>
            <a:custGeom>
              <a:avLst/>
              <a:gdLst>
                <a:gd name="connsiteX0" fmla="*/ 231546 w 599012"/>
                <a:gd name="connsiteY0" fmla="*/ 236289 h 607780"/>
                <a:gd name="connsiteX1" fmla="*/ 117818 w 599012"/>
                <a:gd name="connsiteY1" fmla="*/ 272331 h 607780"/>
                <a:gd name="connsiteX2" fmla="*/ 120843 w 599012"/>
                <a:gd name="connsiteY2" fmla="*/ 290150 h 607780"/>
                <a:gd name="connsiteX3" fmla="*/ 181639 w 599012"/>
                <a:gd name="connsiteY3" fmla="*/ 384785 h 607780"/>
                <a:gd name="connsiteX4" fmla="*/ 147561 w 599012"/>
                <a:gd name="connsiteY4" fmla="*/ 418612 h 607780"/>
                <a:gd name="connsiteX5" fmla="*/ 209567 w 599012"/>
                <a:gd name="connsiteY5" fmla="*/ 496232 h 607780"/>
                <a:gd name="connsiteX6" fmla="*/ 209768 w 599012"/>
                <a:gd name="connsiteY6" fmla="*/ 496232 h 607780"/>
                <a:gd name="connsiteX7" fmla="*/ 271774 w 599012"/>
                <a:gd name="connsiteY7" fmla="*/ 418612 h 607780"/>
                <a:gd name="connsiteX8" fmla="*/ 236890 w 599012"/>
                <a:gd name="connsiteY8" fmla="*/ 384785 h 607780"/>
                <a:gd name="connsiteX9" fmla="*/ 298291 w 599012"/>
                <a:gd name="connsiteY9" fmla="*/ 290352 h 607780"/>
                <a:gd name="connsiteX10" fmla="*/ 231546 w 599012"/>
                <a:gd name="connsiteY10" fmla="*/ 236289 h 607780"/>
                <a:gd name="connsiteX11" fmla="*/ 209567 w 599012"/>
                <a:gd name="connsiteY11" fmla="*/ 140849 h 607780"/>
                <a:gd name="connsiteX12" fmla="*/ 322891 w 599012"/>
                <a:gd name="connsiteY12" fmla="*/ 251994 h 607780"/>
                <a:gd name="connsiteX13" fmla="*/ 322992 w 599012"/>
                <a:gd name="connsiteY13" fmla="*/ 399685 h 607780"/>
                <a:gd name="connsiteX14" fmla="*/ 354046 w 599012"/>
                <a:gd name="connsiteY14" fmla="*/ 413880 h 607780"/>
                <a:gd name="connsiteX15" fmla="*/ 377033 w 599012"/>
                <a:gd name="connsiteY15" fmla="*/ 433612 h 607780"/>
                <a:gd name="connsiteX16" fmla="*/ 408288 w 599012"/>
                <a:gd name="connsiteY16" fmla="*/ 607780 h 607780"/>
                <a:gd name="connsiteX17" fmla="*/ 11047 w 599012"/>
                <a:gd name="connsiteY17" fmla="*/ 607780 h 607780"/>
                <a:gd name="connsiteX18" fmla="*/ 42201 w 599012"/>
                <a:gd name="connsiteY18" fmla="*/ 433612 h 607780"/>
                <a:gd name="connsiteX19" fmla="*/ 65289 w 599012"/>
                <a:gd name="connsiteY19" fmla="*/ 413880 h 607780"/>
                <a:gd name="connsiteX20" fmla="*/ 96343 w 599012"/>
                <a:gd name="connsiteY20" fmla="*/ 399685 h 607780"/>
                <a:gd name="connsiteX21" fmla="*/ 96343 w 599012"/>
                <a:gd name="connsiteY21" fmla="*/ 253303 h 607780"/>
                <a:gd name="connsiteX22" fmla="*/ 209567 w 599012"/>
                <a:gd name="connsiteY22" fmla="*/ 140849 h 607780"/>
                <a:gd name="connsiteX23" fmla="*/ 473582 w 599012"/>
                <a:gd name="connsiteY23" fmla="*/ 26884 h 607780"/>
                <a:gd name="connsiteX24" fmla="*/ 401792 w 599012"/>
                <a:gd name="connsiteY24" fmla="*/ 49036 h 607780"/>
                <a:gd name="connsiteX25" fmla="*/ 374972 w 599012"/>
                <a:gd name="connsiteY25" fmla="*/ 96460 h 607780"/>
                <a:gd name="connsiteX26" fmla="*/ 394835 w 599012"/>
                <a:gd name="connsiteY26" fmla="*/ 138045 h 607780"/>
                <a:gd name="connsiteX27" fmla="*/ 403305 w 599012"/>
                <a:gd name="connsiteY27" fmla="*/ 145899 h 607780"/>
                <a:gd name="connsiteX28" fmla="*/ 403305 w 599012"/>
                <a:gd name="connsiteY28" fmla="*/ 157579 h 607780"/>
                <a:gd name="connsiteX29" fmla="*/ 403305 w 599012"/>
                <a:gd name="connsiteY29" fmla="*/ 188188 h 607780"/>
                <a:gd name="connsiteX30" fmla="*/ 434057 w 599012"/>
                <a:gd name="connsiteY30" fmla="*/ 168453 h 607780"/>
                <a:gd name="connsiteX31" fmla="*/ 442628 w 599012"/>
                <a:gd name="connsiteY31" fmla="*/ 162915 h 607780"/>
                <a:gd name="connsiteX32" fmla="*/ 452711 w 599012"/>
                <a:gd name="connsiteY32" fmla="*/ 164426 h 607780"/>
                <a:gd name="connsiteX33" fmla="*/ 473582 w 599012"/>
                <a:gd name="connsiteY33" fmla="*/ 166037 h 607780"/>
                <a:gd name="connsiteX34" fmla="*/ 545372 w 599012"/>
                <a:gd name="connsiteY34" fmla="*/ 143885 h 607780"/>
                <a:gd name="connsiteX35" fmla="*/ 572192 w 599012"/>
                <a:gd name="connsiteY35" fmla="*/ 96460 h 607780"/>
                <a:gd name="connsiteX36" fmla="*/ 545372 w 599012"/>
                <a:gd name="connsiteY36" fmla="*/ 49036 h 607780"/>
                <a:gd name="connsiteX37" fmla="*/ 473582 w 599012"/>
                <a:gd name="connsiteY37" fmla="*/ 26884 h 607780"/>
                <a:gd name="connsiteX38" fmla="*/ 473582 w 599012"/>
                <a:gd name="connsiteY38" fmla="*/ 0 h 607780"/>
                <a:gd name="connsiteX39" fmla="*/ 561504 w 599012"/>
                <a:gd name="connsiteY39" fmla="*/ 27589 h 607780"/>
                <a:gd name="connsiteX40" fmla="*/ 599012 w 599012"/>
                <a:gd name="connsiteY40" fmla="*/ 96460 h 607780"/>
                <a:gd name="connsiteX41" fmla="*/ 561504 w 599012"/>
                <a:gd name="connsiteY41" fmla="*/ 165332 h 607780"/>
                <a:gd name="connsiteX42" fmla="*/ 473582 w 599012"/>
                <a:gd name="connsiteY42" fmla="*/ 192921 h 607780"/>
                <a:gd name="connsiteX43" fmla="*/ 448577 w 599012"/>
                <a:gd name="connsiteY43" fmla="*/ 191008 h 607780"/>
                <a:gd name="connsiteX44" fmla="*/ 387677 w 599012"/>
                <a:gd name="connsiteY44" fmla="*/ 230176 h 607780"/>
                <a:gd name="connsiteX45" fmla="*/ 383744 w 599012"/>
                <a:gd name="connsiteY45" fmla="*/ 231384 h 607780"/>
                <a:gd name="connsiteX46" fmla="*/ 380215 w 599012"/>
                <a:gd name="connsiteY46" fmla="*/ 230478 h 607780"/>
                <a:gd name="connsiteX47" fmla="*/ 376384 w 599012"/>
                <a:gd name="connsiteY47" fmla="*/ 224034 h 607780"/>
                <a:gd name="connsiteX48" fmla="*/ 376384 w 599012"/>
                <a:gd name="connsiteY48" fmla="*/ 157579 h 607780"/>
                <a:gd name="connsiteX49" fmla="*/ 348152 w 599012"/>
                <a:gd name="connsiteY49" fmla="*/ 96460 h 607780"/>
                <a:gd name="connsiteX50" fmla="*/ 385660 w 599012"/>
                <a:gd name="connsiteY50" fmla="*/ 27589 h 607780"/>
                <a:gd name="connsiteX51" fmla="*/ 473582 w 599012"/>
                <a:gd name="connsiteY51"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99012" h="607780">
                  <a:moveTo>
                    <a:pt x="231546" y="236289"/>
                  </a:moveTo>
                  <a:cubicBezTo>
                    <a:pt x="225799" y="263471"/>
                    <a:pt x="141814" y="270720"/>
                    <a:pt x="117818" y="272331"/>
                  </a:cubicBezTo>
                  <a:cubicBezTo>
                    <a:pt x="117818" y="272331"/>
                    <a:pt x="118120" y="279579"/>
                    <a:pt x="120843" y="290150"/>
                  </a:cubicBezTo>
                  <a:cubicBezTo>
                    <a:pt x="120843" y="290150"/>
                    <a:pt x="133647" y="363341"/>
                    <a:pt x="181639" y="384785"/>
                  </a:cubicBezTo>
                  <a:lnTo>
                    <a:pt x="147561" y="418612"/>
                  </a:lnTo>
                  <a:cubicBezTo>
                    <a:pt x="147561" y="418612"/>
                    <a:pt x="199585" y="435827"/>
                    <a:pt x="209567" y="496232"/>
                  </a:cubicBezTo>
                  <a:cubicBezTo>
                    <a:pt x="209567" y="496433"/>
                    <a:pt x="209668" y="496433"/>
                    <a:pt x="209768" y="496232"/>
                  </a:cubicBezTo>
                  <a:cubicBezTo>
                    <a:pt x="219750" y="435827"/>
                    <a:pt x="271774" y="418612"/>
                    <a:pt x="271774" y="418612"/>
                  </a:cubicBezTo>
                  <a:lnTo>
                    <a:pt x="236890" y="384785"/>
                  </a:lnTo>
                  <a:cubicBezTo>
                    <a:pt x="281857" y="362737"/>
                    <a:pt x="298291" y="290352"/>
                    <a:pt x="298291" y="290352"/>
                  </a:cubicBezTo>
                  <a:cubicBezTo>
                    <a:pt x="281352" y="287633"/>
                    <a:pt x="239410" y="250887"/>
                    <a:pt x="231546" y="236289"/>
                  </a:cubicBezTo>
                  <a:close/>
                  <a:moveTo>
                    <a:pt x="209567" y="140849"/>
                  </a:moveTo>
                  <a:cubicBezTo>
                    <a:pt x="290426" y="140849"/>
                    <a:pt x="323597" y="182428"/>
                    <a:pt x="322891" y="251994"/>
                  </a:cubicBezTo>
                  <a:cubicBezTo>
                    <a:pt x="322791" y="263874"/>
                    <a:pt x="322992" y="377033"/>
                    <a:pt x="322992" y="399685"/>
                  </a:cubicBezTo>
                  <a:lnTo>
                    <a:pt x="354046" y="413880"/>
                  </a:lnTo>
                  <a:cubicBezTo>
                    <a:pt x="363321" y="417706"/>
                    <a:pt x="373000" y="423947"/>
                    <a:pt x="377033" y="433612"/>
                  </a:cubicBezTo>
                  <a:cubicBezTo>
                    <a:pt x="377033" y="433612"/>
                    <a:pt x="445391" y="607780"/>
                    <a:pt x="408288" y="607780"/>
                  </a:cubicBezTo>
                  <a:lnTo>
                    <a:pt x="11047" y="607780"/>
                  </a:lnTo>
                  <a:cubicBezTo>
                    <a:pt x="-26056" y="607780"/>
                    <a:pt x="42201" y="433612"/>
                    <a:pt x="42201" y="433612"/>
                  </a:cubicBezTo>
                  <a:cubicBezTo>
                    <a:pt x="46940" y="423545"/>
                    <a:pt x="56014" y="417706"/>
                    <a:pt x="65289" y="413880"/>
                  </a:cubicBezTo>
                  <a:lnTo>
                    <a:pt x="96343" y="399685"/>
                  </a:lnTo>
                  <a:lnTo>
                    <a:pt x="96343" y="253303"/>
                  </a:lnTo>
                  <a:cubicBezTo>
                    <a:pt x="95637" y="183737"/>
                    <a:pt x="128808" y="140849"/>
                    <a:pt x="209567" y="140849"/>
                  </a:cubicBezTo>
                  <a:close/>
                  <a:moveTo>
                    <a:pt x="473582" y="26884"/>
                  </a:moveTo>
                  <a:cubicBezTo>
                    <a:pt x="446258" y="26884"/>
                    <a:pt x="420748" y="34738"/>
                    <a:pt x="401792" y="49036"/>
                  </a:cubicBezTo>
                  <a:cubicBezTo>
                    <a:pt x="384551" y="62025"/>
                    <a:pt x="374972" y="78940"/>
                    <a:pt x="374972" y="96460"/>
                  </a:cubicBezTo>
                  <a:cubicBezTo>
                    <a:pt x="374972" y="111262"/>
                    <a:pt x="382030" y="125962"/>
                    <a:pt x="394835" y="138045"/>
                  </a:cubicBezTo>
                  <a:lnTo>
                    <a:pt x="403305" y="145899"/>
                  </a:lnTo>
                  <a:lnTo>
                    <a:pt x="403305" y="157579"/>
                  </a:lnTo>
                  <a:lnTo>
                    <a:pt x="403305" y="188188"/>
                  </a:lnTo>
                  <a:lnTo>
                    <a:pt x="434057" y="168453"/>
                  </a:lnTo>
                  <a:lnTo>
                    <a:pt x="442628" y="162915"/>
                  </a:lnTo>
                  <a:lnTo>
                    <a:pt x="452711" y="164426"/>
                  </a:lnTo>
                  <a:cubicBezTo>
                    <a:pt x="459567" y="165533"/>
                    <a:pt x="466524" y="166037"/>
                    <a:pt x="473582" y="166037"/>
                  </a:cubicBezTo>
                  <a:cubicBezTo>
                    <a:pt x="500906" y="166037"/>
                    <a:pt x="526416" y="158183"/>
                    <a:pt x="545372" y="143885"/>
                  </a:cubicBezTo>
                  <a:cubicBezTo>
                    <a:pt x="562613" y="130795"/>
                    <a:pt x="572192" y="113980"/>
                    <a:pt x="572192" y="96460"/>
                  </a:cubicBezTo>
                  <a:cubicBezTo>
                    <a:pt x="572192" y="78940"/>
                    <a:pt x="562613" y="62025"/>
                    <a:pt x="545372" y="49036"/>
                  </a:cubicBezTo>
                  <a:cubicBezTo>
                    <a:pt x="526416" y="34738"/>
                    <a:pt x="500906" y="26884"/>
                    <a:pt x="473582" y="26884"/>
                  </a:cubicBezTo>
                  <a:close/>
                  <a:moveTo>
                    <a:pt x="473582" y="0"/>
                  </a:moveTo>
                  <a:cubicBezTo>
                    <a:pt x="506754" y="0"/>
                    <a:pt x="538011" y="9767"/>
                    <a:pt x="561504" y="27589"/>
                  </a:cubicBezTo>
                  <a:cubicBezTo>
                    <a:pt x="585703" y="45814"/>
                    <a:pt x="599012" y="70281"/>
                    <a:pt x="599012" y="96460"/>
                  </a:cubicBezTo>
                  <a:cubicBezTo>
                    <a:pt x="599012" y="122639"/>
                    <a:pt x="585703" y="147006"/>
                    <a:pt x="561504" y="165332"/>
                  </a:cubicBezTo>
                  <a:cubicBezTo>
                    <a:pt x="538011" y="183053"/>
                    <a:pt x="506754" y="192921"/>
                    <a:pt x="473582" y="192921"/>
                  </a:cubicBezTo>
                  <a:cubicBezTo>
                    <a:pt x="465213" y="192921"/>
                    <a:pt x="456744" y="192216"/>
                    <a:pt x="448577" y="191008"/>
                  </a:cubicBezTo>
                  <a:lnTo>
                    <a:pt x="387677" y="230176"/>
                  </a:lnTo>
                  <a:cubicBezTo>
                    <a:pt x="386467" y="230981"/>
                    <a:pt x="385156" y="231384"/>
                    <a:pt x="383744" y="231384"/>
                  </a:cubicBezTo>
                  <a:cubicBezTo>
                    <a:pt x="382534" y="231384"/>
                    <a:pt x="381324" y="231082"/>
                    <a:pt x="380215" y="230478"/>
                  </a:cubicBezTo>
                  <a:cubicBezTo>
                    <a:pt x="377896" y="229169"/>
                    <a:pt x="376384" y="226752"/>
                    <a:pt x="376384" y="224034"/>
                  </a:cubicBezTo>
                  <a:lnTo>
                    <a:pt x="376384" y="157579"/>
                  </a:lnTo>
                  <a:cubicBezTo>
                    <a:pt x="358134" y="140361"/>
                    <a:pt x="348152" y="118813"/>
                    <a:pt x="348152" y="96460"/>
                  </a:cubicBezTo>
                  <a:cubicBezTo>
                    <a:pt x="348152" y="70281"/>
                    <a:pt x="361461" y="45814"/>
                    <a:pt x="385660" y="27589"/>
                  </a:cubicBezTo>
                  <a:cubicBezTo>
                    <a:pt x="409153" y="9767"/>
                    <a:pt x="440410" y="0"/>
                    <a:pt x="473582" y="0"/>
                  </a:cubicBezTo>
                  <a:close/>
                </a:path>
              </a:pathLst>
            </a:custGeom>
            <a:solidFill>
              <a:schemeClr val="accent1"/>
            </a:solidFill>
            <a:ln>
              <a:noFill/>
            </a:ln>
          </p:spPr>
        </p:sp>
      </p:grpSp>
      <p:grpSp>
        <p:nvGrpSpPr>
          <p:cNvPr id="7" name="组合 6">
            <a:extLst>
              <a:ext uri="{FF2B5EF4-FFF2-40B4-BE49-F238E27FC236}">
                <a16:creationId xmlns:a16="http://schemas.microsoft.com/office/drawing/2014/main" id="{F29F8A2D-BA33-4271-84D6-B6E473D78C13}"/>
              </a:ext>
            </a:extLst>
          </p:cNvPr>
          <p:cNvGrpSpPr/>
          <p:nvPr/>
        </p:nvGrpSpPr>
        <p:grpSpPr>
          <a:xfrm>
            <a:off x="392601" y="1180064"/>
            <a:ext cx="3717698" cy="4531475"/>
            <a:chOff x="4344746" y="1180064"/>
            <a:chExt cx="3717698" cy="4531475"/>
          </a:xfrm>
        </p:grpSpPr>
        <p:sp>
          <p:nvSpPr>
            <p:cNvPr id="62" name="矩形: 圆角 61">
              <a:extLst>
                <a:ext uri="{FF2B5EF4-FFF2-40B4-BE49-F238E27FC236}">
                  <a16:creationId xmlns:a16="http://schemas.microsoft.com/office/drawing/2014/main" id="{D8E249CC-712A-4E73-94C8-03EBDF748263}"/>
                </a:ext>
              </a:extLst>
            </p:cNvPr>
            <p:cNvSpPr/>
            <p:nvPr/>
          </p:nvSpPr>
          <p:spPr>
            <a:xfrm>
              <a:off x="4448810" y="2849909"/>
              <a:ext cx="3509569" cy="2713159"/>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矩形 62">
              <a:extLst>
                <a:ext uri="{FF2B5EF4-FFF2-40B4-BE49-F238E27FC236}">
                  <a16:creationId xmlns:a16="http://schemas.microsoft.com/office/drawing/2014/main" id="{9A3D0726-E5AE-4692-9FBD-892227084D9B}"/>
                </a:ext>
              </a:extLst>
            </p:cNvPr>
            <p:cNvSpPr/>
            <p:nvPr/>
          </p:nvSpPr>
          <p:spPr>
            <a:xfrm>
              <a:off x="4344746" y="1241643"/>
              <a:ext cx="3717698" cy="446989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a:extLst>
                <a:ext uri="{FF2B5EF4-FFF2-40B4-BE49-F238E27FC236}">
                  <a16:creationId xmlns:a16="http://schemas.microsoft.com/office/drawing/2014/main" id="{DD1D541A-66A1-4F56-B7E5-78CDFCC19F02}"/>
                </a:ext>
              </a:extLst>
            </p:cNvPr>
            <p:cNvSpPr/>
            <p:nvPr/>
          </p:nvSpPr>
          <p:spPr>
            <a:xfrm>
              <a:off x="4344746" y="1180064"/>
              <a:ext cx="3717698" cy="359422"/>
            </a:xfrm>
            <a:prstGeom prst="rect">
              <a:avLst/>
            </a:prstGeom>
            <a:solidFill>
              <a:srgbClr val="2D97C8"/>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长三角地区亲子家庭</a:t>
              </a:r>
            </a:p>
          </p:txBody>
        </p:sp>
        <p:sp>
          <p:nvSpPr>
            <p:cNvPr id="66" name="文本框 65">
              <a:extLst>
                <a:ext uri="{FF2B5EF4-FFF2-40B4-BE49-F238E27FC236}">
                  <a16:creationId xmlns:a16="http://schemas.microsoft.com/office/drawing/2014/main" id="{F8A71FBC-4EF6-478A-8B79-B209B1DD4E94}"/>
                </a:ext>
              </a:extLst>
            </p:cNvPr>
            <p:cNvSpPr txBox="1"/>
            <p:nvPr/>
          </p:nvSpPr>
          <p:spPr>
            <a:xfrm>
              <a:off x="5203966" y="4477349"/>
              <a:ext cx="2541760" cy="811367"/>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生活在长三角地区</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孩子就读学校有实践需求</a:t>
              </a:r>
            </a:p>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父母教育水平较高，有一定环保意识或公益意愿</a:t>
              </a:r>
            </a:p>
          </p:txBody>
        </p:sp>
        <p:sp>
          <p:nvSpPr>
            <p:cNvPr id="67" name="文本框 66">
              <a:extLst>
                <a:ext uri="{FF2B5EF4-FFF2-40B4-BE49-F238E27FC236}">
                  <a16:creationId xmlns:a16="http://schemas.microsoft.com/office/drawing/2014/main" id="{43D3E76F-0847-42A2-B515-444D2F8152B2}"/>
                </a:ext>
              </a:extLst>
            </p:cNvPr>
            <p:cNvSpPr txBox="1"/>
            <p:nvPr/>
          </p:nvSpPr>
          <p:spPr>
            <a:xfrm>
              <a:off x="5514896" y="2708403"/>
              <a:ext cx="1377396" cy="320451"/>
            </a:xfrm>
            <a:prstGeom prst="rect">
              <a:avLst/>
            </a:prstGeom>
            <a:solidFill>
              <a:schemeClr val="bg1"/>
            </a:solidFill>
          </p:spPr>
          <p:txBody>
            <a:bodyPr wrap="square" rtlCol="0">
              <a:spAutoFit/>
            </a:bodyPr>
            <a:lstStyle/>
            <a:p>
              <a:pPr algn="ctr">
                <a:buClr>
                  <a:srgbClr val="2D97C8"/>
                </a:buClr>
              </a:pPr>
              <a:r>
                <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rPr>
                <a:t>典型画像</a:t>
              </a:r>
            </a:p>
          </p:txBody>
        </p:sp>
        <p:pic>
          <p:nvPicPr>
            <p:cNvPr id="14" name="图片 13">
              <a:extLst>
                <a:ext uri="{FF2B5EF4-FFF2-40B4-BE49-F238E27FC236}">
                  <a16:creationId xmlns:a16="http://schemas.microsoft.com/office/drawing/2014/main" id="{BC9BA950-97A7-4D90-98F9-74704C5D91F2}"/>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203966" y="1686203"/>
              <a:ext cx="1999257" cy="970045"/>
            </a:xfrm>
            <a:prstGeom prst="rect">
              <a:avLst/>
            </a:prstGeom>
          </p:spPr>
        </p:pic>
        <p:sp>
          <p:nvSpPr>
            <p:cNvPr id="133" name="iconfont-11143-5258358">
              <a:extLst>
                <a:ext uri="{FF2B5EF4-FFF2-40B4-BE49-F238E27FC236}">
                  <a16:creationId xmlns:a16="http://schemas.microsoft.com/office/drawing/2014/main" id="{DC019714-0D84-4F97-A732-350C7273CE59}"/>
                </a:ext>
              </a:extLst>
            </p:cNvPr>
            <p:cNvSpPr>
              <a:spLocks noChangeAspect="1"/>
            </p:cNvSpPr>
            <p:nvPr/>
          </p:nvSpPr>
          <p:spPr bwMode="auto">
            <a:xfrm>
              <a:off x="4640599" y="3072485"/>
              <a:ext cx="426431" cy="426431"/>
            </a:xfrm>
            <a:custGeom>
              <a:avLst/>
              <a:gdLst>
                <a:gd name="connsiteX0" fmla="*/ 393705 w 609586"/>
                <a:gd name="connsiteY0" fmla="*/ 507999 h 609586"/>
                <a:gd name="connsiteX1" fmla="*/ 401325 w 609586"/>
                <a:gd name="connsiteY1" fmla="*/ 525763 h 609586"/>
                <a:gd name="connsiteX2" fmla="*/ 317508 w 609586"/>
                <a:gd name="connsiteY2" fmla="*/ 546098 h 609586"/>
                <a:gd name="connsiteX3" fmla="*/ 317508 w 609586"/>
                <a:gd name="connsiteY3" fmla="*/ 525763 h 609586"/>
                <a:gd name="connsiteX4" fmla="*/ 393705 w 609586"/>
                <a:gd name="connsiteY4" fmla="*/ 507999 h 609586"/>
                <a:gd name="connsiteX5" fmla="*/ 200642 w 609586"/>
                <a:gd name="connsiteY5" fmla="*/ 500379 h 609586"/>
                <a:gd name="connsiteX6" fmla="*/ 276839 w 609586"/>
                <a:gd name="connsiteY6" fmla="*/ 525763 h 609586"/>
                <a:gd name="connsiteX7" fmla="*/ 274315 w 609586"/>
                <a:gd name="connsiteY7" fmla="*/ 546098 h 609586"/>
                <a:gd name="connsiteX8" fmla="*/ 190498 w 609586"/>
                <a:gd name="connsiteY8" fmla="*/ 518143 h 609586"/>
                <a:gd name="connsiteX9" fmla="*/ 485141 w 609586"/>
                <a:gd name="connsiteY9" fmla="*/ 431801 h 609586"/>
                <a:gd name="connsiteX10" fmla="*/ 502904 w 609586"/>
                <a:gd name="connsiteY10" fmla="*/ 444469 h 609586"/>
                <a:gd name="connsiteX11" fmla="*/ 441947 w 609586"/>
                <a:gd name="connsiteY11" fmla="*/ 505427 h 609586"/>
                <a:gd name="connsiteX12" fmla="*/ 429232 w 609586"/>
                <a:gd name="connsiteY12" fmla="*/ 487663 h 609586"/>
                <a:gd name="connsiteX13" fmla="*/ 485141 w 609586"/>
                <a:gd name="connsiteY13" fmla="*/ 431801 h 609586"/>
                <a:gd name="connsiteX14" fmla="*/ 114302 w 609586"/>
                <a:gd name="connsiteY14" fmla="*/ 416561 h 609586"/>
                <a:gd name="connsiteX15" fmla="*/ 167639 w 609586"/>
                <a:gd name="connsiteY15" fmla="*/ 477520 h 609586"/>
                <a:gd name="connsiteX16" fmla="*/ 154924 w 609586"/>
                <a:gd name="connsiteY16" fmla="*/ 492759 h 609586"/>
                <a:gd name="connsiteX17" fmla="*/ 96538 w 609586"/>
                <a:gd name="connsiteY17" fmla="*/ 426705 h 609586"/>
                <a:gd name="connsiteX18" fmla="*/ 302269 w 609586"/>
                <a:gd name="connsiteY18" fmla="*/ 408941 h 609586"/>
                <a:gd name="connsiteX19" fmla="*/ 322556 w 609586"/>
                <a:gd name="connsiteY19" fmla="*/ 408941 h 609586"/>
                <a:gd name="connsiteX20" fmla="*/ 322556 w 609586"/>
                <a:gd name="connsiteY20" fmla="*/ 452088 h 609586"/>
                <a:gd name="connsiteX21" fmla="*/ 302269 w 609586"/>
                <a:gd name="connsiteY21" fmla="*/ 452088 h 609586"/>
                <a:gd name="connsiteX22" fmla="*/ 525763 w 609586"/>
                <a:gd name="connsiteY22" fmla="*/ 320027 h 609586"/>
                <a:gd name="connsiteX23" fmla="*/ 546098 w 609586"/>
                <a:gd name="connsiteY23" fmla="*/ 320027 h 609586"/>
                <a:gd name="connsiteX24" fmla="*/ 525763 w 609586"/>
                <a:gd name="connsiteY24" fmla="*/ 403845 h 609586"/>
                <a:gd name="connsiteX25" fmla="*/ 505428 w 609586"/>
                <a:gd name="connsiteY25" fmla="*/ 396226 h 609586"/>
                <a:gd name="connsiteX26" fmla="*/ 525763 w 609586"/>
                <a:gd name="connsiteY26" fmla="*/ 320027 h 609586"/>
                <a:gd name="connsiteX27" fmla="*/ 63488 w 609586"/>
                <a:gd name="connsiteY27" fmla="*/ 302264 h 609586"/>
                <a:gd name="connsiteX28" fmla="*/ 83823 w 609586"/>
                <a:gd name="connsiteY28" fmla="*/ 302264 h 609586"/>
                <a:gd name="connsiteX29" fmla="*/ 83823 w 609586"/>
                <a:gd name="connsiteY29" fmla="*/ 304788 h 609586"/>
                <a:gd name="connsiteX30" fmla="*/ 96538 w 609586"/>
                <a:gd name="connsiteY30" fmla="*/ 380986 h 609586"/>
                <a:gd name="connsiteX31" fmla="*/ 78727 w 609586"/>
                <a:gd name="connsiteY31" fmla="*/ 388606 h 609586"/>
                <a:gd name="connsiteX32" fmla="*/ 63488 w 609586"/>
                <a:gd name="connsiteY32" fmla="*/ 304788 h 609586"/>
                <a:gd name="connsiteX33" fmla="*/ 261599 w 609586"/>
                <a:gd name="connsiteY33" fmla="*/ 218445 h 609586"/>
                <a:gd name="connsiteX34" fmla="*/ 388609 w 609586"/>
                <a:gd name="connsiteY34" fmla="*/ 218445 h 609586"/>
                <a:gd name="connsiteX35" fmla="*/ 388609 w 609586"/>
                <a:gd name="connsiteY35" fmla="*/ 238733 h 609586"/>
                <a:gd name="connsiteX36" fmla="*/ 261599 w 609586"/>
                <a:gd name="connsiteY36" fmla="*/ 238733 h 609586"/>
                <a:gd name="connsiteX37" fmla="*/ 231121 w 609586"/>
                <a:gd name="connsiteY37" fmla="*/ 264164 h 609586"/>
                <a:gd name="connsiteX38" fmla="*/ 264171 w 609586"/>
                <a:gd name="connsiteY38" fmla="*/ 289548 h 609586"/>
                <a:gd name="connsiteX39" fmla="*/ 350511 w 609586"/>
                <a:gd name="connsiteY39" fmla="*/ 289548 h 609586"/>
                <a:gd name="connsiteX40" fmla="*/ 403849 w 609586"/>
                <a:gd name="connsiteY40" fmla="*/ 337791 h 609586"/>
                <a:gd name="connsiteX41" fmla="*/ 350511 w 609586"/>
                <a:gd name="connsiteY41" fmla="*/ 391130 h 609586"/>
                <a:gd name="connsiteX42" fmla="*/ 223501 w 609586"/>
                <a:gd name="connsiteY42" fmla="*/ 391130 h 609586"/>
                <a:gd name="connsiteX43" fmla="*/ 223501 w 609586"/>
                <a:gd name="connsiteY43" fmla="*/ 370842 h 609586"/>
                <a:gd name="connsiteX44" fmla="*/ 350511 w 609586"/>
                <a:gd name="connsiteY44" fmla="*/ 370842 h 609586"/>
                <a:gd name="connsiteX45" fmla="*/ 380990 w 609586"/>
                <a:gd name="connsiteY45" fmla="*/ 340363 h 609586"/>
                <a:gd name="connsiteX46" fmla="*/ 350511 w 609586"/>
                <a:gd name="connsiteY46" fmla="*/ 309883 h 609586"/>
                <a:gd name="connsiteX47" fmla="*/ 264171 w 609586"/>
                <a:gd name="connsiteY47" fmla="*/ 309883 h 609586"/>
                <a:gd name="connsiteX48" fmla="*/ 210833 w 609586"/>
                <a:gd name="connsiteY48" fmla="*/ 264164 h 609586"/>
                <a:gd name="connsiteX49" fmla="*/ 261599 w 609586"/>
                <a:gd name="connsiteY49" fmla="*/ 218445 h 609586"/>
                <a:gd name="connsiteX50" fmla="*/ 520668 w 609586"/>
                <a:gd name="connsiteY50" fmla="*/ 193014 h 609586"/>
                <a:gd name="connsiteX51" fmla="*/ 546098 w 609586"/>
                <a:gd name="connsiteY51" fmla="*/ 276832 h 609586"/>
                <a:gd name="connsiteX52" fmla="*/ 523239 w 609586"/>
                <a:gd name="connsiteY52" fmla="*/ 279404 h 609586"/>
                <a:gd name="connsiteX53" fmla="*/ 500380 w 609586"/>
                <a:gd name="connsiteY53" fmla="*/ 203206 h 609586"/>
                <a:gd name="connsiteX54" fmla="*/ 99062 w 609586"/>
                <a:gd name="connsiteY54" fmla="*/ 177775 h 609586"/>
                <a:gd name="connsiteX55" fmla="*/ 116826 w 609586"/>
                <a:gd name="connsiteY55" fmla="*/ 187966 h 609586"/>
                <a:gd name="connsiteX56" fmla="*/ 86347 w 609586"/>
                <a:gd name="connsiteY56" fmla="*/ 264164 h 609586"/>
                <a:gd name="connsiteX57" fmla="*/ 66060 w 609586"/>
                <a:gd name="connsiteY57" fmla="*/ 259069 h 609586"/>
                <a:gd name="connsiteX58" fmla="*/ 99062 w 609586"/>
                <a:gd name="connsiteY58" fmla="*/ 177775 h 609586"/>
                <a:gd name="connsiteX59" fmla="*/ 302269 w 609586"/>
                <a:gd name="connsiteY59" fmla="*/ 157487 h 609586"/>
                <a:gd name="connsiteX60" fmla="*/ 322556 w 609586"/>
                <a:gd name="connsiteY60" fmla="*/ 157487 h 609586"/>
                <a:gd name="connsiteX61" fmla="*/ 322556 w 609586"/>
                <a:gd name="connsiteY61" fmla="*/ 200634 h 609586"/>
                <a:gd name="connsiteX62" fmla="*/ 302269 w 609586"/>
                <a:gd name="connsiteY62" fmla="*/ 200634 h 609586"/>
                <a:gd name="connsiteX63" fmla="*/ 431803 w 609586"/>
                <a:gd name="connsiteY63" fmla="*/ 99052 h 609586"/>
                <a:gd name="connsiteX64" fmla="*/ 497809 w 609586"/>
                <a:gd name="connsiteY64" fmla="*/ 157487 h 609586"/>
                <a:gd name="connsiteX65" fmla="*/ 480045 w 609586"/>
                <a:gd name="connsiteY65" fmla="*/ 170155 h 609586"/>
                <a:gd name="connsiteX66" fmla="*/ 421612 w 609586"/>
                <a:gd name="connsiteY66" fmla="*/ 116816 h 609586"/>
                <a:gd name="connsiteX67" fmla="*/ 195594 w 609586"/>
                <a:gd name="connsiteY67" fmla="*/ 88908 h 609586"/>
                <a:gd name="connsiteX68" fmla="*/ 205738 w 609586"/>
                <a:gd name="connsiteY68" fmla="*/ 106672 h 609586"/>
                <a:gd name="connsiteX69" fmla="*/ 142256 w 609586"/>
                <a:gd name="connsiteY69" fmla="*/ 157487 h 609586"/>
                <a:gd name="connsiteX70" fmla="*/ 127017 w 609586"/>
                <a:gd name="connsiteY70" fmla="*/ 142247 h 609586"/>
                <a:gd name="connsiteX71" fmla="*/ 195594 w 609586"/>
                <a:gd name="connsiteY71" fmla="*/ 88908 h 609586"/>
                <a:gd name="connsiteX72" fmla="*/ 314639 w 609586"/>
                <a:gd name="connsiteY72" fmla="*/ 63816 h 609586"/>
                <a:gd name="connsiteX73" fmla="*/ 391133 w 609586"/>
                <a:gd name="connsiteY73" fmla="*/ 78717 h 609586"/>
                <a:gd name="connsiteX74" fmla="*/ 383514 w 609586"/>
                <a:gd name="connsiteY74" fmla="*/ 99052 h 609586"/>
                <a:gd name="connsiteX75" fmla="*/ 241312 w 609586"/>
                <a:gd name="connsiteY75" fmla="*/ 93956 h 609586"/>
                <a:gd name="connsiteX76" fmla="*/ 236216 w 609586"/>
                <a:gd name="connsiteY76" fmla="*/ 73669 h 609586"/>
                <a:gd name="connsiteX77" fmla="*/ 314639 w 609586"/>
                <a:gd name="connsiteY77" fmla="*/ 63816 h 609586"/>
                <a:gd name="connsiteX78" fmla="*/ 304793 w 609586"/>
                <a:gd name="connsiteY78" fmla="*/ 20335 h 609586"/>
                <a:gd name="connsiteX79" fmla="*/ 20335 w 609586"/>
                <a:gd name="connsiteY79" fmla="*/ 304793 h 609586"/>
                <a:gd name="connsiteX80" fmla="*/ 304793 w 609586"/>
                <a:gd name="connsiteY80" fmla="*/ 589251 h 609586"/>
                <a:gd name="connsiteX81" fmla="*/ 589251 w 609586"/>
                <a:gd name="connsiteY81" fmla="*/ 304793 h 609586"/>
                <a:gd name="connsiteX82" fmla="*/ 304793 w 609586"/>
                <a:gd name="connsiteY82" fmla="*/ 20335 h 609586"/>
                <a:gd name="connsiteX83" fmla="*/ 304793 w 609586"/>
                <a:gd name="connsiteY83" fmla="*/ 0 h 609586"/>
                <a:gd name="connsiteX84" fmla="*/ 609586 w 609586"/>
                <a:gd name="connsiteY84" fmla="*/ 304793 h 609586"/>
                <a:gd name="connsiteX85" fmla="*/ 304793 w 609586"/>
                <a:gd name="connsiteY85" fmla="*/ 609586 h 609586"/>
                <a:gd name="connsiteX86" fmla="*/ 0 w 609586"/>
                <a:gd name="connsiteY86" fmla="*/ 304793 h 609586"/>
                <a:gd name="connsiteX87" fmla="*/ 304793 w 609586"/>
                <a:gd name="connsiteY87"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9586" h="609586">
                  <a:moveTo>
                    <a:pt x="393705" y="507999"/>
                  </a:moveTo>
                  <a:lnTo>
                    <a:pt x="401325" y="525763"/>
                  </a:lnTo>
                  <a:cubicBezTo>
                    <a:pt x="375894" y="538478"/>
                    <a:pt x="347987" y="543526"/>
                    <a:pt x="317508" y="546098"/>
                  </a:cubicBezTo>
                  <a:lnTo>
                    <a:pt x="317508" y="525763"/>
                  </a:lnTo>
                  <a:cubicBezTo>
                    <a:pt x="342891" y="523239"/>
                    <a:pt x="368274" y="518143"/>
                    <a:pt x="393705" y="507999"/>
                  </a:cubicBezTo>
                  <a:close/>
                  <a:moveTo>
                    <a:pt x="200642" y="500379"/>
                  </a:moveTo>
                  <a:cubicBezTo>
                    <a:pt x="223501" y="513047"/>
                    <a:pt x="248932" y="523239"/>
                    <a:pt x="276839" y="525763"/>
                  </a:cubicBezTo>
                  <a:lnTo>
                    <a:pt x="274315" y="546098"/>
                  </a:lnTo>
                  <a:cubicBezTo>
                    <a:pt x="243836" y="541002"/>
                    <a:pt x="215881" y="533382"/>
                    <a:pt x="190498" y="518143"/>
                  </a:cubicBezTo>
                  <a:close/>
                  <a:moveTo>
                    <a:pt x="485141" y="431801"/>
                  </a:moveTo>
                  <a:lnTo>
                    <a:pt x="502904" y="444469"/>
                  </a:lnTo>
                  <a:cubicBezTo>
                    <a:pt x="487665" y="467328"/>
                    <a:pt x="467330" y="487663"/>
                    <a:pt x="441947" y="505427"/>
                  </a:cubicBezTo>
                  <a:lnTo>
                    <a:pt x="429232" y="487663"/>
                  </a:lnTo>
                  <a:cubicBezTo>
                    <a:pt x="452091" y="472424"/>
                    <a:pt x="469902" y="452088"/>
                    <a:pt x="485141" y="431801"/>
                  </a:cubicBezTo>
                  <a:close/>
                  <a:moveTo>
                    <a:pt x="114302" y="416561"/>
                  </a:moveTo>
                  <a:cubicBezTo>
                    <a:pt x="127017" y="439420"/>
                    <a:pt x="144780" y="459708"/>
                    <a:pt x="167639" y="477520"/>
                  </a:cubicBezTo>
                  <a:lnTo>
                    <a:pt x="154924" y="492759"/>
                  </a:lnTo>
                  <a:cubicBezTo>
                    <a:pt x="129541" y="474948"/>
                    <a:pt x="111778" y="452088"/>
                    <a:pt x="96538" y="426705"/>
                  </a:cubicBezTo>
                  <a:close/>
                  <a:moveTo>
                    <a:pt x="302269" y="408941"/>
                  </a:moveTo>
                  <a:lnTo>
                    <a:pt x="322556" y="408941"/>
                  </a:lnTo>
                  <a:lnTo>
                    <a:pt x="322556" y="452088"/>
                  </a:lnTo>
                  <a:lnTo>
                    <a:pt x="302269" y="452088"/>
                  </a:lnTo>
                  <a:close/>
                  <a:moveTo>
                    <a:pt x="525763" y="320027"/>
                  </a:moveTo>
                  <a:lnTo>
                    <a:pt x="546098" y="320027"/>
                  </a:lnTo>
                  <a:cubicBezTo>
                    <a:pt x="546098" y="347982"/>
                    <a:pt x="538478" y="375890"/>
                    <a:pt x="525763" y="403845"/>
                  </a:cubicBezTo>
                  <a:lnTo>
                    <a:pt x="505428" y="396226"/>
                  </a:lnTo>
                  <a:cubicBezTo>
                    <a:pt x="518144" y="373366"/>
                    <a:pt x="523239" y="347982"/>
                    <a:pt x="525763" y="320027"/>
                  </a:cubicBezTo>
                  <a:close/>
                  <a:moveTo>
                    <a:pt x="63488" y="302264"/>
                  </a:moveTo>
                  <a:lnTo>
                    <a:pt x="83823" y="302264"/>
                  </a:lnTo>
                  <a:lnTo>
                    <a:pt x="83823" y="304788"/>
                  </a:lnTo>
                  <a:cubicBezTo>
                    <a:pt x="83823" y="330171"/>
                    <a:pt x="88919" y="355602"/>
                    <a:pt x="96538" y="380986"/>
                  </a:cubicBezTo>
                  <a:lnTo>
                    <a:pt x="78727" y="388606"/>
                  </a:lnTo>
                  <a:cubicBezTo>
                    <a:pt x="68584" y="360650"/>
                    <a:pt x="63488" y="332743"/>
                    <a:pt x="63488" y="304788"/>
                  </a:cubicBezTo>
                  <a:close/>
                  <a:moveTo>
                    <a:pt x="261599" y="218445"/>
                  </a:moveTo>
                  <a:lnTo>
                    <a:pt x="388609" y="218445"/>
                  </a:lnTo>
                  <a:lnTo>
                    <a:pt x="388609" y="238733"/>
                  </a:lnTo>
                  <a:lnTo>
                    <a:pt x="261599" y="238733"/>
                  </a:lnTo>
                  <a:cubicBezTo>
                    <a:pt x="261599" y="238733"/>
                    <a:pt x="231121" y="241305"/>
                    <a:pt x="231121" y="264164"/>
                  </a:cubicBezTo>
                  <a:cubicBezTo>
                    <a:pt x="231121" y="287024"/>
                    <a:pt x="264171" y="289548"/>
                    <a:pt x="264171" y="289548"/>
                  </a:cubicBezTo>
                  <a:lnTo>
                    <a:pt x="350511" y="289548"/>
                  </a:lnTo>
                  <a:cubicBezTo>
                    <a:pt x="378466" y="289548"/>
                    <a:pt x="403849" y="307312"/>
                    <a:pt x="403849" y="337791"/>
                  </a:cubicBezTo>
                  <a:cubicBezTo>
                    <a:pt x="403849" y="368270"/>
                    <a:pt x="378466" y="391130"/>
                    <a:pt x="350511" y="391130"/>
                  </a:cubicBezTo>
                  <a:lnTo>
                    <a:pt x="223501" y="391130"/>
                  </a:lnTo>
                  <a:lnTo>
                    <a:pt x="223501" y="370842"/>
                  </a:lnTo>
                  <a:lnTo>
                    <a:pt x="350511" y="370842"/>
                  </a:lnTo>
                  <a:cubicBezTo>
                    <a:pt x="365750" y="370842"/>
                    <a:pt x="380990" y="358126"/>
                    <a:pt x="380990" y="340363"/>
                  </a:cubicBezTo>
                  <a:cubicBezTo>
                    <a:pt x="380990" y="325123"/>
                    <a:pt x="368274" y="309883"/>
                    <a:pt x="350511" y="309883"/>
                  </a:cubicBezTo>
                  <a:lnTo>
                    <a:pt x="264171" y="309883"/>
                  </a:lnTo>
                  <a:cubicBezTo>
                    <a:pt x="243836" y="307312"/>
                    <a:pt x="210833" y="297168"/>
                    <a:pt x="210833" y="264164"/>
                  </a:cubicBezTo>
                  <a:cubicBezTo>
                    <a:pt x="210833" y="231113"/>
                    <a:pt x="243836" y="218445"/>
                    <a:pt x="261599" y="218445"/>
                  </a:cubicBezTo>
                  <a:close/>
                  <a:moveTo>
                    <a:pt x="520668" y="193014"/>
                  </a:moveTo>
                  <a:cubicBezTo>
                    <a:pt x="533383" y="218445"/>
                    <a:pt x="543527" y="246353"/>
                    <a:pt x="546098" y="276832"/>
                  </a:cubicBezTo>
                  <a:lnTo>
                    <a:pt x="523239" y="279404"/>
                  </a:lnTo>
                  <a:cubicBezTo>
                    <a:pt x="520668" y="251449"/>
                    <a:pt x="513048" y="226065"/>
                    <a:pt x="500380" y="203206"/>
                  </a:cubicBezTo>
                  <a:close/>
                  <a:moveTo>
                    <a:pt x="99062" y="177775"/>
                  </a:moveTo>
                  <a:lnTo>
                    <a:pt x="116826" y="187966"/>
                  </a:lnTo>
                  <a:cubicBezTo>
                    <a:pt x="104158" y="210826"/>
                    <a:pt x="93967" y="236209"/>
                    <a:pt x="86347" y="264164"/>
                  </a:cubicBezTo>
                  <a:lnTo>
                    <a:pt x="66060" y="259069"/>
                  </a:lnTo>
                  <a:cubicBezTo>
                    <a:pt x="73679" y="231113"/>
                    <a:pt x="83823" y="203206"/>
                    <a:pt x="99062" y="177775"/>
                  </a:cubicBezTo>
                  <a:close/>
                  <a:moveTo>
                    <a:pt x="302269" y="157487"/>
                  </a:moveTo>
                  <a:lnTo>
                    <a:pt x="322556" y="157487"/>
                  </a:lnTo>
                  <a:lnTo>
                    <a:pt x="322556" y="200634"/>
                  </a:lnTo>
                  <a:lnTo>
                    <a:pt x="302269" y="200634"/>
                  </a:lnTo>
                  <a:close/>
                  <a:moveTo>
                    <a:pt x="431803" y="99052"/>
                  </a:moveTo>
                  <a:cubicBezTo>
                    <a:pt x="457186" y="114292"/>
                    <a:pt x="480045" y="134627"/>
                    <a:pt x="497809" y="157487"/>
                  </a:cubicBezTo>
                  <a:lnTo>
                    <a:pt x="480045" y="170155"/>
                  </a:lnTo>
                  <a:cubicBezTo>
                    <a:pt x="462282" y="147295"/>
                    <a:pt x="441947" y="129532"/>
                    <a:pt x="421612" y="116816"/>
                  </a:cubicBezTo>
                  <a:close/>
                  <a:moveTo>
                    <a:pt x="195594" y="88908"/>
                  </a:moveTo>
                  <a:lnTo>
                    <a:pt x="205738" y="106672"/>
                  </a:lnTo>
                  <a:cubicBezTo>
                    <a:pt x="180355" y="119388"/>
                    <a:pt x="160020" y="137151"/>
                    <a:pt x="142256" y="157487"/>
                  </a:cubicBezTo>
                  <a:lnTo>
                    <a:pt x="127017" y="142247"/>
                  </a:lnTo>
                  <a:cubicBezTo>
                    <a:pt x="147304" y="119388"/>
                    <a:pt x="170163" y="101576"/>
                    <a:pt x="195594" y="88908"/>
                  </a:cubicBezTo>
                  <a:close/>
                  <a:moveTo>
                    <a:pt x="314639" y="63816"/>
                  </a:moveTo>
                  <a:cubicBezTo>
                    <a:pt x="340987" y="64763"/>
                    <a:pt x="367012" y="69835"/>
                    <a:pt x="391133" y="78717"/>
                  </a:cubicBezTo>
                  <a:lnTo>
                    <a:pt x="383514" y="99052"/>
                  </a:lnTo>
                  <a:cubicBezTo>
                    <a:pt x="337796" y="81288"/>
                    <a:pt x="289554" y="78717"/>
                    <a:pt x="241312" y="93956"/>
                  </a:cubicBezTo>
                  <a:lnTo>
                    <a:pt x="236216" y="73669"/>
                  </a:lnTo>
                  <a:cubicBezTo>
                    <a:pt x="261623" y="66049"/>
                    <a:pt x="288292" y="62870"/>
                    <a:pt x="314639" y="63816"/>
                  </a:cubicBezTo>
                  <a:close/>
                  <a:moveTo>
                    <a:pt x="304793" y="20335"/>
                  </a:moveTo>
                  <a:cubicBezTo>
                    <a:pt x="147301" y="20335"/>
                    <a:pt x="20335" y="147301"/>
                    <a:pt x="20335" y="304793"/>
                  </a:cubicBezTo>
                  <a:cubicBezTo>
                    <a:pt x="20335" y="462285"/>
                    <a:pt x="147301" y="589251"/>
                    <a:pt x="304793" y="589251"/>
                  </a:cubicBezTo>
                  <a:cubicBezTo>
                    <a:pt x="462285" y="589251"/>
                    <a:pt x="589251" y="462285"/>
                    <a:pt x="589251" y="304793"/>
                  </a:cubicBezTo>
                  <a:cubicBezTo>
                    <a:pt x="589251" y="147301"/>
                    <a:pt x="462285" y="20335"/>
                    <a:pt x="304793" y="20335"/>
                  </a:cubicBezTo>
                  <a:close/>
                  <a:moveTo>
                    <a:pt x="304793" y="0"/>
                  </a:moveTo>
                  <a:cubicBezTo>
                    <a:pt x="472429" y="0"/>
                    <a:pt x="609586" y="137157"/>
                    <a:pt x="609586" y="304793"/>
                  </a:cubicBezTo>
                  <a:cubicBezTo>
                    <a:pt x="609586" y="472429"/>
                    <a:pt x="472429" y="609586"/>
                    <a:pt x="304793" y="609586"/>
                  </a:cubicBezTo>
                  <a:cubicBezTo>
                    <a:pt x="137157" y="609586"/>
                    <a:pt x="0" y="472429"/>
                    <a:pt x="0" y="304793"/>
                  </a:cubicBezTo>
                  <a:cubicBezTo>
                    <a:pt x="0" y="137157"/>
                    <a:pt x="137157" y="0"/>
                    <a:pt x="304793" y="0"/>
                  </a:cubicBezTo>
                  <a:close/>
                </a:path>
              </a:pathLst>
            </a:custGeom>
            <a:solidFill>
              <a:schemeClr val="accent1"/>
            </a:solidFill>
            <a:ln>
              <a:noFill/>
            </a:ln>
          </p:spPr>
        </p:sp>
        <p:sp>
          <p:nvSpPr>
            <p:cNvPr id="134" name="circular-line-with-word-age-in-the-center_31370">
              <a:extLst>
                <a:ext uri="{FF2B5EF4-FFF2-40B4-BE49-F238E27FC236}">
                  <a16:creationId xmlns:a16="http://schemas.microsoft.com/office/drawing/2014/main" id="{86BC8816-3AC0-4EDD-82FC-EB07579A71BD}"/>
                </a:ext>
              </a:extLst>
            </p:cNvPr>
            <p:cNvSpPr>
              <a:spLocks noChangeAspect="1"/>
            </p:cNvSpPr>
            <p:nvPr/>
          </p:nvSpPr>
          <p:spPr bwMode="auto">
            <a:xfrm>
              <a:off x="4625133" y="3815488"/>
              <a:ext cx="457362" cy="423858"/>
            </a:xfrm>
            <a:custGeom>
              <a:avLst/>
              <a:gdLst>
                <a:gd name="connsiteX0" fmla="*/ 182950 w 609756"/>
                <a:gd name="connsiteY0" fmla="*/ 245143 h 565088"/>
                <a:gd name="connsiteX1" fmla="*/ 177620 w 609756"/>
                <a:gd name="connsiteY1" fmla="*/ 266996 h 565088"/>
                <a:gd name="connsiteX2" fmla="*/ 170887 w 609756"/>
                <a:gd name="connsiteY2" fmla="*/ 290809 h 565088"/>
                <a:gd name="connsiteX3" fmla="*/ 195854 w 609756"/>
                <a:gd name="connsiteY3" fmla="*/ 290809 h 565088"/>
                <a:gd name="connsiteX4" fmla="*/ 188841 w 609756"/>
                <a:gd name="connsiteY4" fmla="*/ 266996 h 565088"/>
                <a:gd name="connsiteX5" fmla="*/ 183230 w 609756"/>
                <a:gd name="connsiteY5" fmla="*/ 245143 h 565088"/>
                <a:gd name="connsiteX6" fmla="*/ 361154 w 609756"/>
                <a:gd name="connsiteY6" fmla="*/ 226092 h 565088"/>
                <a:gd name="connsiteX7" fmla="*/ 431027 w 609756"/>
                <a:gd name="connsiteY7" fmla="*/ 226092 h 565088"/>
                <a:gd name="connsiteX8" fmla="*/ 431027 w 609756"/>
                <a:gd name="connsiteY8" fmla="*/ 247104 h 565088"/>
                <a:gd name="connsiteX9" fmla="*/ 386971 w 609756"/>
                <a:gd name="connsiteY9" fmla="*/ 247104 h 565088"/>
                <a:gd name="connsiteX10" fmla="*/ 386971 w 609756"/>
                <a:gd name="connsiteY10" fmla="*/ 270357 h 565088"/>
                <a:gd name="connsiteX11" fmla="*/ 428502 w 609756"/>
                <a:gd name="connsiteY11" fmla="*/ 270357 h 565088"/>
                <a:gd name="connsiteX12" fmla="*/ 428502 w 609756"/>
                <a:gd name="connsiteY12" fmla="*/ 291370 h 565088"/>
                <a:gd name="connsiteX13" fmla="*/ 386971 w 609756"/>
                <a:gd name="connsiteY13" fmla="*/ 291370 h 565088"/>
                <a:gd name="connsiteX14" fmla="*/ 386971 w 609756"/>
                <a:gd name="connsiteY14" fmla="*/ 317985 h 565088"/>
                <a:gd name="connsiteX15" fmla="*/ 433272 w 609756"/>
                <a:gd name="connsiteY15" fmla="*/ 317985 h 565088"/>
                <a:gd name="connsiteX16" fmla="*/ 433272 w 609756"/>
                <a:gd name="connsiteY16" fmla="*/ 338997 h 565088"/>
                <a:gd name="connsiteX17" fmla="*/ 361154 w 609756"/>
                <a:gd name="connsiteY17" fmla="*/ 338997 h 565088"/>
                <a:gd name="connsiteX18" fmla="*/ 167240 w 609756"/>
                <a:gd name="connsiteY18" fmla="*/ 226092 h 565088"/>
                <a:gd name="connsiteX19" fmla="*/ 200904 w 609756"/>
                <a:gd name="connsiteY19" fmla="*/ 226092 h 565088"/>
                <a:gd name="connsiteX20" fmla="*/ 235971 w 609756"/>
                <a:gd name="connsiteY20" fmla="*/ 338997 h 565088"/>
                <a:gd name="connsiteX21" fmla="*/ 208479 w 609756"/>
                <a:gd name="connsiteY21" fmla="*/ 338997 h 565088"/>
                <a:gd name="connsiteX22" fmla="*/ 199782 w 609756"/>
                <a:gd name="connsiteY22" fmla="*/ 309860 h 565088"/>
                <a:gd name="connsiteX23" fmla="*/ 167240 w 609756"/>
                <a:gd name="connsiteY23" fmla="*/ 309860 h 565088"/>
                <a:gd name="connsiteX24" fmla="*/ 159385 w 609756"/>
                <a:gd name="connsiteY24" fmla="*/ 338997 h 565088"/>
                <a:gd name="connsiteX25" fmla="*/ 132734 w 609756"/>
                <a:gd name="connsiteY25" fmla="*/ 338997 h 565088"/>
                <a:gd name="connsiteX26" fmla="*/ 306124 w 609756"/>
                <a:gd name="connsiteY26" fmla="*/ 224963 h 565088"/>
                <a:gd name="connsiteX27" fmla="*/ 337538 w 609756"/>
                <a:gd name="connsiteY27" fmla="*/ 230567 h 565088"/>
                <a:gd name="connsiteX28" fmla="*/ 332209 w 609756"/>
                <a:gd name="connsiteY28" fmla="*/ 251022 h 565088"/>
                <a:gd name="connsiteX29" fmla="*/ 305844 w 609756"/>
                <a:gd name="connsiteY29" fmla="*/ 245978 h 565088"/>
                <a:gd name="connsiteX30" fmla="*/ 268540 w 609756"/>
                <a:gd name="connsiteY30" fmla="*/ 282404 h 565088"/>
                <a:gd name="connsiteX31" fmla="*/ 303880 w 609756"/>
                <a:gd name="connsiteY31" fmla="*/ 319391 h 565088"/>
                <a:gd name="connsiteX32" fmla="*/ 316502 w 609756"/>
                <a:gd name="connsiteY32" fmla="*/ 317710 h 565088"/>
                <a:gd name="connsiteX33" fmla="*/ 316502 w 609756"/>
                <a:gd name="connsiteY33" fmla="*/ 294173 h 565088"/>
                <a:gd name="connsiteX34" fmla="*/ 299112 w 609756"/>
                <a:gd name="connsiteY34" fmla="*/ 294173 h 565088"/>
                <a:gd name="connsiteX35" fmla="*/ 299112 w 609756"/>
                <a:gd name="connsiteY35" fmla="*/ 274279 h 565088"/>
                <a:gd name="connsiteX36" fmla="*/ 341184 w 609756"/>
                <a:gd name="connsiteY36" fmla="*/ 274279 h 565088"/>
                <a:gd name="connsiteX37" fmla="*/ 341184 w 609756"/>
                <a:gd name="connsiteY37" fmla="*/ 333681 h 565088"/>
                <a:gd name="connsiteX38" fmla="*/ 303320 w 609756"/>
                <a:gd name="connsiteY38" fmla="*/ 340126 h 565088"/>
                <a:gd name="connsiteX39" fmla="*/ 257602 w 609756"/>
                <a:gd name="connsiteY39" fmla="*/ 324995 h 565088"/>
                <a:gd name="connsiteX40" fmla="*/ 241614 w 609756"/>
                <a:gd name="connsiteY40" fmla="*/ 283805 h 565088"/>
                <a:gd name="connsiteX41" fmla="*/ 306124 w 609756"/>
                <a:gd name="connsiteY41" fmla="*/ 224963 h 565088"/>
                <a:gd name="connsiteX42" fmla="*/ 283131 w 609756"/>
                <a:gd name="connsiteY42" fmla="*/ 0 h 565088"/>
                <a:gd name="connsiteX43" fmla="*/ 531748 w 609756"/>
                <a:gd name="connsiteY43" fmla="*/ 148206 h 565088"/>
                <a:gd name="connsiteX44" fmla="*/ 507896 w 609756"/>
                <a:gd name="connsiteY44" fmla="*/ 196114 h 565088"/>
                <a:gd name="connsiteX45" fmla="*/ 283131 w 609756"/>
                <a:gd name="connsiteY45" fmla="*/ 41744 h 565088"/>
                <a:gd name="connsiteX46" fmla="*/ 41810 w 609756"/>
                <a:gd name="connsiteY46" fmla="*/ 282684 h 565088"/>
                <a:gd name="connsiteX47" fmla="*/ 283131 w 609756"/>
                <a:gd name="connsiteY47" fmla="*/ 523344 h 565088"/>
                <a:gd name="connsiteX48" fmla="*/ 512386 w 609756"/>
                <a:gd name="connsiteY48" fmla="*/ 355807 h 565088"/>
                <a:gd name="connsiteX49" fmla="*/ 462999 w 609756"/>
                <a:gd name="connsiteY49" fmla="*/ 355807 h 565088"/>
                <a:gd name="connsiteX50" fmla="*/ 536518 w 609756"/>
                <a:gd name="connsiteY50" fmla="*/ 209281 h 565088"/>
                <a:gd name="connsiteX51" fmla="*/ 609756 w 609756"/>
                <a:gd name="connsiteY51" fmla="*/ 355807 h 565088"/>
                <a:gd name="connsiteX52" fmla="*/ 556160 w 609756"/>
                <a:gd name="connsiteY52" fmla="*/ 355807 h 565088"/>
                <a:gd name="connsiteX53" fmla="*/ 283131 w 609756"/>
                <a:gd name="connsiteY53" fmla="*/ 565088 h 565088"/>
                <a:gd name="connsiteX54" fmla="*/ 0 w 609756"/>
                <a:gd name="connsiteY54" fmla="*/ 282684 h 565088"/>
                <a:gd name="connsiteX55" fmla="*/ 283131 w 609756"/>
                <a:gd name="connsiteY55" fmla="*/ 0 h 56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9756" h="565088">
                  <a:moveTo>
                    <a:pt x="182950" y="245143"/>
                  </a:moveTo>
                  <a:cubicBezTo>
                    <a:pt x="181267" y="251867"/>
                    <a:pt x="179583" y="260552"/>
                    <a:pt x="177620" y="266996"/>
                  </a:cubicBezTo>
                  <a:lnTo>
                    <a:pt x="170887" y="290809"/>
                  </a:lnTo>
                  <a:lnTo>
                    <a:pt x="195854" y="290809"/>
                  </a:lnTo>
                  <a:lnTo>
                    <a:pt x="188841" y="266996"/>
                  </a:lnTo>
                  <a:cubicBezTo>
                    <a:pt x="186877" y="260272"/>
                    <a:pt x="184914" y="251867"/>
                    <a:pt x="183230" y="245143"/>
                  </a:cubicBezTo>
                  <a:close/>
                  <a:moveTo>
                    <a:pt x="361154" y="226092"/>
                  </a:moveTo>
                  <a:lnTo>
                    <a:pt x="431027" y="226092"/>
                  </a:lnTo>
                  <a:lnTo>
                    <a:pt x="431027" y="247104"/>
                  </a:lnTo>
                  <a:lnTo>
                    <a:pt x="386971" y="247104"/>
                  </a:lnTo>
                  <a:lnTo>
                    <a:pt x="386971" y="270357"/>
                  </a:lnTo>
                  <a:lnTo>
                    <a:pt x="428502" y="270357"/>
                  </a:lnTo>
                  <a:lnTo>
                    <a:pt x="428502" y="291370"/>
                  </a:lnTo>
                  <a:lnTo>
                    <a:pt x="386971" y="291370"/>
                  </a:lnTo>
                  <a:lnTo>
                    <a:pt x="386971" y="317985"/>
                  </a:lnTo>
                  <a:lnTo>
                    <a:pt x="433272" y="317985"/>
                  </a:lnTo>
                  <a:lnTo>
                    <a:pt x="433272" y="338997"/>
                  </a:lnTo>
                  <a:lnTo>
                    <a:pt x="361154" y="338997"/>
                  </a:lnTo>
                  <a:close/>
                  <a:moveTo>
                    <a:pt x="167240" y="226092"/>
                  </a:moveTo>
                  <a:lnTo>
                    <a:pt x="200904" y="226092"/>
                  </a:lnTo>
                  <a:lnTo>
                    <a:pt x="235971" y="338997"/>
                  </a:lnTo>
                  <a:lnTo>
                    <a:pt x="208479" y="338997"/>
                  </a:lnTo>
                  <a:lnTo>
                    <a:pt x="199782" y="309860"/>
                  </a:lnTo>
                  <a:lnTo>
                    <a:pt x="167240" y="309860"/>
                  </a:lnTo>
                  <a:lnTo>
                    <a:pt x="159385" y="338997"/>
                  </a:lnTo>
                  <a:lnTo>
                    <a:pt x="132734" y="338997"/>
                  </a:lnTo>
                  <a:close/>
                  <a:moveTo>
                    <a:pt x="306124" y="224963"/>
                  </a:moveTo>
                  <a:cubicBezTo>
                    <a:pt x="320709" y="224963"/>
                    <a:pt x="331928" y="227765"/>
                    <a:pt x="337538" y="230567"/>
                  </a:cubicBezTo>
                  <a:lnTo>
                    <a:pt x="332209" y="251022"/>
                  </a:lnTo>
                  <a:cubicBezTo>
                    <a:pt x="325758" y="248220"/>
                    <a:pt x="318185" y="245978"/>
                    <a:pt x="305844" y="245978"/>
                  </a:cubicBezTo>
                  <a:cubicBezTo>
                    <a:pt x="284528" y="245978"/>
                    <a:pt x="268540" y="258027"/>
                    <a:pt x="268540" y="282404"/>
                  </a:cubicBezTo>
                  <a:cubicBezTo>
                    <a:pt x="268540" y="305661"/>
                    <a:pt x="283125" y="319391"/>
                    <a:pt x="303880" y="319391"/>
                  </a:cubicBezTo>
                  <a:cubicBezTo>
                    <a:pt x="309771" y="319391"/>
                    <a:pt x="314539" y="318831"/>
                    <a:pt x="316502" y="317710"/>
                  </a:cubicBezTo>
                  <a:lnTo>
                    <a:pt x="316502" y="294173"/>
                  </a:lnTo>
                  <a:lnTo>
                    <a:pt x="299112" y="294173"/>
                  </a:lnTo>
                  <a:lnTo>
                    <a:pt x="299112" y="274279"/>
                  </a:lnTo>
                  <a:lnTo>
                    <a:pt x="341184" y="274279"/>
                  </a:lnTo>
                  <a:lnTo>
                    <a:pt x="341184" y="333681"/>
                  </a:lnTo>
                  <a:cubicBezTo>
                    <a:pt x="333331" y="336483"/>
                    <a:pt x="318465" y="340126"/>
                    <a:pt x="303320" y="340126"/>
                  </a:cubicBezTo>
                  <a:cubicBezTo>
                    <a:pt x="282845" y="340126"/>
                    <a:pt x="267979" y="334802"/>
                    <a:pt x="257602" y="324995"/>
                  </a:cubicBezTo>
                  <a:cubicBezTo>
                    <a:pt x="247224" y="315188"/>
                    <a:pt x="241334" y="300337"/>
                    <a:pt x="241614" y="283805"/>
                  </a:cubicBezTo>
                  <a:cubicBezTo>
                    <a:pt x="241895" y="246258"/>
                    <a:pt x="269101" y="224963"/>
                    <a:pt x="306124" y="224963"/>
                  </a:cubicBezTo>
                  <a:close/>
                  <a:moveTo>
                    <a:pt x="283131" y="0"/>
                  </a:moveTo>
                  <a:cubicBezTo>
                    <a:pt x="390322" y="0"/>
                    <a:pt x="484045" y="59955"/>
                    <a:pt x="531748" y="148206"/>
                  </a:cubicBezTo>
                  <a:lnTo>
                    <a:pt x="507896" y="196114"/>
                  </a:lnTo>
                  <a:cubicBezTo>
                    <a:pt x="472820" y="106182"/>
                    <a:pt x="385552" y="41744"/>
                    <a:pt x="283131" y="41744"/>
                  </a:cubicBezTo>
                  <a:cubicBezTo>
                    <a:pt x="150124" y="41744"/>
                    <a:pt x="41810" y="149887"/>
                    <a:pt x="41810" y="282684"/>
                  </a:cubicBezTo>
                  <a:cubicBezTo>
                    <a:pt x="41810" y="415201"/>
                    <a:pt x="150124" y="523344"/>
                    <a:pt x="283131" y="523344"/>
                  </a:cubicBezTo>
                  <a:cubicBezTo>
                    <a:pt x="390322" y="523344"/>
                    <a:pt x="481239" y="452743"/>
                    <a:pt x="512386" y="355807"/>
                  </a:cubicBezTo>
                  <a:lnTo>
                    <a:pt x="462999" y="355807"/>
                  </a:lnTo>
                  <a:lnTo>
                    <a:pt x="536518" y="209281"/>
                  </a:lnTo>
                  <a:lnTo>
                    <a:pt x="609756" y="355807"/>
                  </a:lnTo>
                  <a:lnTo>
                    <a:pt x="556160" y="355807"/>
                  </a:lnTo>
                  <a:cubicBezTo>
                    <a:pt x="523610" y="476276"/>
                    <a:pt x="413613" y="565088"/>
                    <a:pt x="283131" y="565088"/>
                  </a:cubicBezTo>
                  <a:cubicBezTo>
                    <a:pt x="126834" y="565088"/>
                    <a:pt x="0" y="438454"/>
                    <a:pt x="0" y="282684"/>
                  </a:cubicBezTo>
                  <a:cubicBezTo>
                    <a:pt x="0" y="126634"/>
                    <a:pt x="126834" y="0"/>
                    <a:pt x="283131" y="0"/>
                  </a:cubicBezTo>
                  <a:close/>
                </a:path>
              </a:pathLst>
            </a:custGeom>
            <a:solidFill>
              <a:schemeClr val="accent1"/>
            </a:solidFill>
            <a:ln>
              <a:noFill/>
            </a:ln>
          </p:spPr>
        </p:sp>
        <p:sp>
          <p:nvSpPr>
            <p:cNvPr id="135" name="woman-with-speech-balloon_67638">
              <a:extLst>
                <a:ext uri="{FF2B5EF4-FFF2-40B4-BE49-F238E27FC236}">
                  <a16:creationId xmlns:a16="http://schemas.microsoft.com/office/drawing/2014/main" id="{9D78FA33-ABD5-4A0F-955A-98D44C79E8FA}"/>
                </a:ext>
              </a:extLst>
            </p:cNvPr>
            <p:cNvSpPr>
              <a:spLocks noChangeAspect="1"/>
            </p:cNvSpPr>
            <p:nvPr/>
          </p:nvSpPr>
          <p:spPr bwMode="auto">
            <a:xfrm>
              <a:off x="4644943" y="4477349"/>
              <a:ext cx="417743" cy="423858"/>
            </a:xfrm>
            <a:custGeom>
              <a:avLst/>
              <a:gdLst>
                <a:gd name="connsiteX0" fmla="*/ 231546 w 599012"/>
                <a:gd name="connsiteY0" fmla="*/ 236289 h 607780"/>
                <a:gd name="connsiteX1" fmla="*/ 117818 w 599012"/>
                <a:gd name="connsiteY1" fmla="*/ 272331 h 607780"/>
                <a:gd name="connsiteX2" fmla="*/ 120843 w 599012"/>
                <a:gd name="connsiteY2" fmla="*/ 290150 h 607780"/>
                <a:gd name="connsiteX3" fmla="*/ 181639 w 599012"/>
                <a:gd name="connsiteY3" fmla="*/ 384785 h 607780"/>
                <a:gd name="connsiteX4" fmla="*/ 147561 w 599012"/>
                <a:gd name="connsiteY4" fmla="*/ 418612 h 607780"/>
                <a:gd name="connsiteX5" fmla="*/ 209567 w 599012"/>
                <a:gd name="connsiteY5" fmla="*/ 496232 h 607780"/>
                <a:gd name="connsiteX6" fmla="*/ 209768 w 599012"/>
                <a:gd name="connsiteY6" fmla="*/ 496232 h 607780"/>
                <a:gd name="connsiteX7" fmla="*/ 271774 w 599012"/>
                <a:gd name="connsiteY7" fmla="*/ 418612 h 607780"/>
                <a:gd name="connsiteX8" fmla="*/ 236890 w 599012"/>
                <a:gd name="connsiteY8" fmla="*/ 384785 h 607780"/>
                <a:gd name="connsiteX9" fmla="*/ 298291 w 599012"/>
                <a:gd name="connsiteY9" fmla="*/ 290352 h 607780"/>
                <a:gd name="connsiteX10" fmla="*/ 231546 w 599012"/>
                <a:gd name="connsiteY10" fmla="*/ 236289 h 607780"/>
                <a:gd name="connsiteX11" fmla="*/ 209567 w 599012"/>
                <a:gd name="connsiteY11" fmla="*/ 140849 h 607780"/>
                <a:gd name="connsiteX12" fmla="*/ 322891 w 599012"/>
                <a:gd name="connsiteY12" fmla="*/ 251994 h 607780"/>
                <a:gd name="connsiteX13" fmla="*/ 322992 w 599012"/>
                <a:gd name="connsiteY13" fmla="*/ 399685 h 607780"/>
                <a:gd name="connsiteX14" fmla="*/ 354046 w 599012"/>
                <a:gd name="connsiteY14" fmla="*/ 413880 h 607780"/>
                <a:gd name="connsiteX15" fmla="*/ 377033 w 599012"/>
                <a:gd name="connsiteY15" fmla="*/ 433612 h 607780"/>
                <a:gd name="connsiteX16" fmla="*/ 408288 w 599012"/>
                <a:gd name="connsiteY16" fmla="*/ 607780 h 607780"/>
                <a:gd name="connsiteX17" fmla="*/ 11047 w 599012"/>
                <a:gd name="connsiteY17" fmla="*/ 607780 h 607780"/>
                <a:gd name="connsiteX18" fmla="*/ 42201 w 599012"/>
                <a:gd name="connsiteY18" fmla="*/ 433612 h 607780"/>
                <a:gd name="connsiteX19" fmla="*/ 65289 w 599012"/>
                <a:gd name="connsiteY19" fmla="*/ 413880 h 607780"/>
                <a:gd name="connsiteX20" fmla="*/ 96343 w 599012"/>
                <a:gd name="connsiteY20" fmla="*/ 399685 h 607780"/>
                <a:gd name="connsiteX21" fmla="*/ 96343 w 599012"/>
                <a:gd name="connsiteY21" fmla="*/ 253303 h 607780"/>
                <a:gd name="connsiteX22" fmla="*/ 209567 w 599012"/>
                <a:gd name="connsiteY22" fmla="*/ 140849 h 607780"/>
                <a:gd name="connsiteX23" fmla="*/ 473582 w 599012"/>
                <a:gd name="connsiteY23" fmla="*/ 26884 h 607780"/>
                <a:gd name="connsiteX24" fmla="*/ 401792 w 599012"/>
                <a:gd name="connsiteY24" fmla="*/ 49036 h 607780"/>
                <a:gd name="connsiteX25" fmla="*/ 374972 w 599012"/>
                <a:gd name="connsiteY25" fmla="*/ 96460 h 607780"/>
                <a:gd name="connsiteX26" fmla="*/ 394835 w 599012"/>
                <a:gd name="connsiteY26" fmla="*/ 138045 h 607780"/>
                <a:gd name="connsiteX27" fmla="*/ 403305 w 599012"/>
                <a:gd name="connsiteY27" fmla="*/ 145899 h 607780"/>
                <a:gd name="connsiteX28" fmla="*/ 403305 w 599012"/>
                <a:gd name="connsiteY28" fmla="*/ 157579 h 607780"/>
                <a:gd name="connsiteX29" fmla="*/ 403305 w 599012"/>
                <a:gd name="connsiteY29" fmla="*/ 188188 h 607780"/>
                <a:gd name="connsiteX30" fmla="*/ 434057 w 599012"/>
                <a:gd name="connsiteY30" fmla="*/ 168453 h 607780"/>
                <a:gd name="connsiteX31" fmla="*/ 442628 w 599012"/>
                <a:gd name="connsiteY31" fmla="*/ 162915 h 607780"/>
                <a:gd name="connsiteX32" fmla="*/ 452711 w 599012"/>
                <a:gd name="connsiteY32" fmla="*/ 164426 h 607780"/>
                <a:gd name="connsiteX33" fmla="*/ 473582 w 599012"/>
                <a:gd name="connsiteY33" fmla="*/ 166037 h 607780"/>
                <a:gd name="connsiteX34" fmla="*/ 545372 w 599012"/>
                <a:gd name="connsiteY34" fmla="*/ 143885 h 607780"/>
                <a:gd name="connsiteX35" fmla="*/ 572192 w 599012"/>
                <a:gd name="connsiteY35" fmla="*/ 96460 h 607780"/>
                <a:gd name="connsiteX36" fmla="*/ 545372 w 599012"/>
                <a:gd name="connsiteY36" fmla="*/ 49036 h 607780"/>
                <a:gd name="connsiteX37" fmla="*/ 473582 w 599012"/>
                <a:gd name="connsiteY37" fmla="*/ 26884 h 607780"/>
                <a:gd name="connsiteX38" fmla="*/ 473582 w 599012"/>
                <a:gd name="connsiteY38" fmla="*/ 0 h 607780"/>
                <a:gd name="connsiteX39" fmla="*/ 561504 w 599012"/>
                <a:gd name="connsiteY39" fmla="*/ 27589 h 607780"/>
                <a:gd name="connsiteX40" fmla="*/ 599012 w 599012"/>
                <a:gd name="connsiteY40" fmla="*/ 96460 h 607780"/>
                <a:gd name="connsiteX41" fmla="*/ 561504 w 599012"/>
                <a:gd name="connsiteY41" fmla="*/ 165332 h 607780"/>
                <a:gd name="connsiteX42" fmla="*/ 473582 w 599012"/>
                <a:gd name="connsiteY42" fmla="*/ 192921 h 607780"/>
                <a:gd name="connsiteX43" fmla="*/ 448577 w 599012"/>
                <a:gd name="connsiteY43" fmla="*/ 191008 h 607780"/>
                <a:gd name="connsiteX44" fmla="*/ 387677 w 599012"/>
                <a:gd name="connsiteY44" fmla="*/ 230176 h 607780"/>
                <a:gd name="connsiteX45" fmla="*/ 383744 w 599012"/>
                <a:gd name="connsiteY45" fmla="*/ 231384 h 607780"/>
                <a:gd name="connsiteX46" fmla="*/ 380215 w 599012"/>
                <a:gd name="connsiteY46" fmla="*/ 230478 h 607780"/>
                <a:gd name="connsiteX47" fmla="*/ 376384 w 599012"/>
                <a:gd name="connsiteY47" fmla="*/ 224034 h 607780"/>
                <a:gd name="connsiteX48" fmla="*/ 376384 w 599012"/>
                <a:gd name="connsiteY48" fmla="*/ 157579 h 607780"/>
                <a:gd name="connsiteX49" fmla="*/ 348152 w 599012"/>
                <a:gd name="connsiteY49" fmla="*/ 96460 h 607780"/>
                <a:gd name="connsiteX50" fmla="*/ 385660 w 599012"/>
                <a:gd name="connsiteY50" fmla="*/ 27589 h 607780"/>
                <a:gd name="connsiteX51" fmla="*/ 473582 w 599012"/>
                <a:gd name="connsiteY51"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99012" h="607780">
                  <a:moveTo>
                    <a:pt x="231546" y="236289"/>
                  </a:moveTo>
                  <a:cubicBezTo>
                    <a:pt x="225799" y="263471"/>
                    <a:pt x="141814" y="270720"/>
                    <a:pt x="117818" y="272331"/>
                  </a:cubicBezTo>
                  <a:cubicBezTo>
                    <a:pt x="117818" y="272331"/>
                    <a:pt x="118120" y="279579"/>
                    <a:pt x="120843" y="290150"/>
                  </a:cubicBezTo>
                  <a:cubicBezTo>
                    <a:pt x="120843" y="290150"/>
                    <a:pt x="133647" y="363341"/>
                    <a:pt x="181639" y="384785"/>
                  </a:cubicBezTo>
                  <a:lnTo>
                    <a:pt x="147561" y="418612"/>
                  </a:lnTo>
                  <a:cubicBezTo>
                    <a:pt x="147561" y="418612"/>
                    <a:pt x="199585" y="435827"/>
                    <a:pt x="209567" y="496232"/>
                  </a:cubicBezTo>
                  <a:cubicBezTo>
                    <a:pt x="209567" y="496433"/>
                    <a:pt x="209668" y="496433"/>
                    <a:pt x="209768" y="496232"/>
                  </a:cubicBezTo>
                  <a:cubicBezTo>
                    <a:pt x="219750" y="435827"/>
                    <a:pt x="271774" y="418612"/>
                    <a:pt x="271774" y="418612"/>
                  </a:cubicBezTo>
                  <a:lnTo>
                    <a:pt x="236890" y="384785"/>
                  </a:lnTo>
                  <a:cubicBezTo>
                    <a:pt x="281857" y="362737"/>
                    <a:pt x="298291" y="290352"/>
                    <a:pt x="298291" y="290352"/>
                  </a:cubicBezTo>
                  <a:cubicBezTo>
                    <a:pt x="281352" y="287633"/>
                    <a:pt x="239410" y="250887"/>
                    <a:pt x="231546" y="236289"/>
                  </a:cubicBezTo>
                  <a:close/>
                  <a:moveTo>
                    <a:pt x="209567" y="140849"/>
                  </a:moveTo>
                  <a:cubicBezTo>
                    <a:pt x="290426" y="140849"/>
                    <a:pt x="323597" y="182428"/>
                    <a:pt x="322891" y="251994"/>
                  </a:cubicBezTo>
                  <a:cubicBezTo>
                    <a:pt x="322791" y="263874"/>
                    <a:pt x="322992" y="377033"/>
                    <a:pt x="322992" y="399685"/>
                  </a:cubicBezTo>
                  <a:lnTo>
                    <a:pt x="354046" y="413880"/>
                  </a:lnTo>
                  <a:cubicBezTo>
                    <a:pt x="363321" y="417706"/>
                    <a:pt x="373000" y="423947"/>
                    <a:pt x="377033" y="433612"/>
                  </a:cubicBezTo>
                  <a:cubicBezTo>
                    <a:pt x="377033" y="433612"/>
                    <a:pt x="445391" y="607780"/>
                    <a:pt x="408288" y="607780"/>
                  </a:cubicBezTo>
                  <a:lnTo>
                    <a:pt x="11047" y="607780"/>
                  </a:lnTo>
                  <a:cubicBezTo>
                    <a:pt x="-26056" y="607780"/>
                    <a:pt x="42201" y="433612"/>
                    <a:pt x="42201" y="433612"/>
                  </a:cubicBezTo>
                  <a:cubicBezTo>
                    <a:pt x="46940" y="423545"/>
                    <a:pt x="56014" y="417706"/>
                    <a:pt x="65289" y="413880"/>
                  </a:cubicBezTo>
                  <a:lnTo>
                    <a:pt x="96343" y="399685"/>
                  </a:lnTo>
                  <a:lnTo>
                    <a:pt x="96343" y="253303"/>
                  </a:lnTo>
                  <a:cubicBezTo>
                    <a:pt x="95637" y="183737"/>
                    <a:pt x="128808" y="140849"/>
                    <a:pt x="209567" y="140849"/>
                  </a:cubicBezTo>
                  <a:close/>
                  <a:moveTo>
                    <a:pt x="473582" y="26884"/>
                  </a:moveTo>
                  <a:cubicBezTo>
                    <a:pt x="446258" y="26884"/>
                    <a:pt x="420748" y="34738"/>
                    <a:pt x="401792" y="49036"/>
                  </a:cubicBezTo>
                  <a:cubicBezTo>
                    <a:pt x="384551" y="62025"/>
                    <a:pt x="374972" y="78940"/>
                    <a:pt x="374972" y="96460"/>
                  </a:cubicBezTo>
                  <a:cubicBezTo>
                    <a:pt x="374972" y="111262"/>
                    <a:pt x="382030" y="125962"/>
                    <a:pt x="394835" y="138045"/>
                  </a:cubicBezTo>
                  <a:lnTo>
                    <a:pt x="403305" y="145899"/>
                  </a:lnTo>
                  <a:lnTo>
                    <a:pt x="403305" y="157579"/>
                  </a:lnTo>
                  <a:lnTo>
                    <a:pt x="403305" y="188188"/>
                  </a:lnTo>
                  <a:lnTo>
                    <a:pt x="434057" y="168453"/>
                  </a:lnTo>
                  <a:lnTo>
                    <a:pt x="442628" y="162915"/>
                  </a:lnTo>
                  <a:lnTo>
                    <a:pt x="452711" y="164426"/>
                  </a:lnTo>
                  <a:cubicBezTo>
                    <a:pt x="459567" y="165533"/>
                    <a:pt x="466524" y="166037"/>
                    <a:pt x="473582" y="166037"/>
                  </a:cubicBezTo>
                  <a:cubicBezTo>
                    <a:pt x="500906" y="166037"/>
                    <a:pt x="526416" y="158183"/>
                    <a:pt x="545372" y="143885"/>
                  </a:cubicBezTo>
                  <a:cubicBezTo>
                    <a:pt x="562613" y="130795"/>
                    <a:pt x="572192" y="113980"/>
                    <a:pt x="572192" y="96460"/>
                  </a:cubicBezTo>
                  <a:cubicBezTo>
                    <a:pt x="572192" y="78940"/>
                    <a:pt x="562613" y="62025"/>
                    <a:pt x="545372" y="49036"/>
                  </a:cubicBezTo>
                  <a:cubicBezTo>
                    <a:pt x="526416" y="34738"/>
                    <a:pt x="500906" y="26884"/>
                    <a:pt x="473582" y="26884"/>
                  </a:cubicBezTo>
                  <a:close/>
                  <a:moveTo>
                    <a:pt x="473582" y="0"/>
                  </a:moveTo>
                  <a:cubicBezTo>
                    <a:pt x="506754" y="0"/>
                    <a:pt x="538011" y="9767"/>
                    <a:pt x="561504" y="27589"/>
                  </a:cubicBezTo>
                  <a:cubicBezTo>
                    <a:pt x="585703" y="45814"/>
                    <a:pt x="599012" y="70281"/>
                    <a:pt x="599012" y="96460"/>
                  </a:cubicBezTo>
                  <a:cubicBezTo>
                    <a:pt x="599012" y="122639"/>
                    <a:pt x="585703" y="147006"/>
                    <a:pt x="561504" y="165332"/>
                  </a:cubicBezTo>
                  <a:cubicBezTo>
                    <a:pt x="538011" y="183053"/>
                    <a:pt x="506754" y="192921"/>
                    <a:pt x="473582" y="192921"/>
                  </a:cubicBezTo>
                  <a:cubicBezTo>
                    <a:pt x="465213" y="192921"/>
                    <a:pt x="456744" y="192216"/>
                    <a:pt x="448577" y="191008"/>
                  </a:cubicBezTo>
                  <a:lnTo>
                    <a:pt x="387677" y="230176"/>
                  </a:lnTo>
                  <a:cubicBezTo>
                    <a:pt x="386467" y="230981"/>
                    <a:pt x="385156" y="231384"/>
                    <a:pt x="383744" y="231384"/>
                  </a:cubicBezTo>
                  <a:cubicBezTo>
                    <a:pt x="382534" y="231384"/>
                    <a:pt x="381324" y="231082"/>
                    <a:pt x="380215" y="230478"/>
                  </a:cubicBezTo>
                  <a:cubicBezTo>
                    <a:pt x="377896" y="229169"/>
                    <a:pt x="376384" y="226752"/>
                    <a:pt x="376384" y="224034"/>
                  </a:cubicBezTo>
                  <a:lnTo>
                    <a:pt x="376384" y="157579"/>
                  </a:lnTo>
                  <a:cubicBezTo>
                    <a:pt x="358134" y="140361"/>
                    <a:pt x="348152" y="118813"/>
                    <a:pt x="348152" y="96460"/>
                  </a:cubicBezTo>
                  <a:cubicBezTo>
                    <a:pt x="348152" y="70281"/>
                    <a:pt x="361461" y="45814"/>
                    <a:pt x="385660" y="27589"/>
                  </a:cubicBezTo>
                  <a:cubicBezTo>
                    <a:pt x="409153" y="9767"/>
                    <a:pt x="440410" y="0"/>
                    <a:pt x="473582" y="0"/>
                  </a:cubicBezTo>
                  <a:close/>
                </a:path>
              </a:pathLst>
            </a:custGeom>
            <a:solidFill>
              <a:schemeClr val="accent1"/>
            </a:solidFill>
            <a:ln>
              <a:noFill/>
            </a:ln>
          </p:spPr>
        </p:sp>
        <p:sp>
          <p:nvSpPr>
            <p:cNvPr id="24" name="矩形 23">
              <a:extLst>
                <a:ext uri="{FF2B5EF4-FFF2-40B4-BE49-F238E27FC236}">
                  <a16:creationId xmlns:a16="http://schemas.microsoft.com/office/drawing/2014/main" id="{CE09F61A-1420-4BF1-BACF-BEB28A90026B}"/>
                </a:ext>
              </a:extLst>
            </p:cNvPr>
            <p:cNvSpPr/>
            <p:nvPr/>
          </p:nvSpPr>
          <p:spPr>
            <a:xfrm>
              <a:off x="5203966" y="3134797"/>
              <a:ext cx="1715213" cy="276999"/>
            </a:xfrm>
            <a:prstGeom prst="rect">
              <a:avLst/>
            </a:prstGeom>
          </p:spPr>
          <p:txBody>
            <a:bodyPr wrap="none">
              <a:spAutoFit/>
            </a:bodyPr>
            <a:lstStyle/>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rPr>
                <a:t>中、高消费型的家庭</a:t>
              </a:r>
            </a:p>
          </p:txBody>
        </p:sp>
        <p:sp>
          <p:nvSpPr>
            <p:cNvPr id="26" name="矩形 25">
              <a:extLst>
                <a:ext uri="{FF2B5EF4-FFF2-40B4-BE49-F238E27FC236}">
                  <a16:creationId xmlns:a16="http://schemas.microsoft.com/office/drawing/2014/main" id="{73D36E31-2209-46F6-AE96-0ACA4E88856C}"/>
                </a:ext>
              </a:extLst>
            </p:cNvPr>
            <p:cNvSpPr/>
            <p:nvPr/>
          </p:nvSpPr>
          <p:spPr>
            <a:xfrm>
              <a:off x="5203966" y="3796585"/>
              <a:ext cx="1899578" cy="461665"/>
            </a:xfrm>
            <a:prstGeom prst="rect">
              <a:avLst/>
            </a:prstGeom>
          </p:spPr>
          <p:txBody>
            <a:bodyPr wrap="square">
              <a:spAutoFit/>
            </a:bodyPr>
            <a:lstStyle/>
            <a:p>
              <a:pPr marL="144000" indent="-144000">
                <a:buClr>
                  <a:srgbClr val="2D97C8"/>
                </a:buClr>
                <a:buFont typeface="Arial" panose="020B0604020202020204" pitchFamily="34" charset="0"/>
                <a:buChar char="•"/>
              </a:pPr>
              <a:r>
                <a:rPr lang="en-US" altLang="zh-CN" sz="1200" dirty="0">
                  <a:latin typeface="Arial" panose="020B0604020202020204" pitchFamily="34" charset="0"/>
                  <a:ea typeface="微软雅黑" panose="020B0503020204020204" pitchFamily="34" charset="-122"/>
                  <a:cs typeface="+mn-ea"/>
                </a:rPr>
                <a:t>30-50</a:t>
              </a:r>
              <a:r>
                <a:rPr lang="zh-CN" altLang="en-US" sz="1200" dirty="0">
                  <a:latin typeface="Arial" panose="020B0604020202020204" pitchFamily="34" charset="0"/>
                  <a:ea typeface="微软雅黑" panose="020B0503020204020204" pitchFamily="34" charset="-122"/>
                  <a:cs typeface="+mn-ea"/>
                </a:rPr>
                <a:t>岁的父母</a:t>
              </a:r>
              <a:endParaRPr lang="en-US" altLang="zh-CN" sz="1200" dirty="0">
                <a:latin typeface="Arial" panose="020B0604020202020204" pitchFamily="34" charset="0"/>
                <a:ea typeface="微软雅黑" panose="020B0503020204020204" pitchFamily="34" charset="-122"/>
                <a:cs typeface="+mn-ea"/>
              </a:endParaRPr>
            </a:p>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rPr>
                <a:t>家有</a:t>
              </a:r>
              <a:r>
                <a:rPr lang="en-US" altLang="zh-CN" sz="1200" dirty="0">
                  <a:latin typeface="Arial" panose="020B0604020202020204" pitchFamily="34" charset="0"/>
                  <a:ea typeface="微软雅黑" panose="020B0503020204020204" pitchFamily="34" charset="-122"/>
                  <a:cs typeface="+mn-ea"/>
                </a:rPr>
                <a:t>6~17</a:t>
              </a:r>
              <a:r>
                <a:rPr lang="zh-CN" altLang="en-US" sz="1200" dirty="0">
                  <a:latin typeface="Arial" panose="020B0604020202020204" pitchFamily="34" charset="0"/>
                  <a:ea typeface="微软雅黑" panose="020B0503020204020204" pitchFamily="34" charset="-122"/>
                  <a:cs typeface="+mn-ea"/>
                </a:rPr>
                <a:t>岁中小学生</a:t>
              </a:r>
            </a:p>
          </p:txBody>
        </p:sp>
      </p:grpSp>
      <p:sp>
        <p:nvSpPr>
          <p:cNvPr id="140" name="iconfont-11143-5258358">
            <a:extLst>
              <a:ext uri="{FF2B5EF4-FFF2-40B4-BE49-F238E27FC236}">
                <a16:creationId xmlns:a16="http://schemas.microsoft.com/office/drawing/2014/main" id="{84C930C4-EB1E-4F80-BA5D-B36C7E821917}"/>
              </a:ext>
            </a:extLst>
          </p:cNvPr>
          <p:cNvSpPr>
            <a:spLocks noChangeAspect="1"/>
          </p:cNvSpPr>
          <p:nvPr/>
        </p:nvSpPr>
        <p:spPr bwMode="auto">
          <a:xfrm>
            <a:off x="9047986" y="3032837"/>
            <a:ext cx="371853" cy="364048"/>
          </a:xfrm>
          <a:custGeom>
            <a:avLst/>
            <a:gdLst>
              <a:gd name="connsiteX0" fmla="*/ 374731 w 591523"/>
              <a:gd name="connsiteY0" fmla="*/ 391283 h 579108"/>
              <a:gd name="connsiteX1" fmla="*/ 449217 w 591523"/>
              <a:gd name="connsiteY1" fmla="*/ 391283 h 579108"/>
              <a:gd name="connsiteX2" fmla="*/ 449217 w 591523"/>
              <a:gd name="connsiteY2" fmla="*/ 465769 h 579108"/>
              <a:gd name="connsiteX3" fmla="*/ 374731 w 591523"/>
              <a:gd name="connsiteY3" fmla="*/ 465769 h 579108"/>
              <a:gd name="connsiteX4" fmla="*/ 258403 w 591523"/>
              <a:gd name="connsiteY4" fmla="*/ 391283 h 579108"/>
              <a:gd name="connsiteX5" fmla="*/ 333119 w 591523"/>
              <a:gd name="connsiteY5" fmla="*/ 391283 h 579108"/>
              <a:gd name="connsiteX6" fmla="*/ 333119 w 591523"/>
              <a:gd name="connsiteY6" fmla="*/ 465769 h 579108"/>
              <a:gd name="connsiteX7" fmla="*/ 258403 w 591523"/>
              <a:gd name="connsiteY7" fmla="*/ 465769 h 579108"/>
              <a:gd name="connsiteX8" fmla="*/ 142076 w 591523"/>
              <a:gd name="connsiteY8" fmla="*/ 391283 h 579108"/>
              <a:gd name="connsiteX9" fmla="*/ 216792 w 591523"/>
              <a:gd name="connsiteY9" fmla="*/ 391283 h 579108"/>
              <a:gd name="connsiteX10" fmla="*/ 216792 w 591523"/>
              <a:gd name="connsiteY10" fmla="*/ 465769 h 579108"/>
              <a:gd name="connsiteX11" fmla="*/ 142076 w 591523"/>
              <a:gd name="connsiteY11" fmla="*/ 465769 h 579108"/>
              <a:gd name="connsiteX12" fmla="*/ 374731 w 591523"/>
              <a:gd name="connsiteY12" fmla="*/ 279554 h 579108"/>
              <a:gd name="connsiteX13" fmla="*/ 449217 w 591523"/>
              <a:gd name="connsiteY13" fmla="*/ 279554 h 579108"/>
              <a:gd name="connsiteX14" fmla="*/ 449217 w 591523"/>
              <a:gd name="connsiteY14" fmla="*/ 354040 h 579108"/>
              <a:gd name="connsiteX15" fmla="*/ 374731 w 591523"/>
              <a:gd name="connsiteY15" fmla="*/ 354040 h 579108"/>
              <a:gd name="connsiteX16" fmla="*/ 258403 w 591523"/>
              <a:gd name="connsiteY16" fmla="*/ 279554 h 579108"/>
              <a:gd name="connsiteX17" fmla="*/ 333119 w 591523"/>
              <a:gd name="connsiteY17" fmla="*/ 279554 h 579108"/>
              <a:gd name="connsiteX18" fmla="*/ 333119 w 591523"/>
              <a:gd name="connsiteY18" fmla="*/ 354040 h 579108"/>
              <a:gd name="connsiteX19" fmla="*/ 258403 w 591523"/>
              <a:gd name="connsiteY19" fmla="*/ 354040 h 579108"/>
              <a:gd name="connsiteX20" fmla="*/ 142076 w 591523"/>
              <a:gd name="connsiteY20" fmla="*/ 279554 h 579108"/>
              <a:gd name="connsiteX21" fmla="*/ 216792 w 591523"/>
              <a:gd name="connsiteY21" fmla="*/ 279554 h 579108"/>
              <a:gd name="connsiteX22" fmla="*/ 216792 w 591523"/>
              <a:gd name="connsiteY22" fmla="*/ 354040 h 579108"/>
              <a:gd name="connsiteX23" fmla="*/ 142076 w 591523"/>
              <a:gd name="connsiteY23" fmla="*/ 354040 h 579108"/>
              <a:gd name="connsiteX24" fmla="*/ 297197 w 591523"/>
              <a:gd name="connsiteY24" fmla="*/ 114675 h 579108"/>
              <a:gd name="connsiteX25" fmla="*/ 57429 w 591523"/>
              <a:gd name="connsiteY25" fmla="*/ 239384 h 579108"/>
              <a:gd name="connsiteX26" fmla="*/ 57429 w 591523"/>
              <a:gd name="connsiteY26" fmla="*/ 521771 h 579108"/>
              <a:gd name="connsiteX27" fmla="*/ 534094 w 591523"/>
              <a:gd name="connsiteY27" fmla="*/ 521771 h 579108"/>
              <a:gd name="connsiteX28" fmla="*/ 534094 w 591523"/>
              <a:gd name="connsiteY28" fmla="*/ 239384 h 579108"/>
              <a:gd name="connsiteX29" fmla="*/ 10050 w 591523"/>
              <a:gd name="connsiteY29" fmla="*/ 0 h 579108"/>
              <a:gd name="connsiteX30" fmla="*/ 152188 w 591523"/>
              <a:gd name="connsiteY30" fmla="*/ 0 h 579108"/>
              <a:gd name="connsiteX31" fmla="*/ 152188 w 591523"/>
              <a:gd name="connsiteY31" fmla="*/ 124709 h 579108"/>
              <a:gd name="connsiteX32" fmla="*/ 297197 w 591523"/>
              <a:gd name="connsiteY32" fmla="*/ 50170 h 579108"/>
              <a:gd name="connsiteX33" fmla="*/ 591523 w 591523"/>
              <a:gd name="connsiteY33" fmla="*/ 204981 h 579108"/>
              <a:gd name="connsiteX34" fmla="*/ 591523 w 591523"/>
              <a:gd name="connsiteY34" fmla="*/ 579108 h 579108"/>
              <a:gd name="connsiteX35" fmla="*/ 0 w 591523"/>
              <a:gd name="connsiteY35" fmla="*/ 579108 h 579108"/>
              <a:gd name="connsiteX36" fmla="*/ 0 w 591523"/>
              <a:gd name="connsiteY36" fmla="*/ 204981 h 579108"/>
              <a:gd name="connsiteX37" fmla="*/ 114859 w 591523"/>
              <a:gd name="connsiteY37" fmla="*/ 144777 h 579108"/>
              <a:gd name="connsiteX38" fmla="*/ 114859 w 591523"/>
              <a:gd name="connsiteY38" fmla="*/ 84572 h 579108"/>
              <a:gd name="connsiteX39" fmla="*/ 10050 w 591523"/>
              <a:gd name="connsiteY39" fmla="*/ 84572 h 57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1523" h="579108">
                <a:moveTo>
                  <a:pt x="374731" y="391283"/>
                </a:moveTo>
                <a:lnTo>
                  <a:pt x="449217" y="391283"/>
                </a:lnTo>
                <a:lnTo>
                  <a:pt x="449217" y="465769"/>
                </a:lnTo>
                <a:lnTo>
                  <a:pt x="374731" y="465769"/>
                </a:lnTo>
                <a:close/>
                <a:moveTo>
                  <a:pt x="258403" y="391283"/>
                </a:moveTo>
                <a:lnTo>
                  <a:pt x="333119" y="391283"/>
                </a:lnTo>
                <a:lnTo>
                  <a:pt x="333119" y="465769"/>
                </a:lnTo>
                <a:lnTo>
                  <a:pt x="258403" y="465769"/>
                </a:lnTo>
                <a:close/>
                <a:moveTo>
                  <a:pt x="142076" y="391283"/>
                </a:moveTo>
                <a:lnTo>
                  <a:pt x="216792" y="391283"/>
                </a:lnTo>
                <a:lnTo>
                  <a:pt x="216792" y="465769"/>
                </a:lnTo>
                <a:lnTo>
                  <a:pt x="142076" y="465769"/>
                </a:lnTo>
                <a:close/>
                <a:moveTo>
                  <a:pt x="374731" y="279554"/>
                </a:moveTo>
                <a:lnTo>
                  <a:pt x="449217" y="279554"/>
                </a:lnTo>
                <a:lnTo>
                  <a:pt x="449217" y="354040"/>
                </a:lnTo>
                <a:lnTo>
                  <a:pt x="374731" y="354040"/>
                </a:lnTo>
                <a:close/>
                <a:moveTo>
                  <a:pt x="258403" y="279554"/>
                </a:moveTo>
                <a:lnTo>
                  <a:pt x="333119" y="279554"/>
                </a:lnTo>
                <a:lnTo>
                  <a:pt x="333119" y="354040"/>
                </a:lnTo>
                <a:lnTo>
                  <a:pt x="258403" y="354040"/>
                </a:lnTo>
                <a:close/>
                <a:moveTo>
                  <a:pt x="142076" y="279554"/>
                </a:moveTo>
                <a:lnTo>
                  <a:pt x="216792" y="279554"/>
                </a:lnTo>
                <a:lnTo>
                  <a:pt x="216792" y="354040"/>
                </a:lnTo>
                <a:lnTo>
                  <a:pt x="142076" y="354040"/>
                </a:lnTo>
                <a:close/>
                <a:moveTo>
                  <a:pt x="297197" y="114675"/>
                </a:moveTo>
                <a:lnTo>
                  <a:pt x="57429" y="239384"/>
                </a:lnTo>
                <a:lnTo>
                  <a:pt x="57429" y="521771"/>
                </a:lnTo>
                <a:lnTo>
                  <a:pt x="534094" y="521771"/>
                </a:lnTo>
                <a:lnTo>
                  <a:pt x="534094" y="239384"/>
                </a:lnTo>
                <a:close/>
                <a:moveTo>
                  <a:pt x="10050" y="0"/>
                </a:moveTo>
                <a:lnTo>
                  <a:pt x="152188" y="0"/>
                </a:lnTo>
                <a:lnTo>
                  <a:pt x="152188" y="124709"/>
                </a:lnTo>
                <a:lnTo>
                  <a:pt x="297197" y="50170"/>
                </a:lnTo>
                <a:lnTo>
                  <a:pt x="591523" y="204981"/>
                </a:lnTo>
                <a:lnTo>
                  <a:pt x="591523" y="579108"/>
                </a:lnTo>
                <a:lnTo>
                  <a:pt x="0" y="579108"/>
                </a:lnTo>
                <a:lnTo>
                  <a:pt x="0" y="204981"/>
                </a:lnTo>
                <a:lnTo>
                  <a:pt x="114859" y="144777"/>
                </a:lnTo>
                <a:lnTo>
                  <a:pt x="114859" y="84572"/>
                </a:lnTo>
                <a:lnTo>
                  <a:pt x="10050" y="84572"/>
                </a:lnTo>
                <a:close/>
              </a:path>
            </a:pathLst>
          </a:custGeom>
          <a:solidFill>
            <a:schemeClr val="accent6">
              <a:lumMod val="50000"/>
            </a:schemeClr>
          </a:solidFill>
          <a:ln>
            <a:noFill/>
          </a:ln>
        </p:spPr>
        <p:txBody>
          <a:bodyPr/>
          <a:lstStyle/>
          <a:p>
            <a:endParaRPr lang="zh-CN" altLang="en-US"/>
          </a:p>
        </p:txBody>
      </p:sp>
      <p:sp>
        <p:nvSpPr>
          <p:cNvPr id="141" name="circular-line-with-word-age-in-the-center_31370">
            <a:extLst>
              <a:ext uri="{FF2B5EF4-FFF2-40B4-BE49-F238E27FC236}">
                <a16:creationId xmlns:a16="http://schemas.microsoft.com/office/drawing/2014/main" id="{84B459C3-A8B1-4DA7-911C-781A6FB09F80}"/>
              </a:ext>
            </a:extLst>
          </p:cNvPr>
          <p:cNvSpPr>
            <a:spLocks noChangeAspect="1"/>
          </p:cNvSpPr>
          <p:nvPr/>
        </p:nvSpPr>
        <p:spPr bwMode="auto">
          <a:xfrm>
            <a:off x="9047986" y="3726052"/>
            <a:ext cx="371853" cy="369684"/>
          </a:xfrm>
          <a:custGeom>
            <a:avLst/>
            <a:gdLst>
              <a:gd name="connsiteX0" fmla="*/ 277627 w 604957"/>
              <a:gd name="connsiteY0" fmla="*/ 511516 h 601429"/>
              <a:gd name="connsiteX1" fmla="*/ 327330 w 604957"/>
              <a:gd name="connsiteY1" fmla="*/ 511516 h 601429"/>
              <a:gd name="connsiteX2" fmla="*/ 327330 w 604957"/>
              <a:gd name="connsiteY2" fmla="*/ 601429 h 601429"/>
              <a:gd name="connsiteX3" fmla="*/ 277627 w 604957"/>
              <a:gd name="connsiteY3" fmla="*/ 601429 h 601429"/>
              <a:gd name="connsiteX4" fmla="*/ 428385 w 604957"/>
              <a:gd name="connsiteY4" fmla="*/ 496851 h 601429"/>
              <a:gd name="connsiteX5" fmla="*/ 462848 w 604957"/>
              <a:gd name="connsiteY5" fmla="*/ 555787 h 601429"/>
              <a:gd name="connsiteX6" fmla="*/ 445686 w 604957"/>
              <a:gd name="connsiteY6" fmla="*/ 565793 h 601429"/>
              <a:gd name="connsiteX7" fmla="*/ 411222 w 604957"/>
              <a:gd name="connsiteY7" fmla="*/ 506856 h 601429"/>
              <a:gd name="connsiteX8" fmla="*/ 176434 w 604957"/>
              <a:gd name="connsiteY8" fmla="*/ 496851 h 601429"/>
              <a:gd name="connsiteX9" fmla="*/ 193735 w 604957"/>
              <a:gd name="connsiteY9" fmla="*/ 506856 h 601429"/>
              <a:gd name="connsiteX10" fmla="*/ 159271 w 604957"/>
              <a:gd name="connsiteY10" fmla="*/ 565793 h 601429"/>
              <a:gd name="connsiteX11" fmla="*/ 142109 w 604957"/>
              <a:gd name="connsiteY11" fmla="*/ 555787 h 601429"/>
              <a:gd name="connsiteX12" fmla="*/ 95151 w 604957"/>
              <a:gd name="connsiteY12" fmla="*/ 408857 h 601429"/>
              <a:gd name="connsiteX13" fmla="*/ 105037 w 604957"/>
              <a:gd name="connsiteY13" fmla="*/ 425989 h 601429"/>
              <a:gd name="connsiteX14" fmla="*/ 45859 w 604957"/>
              <a:gd name="connsiteY14" fmla="*/ 460255 h 601429"/>
              <a:gd name="connsiteX15" fmla="*/ 35836 w 604957"/>
              <a:gd name="connsiteY15" fmla="*/ 442985 h 601429"/>
              <a:gd name="connsiteX16" fmla="*/ 509806 w 604957"/>
              <a:gd name="connsiteY16" fmla="*/ 408720 h 601429"/>
              <a:gd name="connsiteX17" fmla="*/ 569121 w 604957"/>
              <a:gd name="connsiteY17" fmla="*/ 442985 h 601429"/>
              <a:gd name="connsiteX18" fmla="*/ 559098 w 604957"/>
              <a:gd name="connsiteY18" fmla="*/ 460118 h 601429"/>
              <a:gd name="connsiteX19" fmla="*/ 499920 w 604957"/>
              <a:gd name="connsiteY19" fmla="*/ 425989 h 601429"/>
              <a:gd name="connsiteX20" fmla="*/ 514474 w 604957"/>
              <a:gd name="connsiteY20" fmla="*/ 275906 h 601429"/>
              <a:gd name="connsiteX21" fmla="*/ 604957 w 604957"/>
              <a:gd name="connsiteY21" fmla="*/ 275906 h 601429"/>
              <a:gd name="connsiteX22" fmla="*/ 604957 w 604957"/>
              <a:gd name="connsiteY22" fmla="*/ 325523 h 601429"/>
              <a:gd name="connsiteX23" fmla="*/ 514474 w 604957"/>
              <a:gd name="connsiteY23" fmla="*/ 325523 h 601429"/>
              <a:gd name="connsiteX24" fmla="*/ 0 w 604957"/>
              <a:gd name="connsiteY24" fmla="*/ 275906 h 601429"/>
              <a:gd name="connsiteX25" fmla="*/ 90483 w 604957"/>
              <a:gd name="connsiteY25" fmla="*/ 275906 h 601429"/>
              <a:gd name="connsiteX26" fmla="*/ 90483 w 604957"/>
              <a:gd name="connsiteY26" fmla="*/ 325523 h 601429"/>
              <a:gd name="connsiteX27" fmla="*/ 0 w 604957"/>
              <a:gd name="connsiteY27" fmla="*/ 325523 h 601429"/>
              <a:gd name="connsiteX28" fmla="*/ 302468 w 604957"/>
              <a:gd name="connsiteY28" fmla="*/ 165970 h 601429"/>
              <a:gd name="connsiteX29" fmla="*/ 317434 w 604957"/>
              <a:gd name="connsiteY29" fmla="*/ 180910 h 601429"/>
              <a:gd name="connsiteX30" fmla="*/ 317434 w 604957"/>
              <a:gd name="connsiteY30" fmla="*/ 272744 h 601429"/>
              <a:gd name="connsiteX31" fmla="*/ 330477 w 604957"/>
              <a:gd name="connsiteY31" fmla="*/ 285765 h 601429"/>
              <a:gd name="connsiteX32" fmla="*/ 465443 w 604957"/>
              <a:gd name="connsiteY32" fmla="*/ 285765 h 601429"/>
              <a:gd name="connsiteX33" fmla="*/ 480409 w 604957"/>
              <a:gd name="connsiteY33" fmla="*/ 300705 h 601429"/>
              <a:gd name="connsiteX34" fmla="*/ 465443 w 604957"/>
              <a:gd name="connsiteY34" fmla="*/ 315645 h 601429"/>
              <a:gd name="connsiteX35" fmla="*/ 330477 w 604957"/>
              <a:gd name="connsiteY35" fmla="*/ 315645 h 601429"/>
              <a:gd name="connsiteX36" fmla="*/ 302468 w 604957"/>
              <a:gd name="connsiteY36" fmla="*/ 332504 h 601429"/>
              <a:gd name="connsiteX37" fmla="*/ 270477 w 604957"/>
              <a:gd name="connsiteY37" fmla="*/ 300705 h 601429"/>
              <a:gd name="connsiteX38" fmla="*/ 287502 w 604957"/>
              <a:gd name="connsiteY38" fmla="*/ 272744 h 601429"/>
              <a:gd name="connsiteX39" fmla="*/ 287502 w 604957"/>
              <a:gd name="connsiteY39" fmla="*/ 180910 h 601429"/>
              <a:gd name="connsiteX40" fmla="*/ 302468 w 604957"/>
              <a:gd name="connsiteY40" fmla="*/ 165970 h 601429"/>
              <a:gd name="connsiteX41" fmla="*/ 559098 w 604957"/>
              <a:gd name="connsiteY41" fmla="*/ 141311 h 601429"/>
              <a:gd name="connsiteX42" fmla="*/ 569121 w 604957"/>
              <a:gd name="connsiteY42" fmla="*/ 158444 h 601429"/>
              <a:gd name="connsiteX43" fmla="*/ 509806 w 604957"/>
              <a:gd name="connsiteY43" fmla="*/ 192572 h 601429"/>
              <a:gd name="connsiteX44" fmla="*/ 499783 w 604957"/>
              <a:gd name="connsiteY44" fmla="*/ 175440 h 601429"/>
              <a:gd name="connsiteX45" fmla="*/ 45859 w 604957"/>
              <a:gd name="connsiteY45" fmla="*/ 141174 h 601429"/>
              <a:gd name="connsiteX46" fmla="*/ 105037 w 604957"/>
              <a:gd name="connsiteY46" fmla="*/ 175440 h 601429"/>
              <a:gd name="connsiteX47" fmla="*/ 95151 w 604957"/>
              <a:gd name="connsiteY47" fmla="*/ 192572 h 601429"/>
              <a:gd name="connsiteX48" fmla="*/ 35836 w 604957"/>
              <a:gd name="connsiteY48" fmla="*/ 158444 h 601429"/>
              <a:gd name="connsiteX49" fmla="*/ 159271 w 604957"/>
              <a:gd name="connsiteY49" fmla="*/ 35636 h 601429"/>
              <a:gd name="connsiteX50" fmla="*/ 193735 w 604957"/>
              <a:gd name="connsiteY50" fmla="*/ 94573 h 601429"/>
              <a:gd name="connsiteX51" fmla="*/ 176434 w 604957"/>
              <a:gd name="connsiteY51" fmla="*/ 104578 h 601429"/>
              <a:gd name="connsiteX52" fmla="*/ 142109 w 604957"/>
              <a:gd name="connsiteY52" fmla="*/ 45642 h 601429"/>
              <a:gd name="connsiteX53" fmla="*/ 445686 w 604957"/>
              <a:gd name="connsiteY53" fmla="*/ 35499 h 601429"/>
              <a:gd name="connsiteX54" fmla="*/ 462848 w 604957"/>
              <a:gd name="connsiteY54" fmla="*/ 45505 h 601429"/>
              <a:gd name="connsiteX55" fmla="*/ 428385 w 604957"/>
              <a:gd name="connsiteY55" fmla="*/ 104441 h 601429"/>
              <a:gd name="connsiteX56" fmla="*/ 411222 w 604957"/>
              <a:gd name="connsiteY56" fmla="*/ 94436 h 601429"/>
              <a:gd name="connsiteX57" fmla="*/ 277627 w 604957"/>
              <a:gd name="connsiteY57" fmla="*/ 0 h 601429"/>
              <a:gd name="connsiteX58" fmla="*/ 327330 w 604957"/>
              <a:gd name="connsiteY58" fmla="*/ 0 h 601429"/>
              <a:gd name="connsiteX59" fmla="*/ 327330 w 604957"/>
              <a:gd name="connsiteY59" fmla="*/ 89913 h 601429"/>
              <a:gd name="connsiteX60" fmla="*/ 277627 w 604957"/>
              <a:gd name="connsiteY60" fmla="*/ 89913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4957" h="601429">
                <a:moveTo>
                  <a:pt x="277627" y="511516"/>
                </a:moveTo>
                <a:lnTo>
                  <a:pt x="327330" y="511516"/>
                </a:lnTo>
                <a:lnTo>
                  <a:pt x="327330" y="601429"/>
                </a:lnTo>
                <a:lnTo>
                  <a:pt x="277627" y="601429"/>
                </a:lnTo>
                <a:close/>
                <a:moveTo>
                  <a:pt x="428385" y="496851"/>
                </a:moveTo>
                <a:lnTo>
                  <a:pt x="462848" y="555787"/>
                </a:lnTo>
                <a:lnTo>
                  <a:pt x="445686" y="565793"/>
                </a:lnTo>
                <a:lnTo>
                  <a:pt x="411222" y="506856"/>
                </a:lnTo>
                <a:close/>
                <a:moveTo>
                  <a:pt x="176434" y="496851"/>
                </a:moveTo>
                <a:lnTo>
                  <a:pt x="193735" y="506856"/>
                </a:lnTo>
                <a:lnTo>
                  <a:pt x="159271" y="565793"/>
                </a:lnTo>
                <a:lnTo>
                  <a:pt x="142109" y="555787"/>
                </a:lnTo>
                <a:close/>
                <a:moveTo>
                  <a:pt x="95151" y="408857"/>
                </a:moveTo>
                <a:lnTo>
                  <a:pt x="105037" y="425989"/>
                </a:lnTo>
                <a:lnTo>
                  <a:pt x="45859" y="460255"/>
                </a:lnTo>
                <a:lnTo>
                  <a:pt x="35836" y="442985"/>
                </a:lnTo>
                <a:close/>
                <a:moveTo>
                  <a:pt x="509806" y="408720"/>
                </a:moveTo>
                <a:lnTo>
                  <a:pt x="569121" y="442985"/>
                </a:lnTo>
                <a:lnTo>
                  <a:pt x="559098" y="460118"/>
                </a:lnTo>
                <a:lnTo>
                  <a:pt x="499920" y="425989"/>
                </a:lnTo>
                <a:close/>
                <a:moveTo>
                  <a:pt x="514474" y="275906"/>
                </a:moveTo>
                <a:lnTo>
                  <a:pt x="604957" y="275906"/>
                </a:lnTo>
                <a:lnTo>
                  <a:pt x="604957" y="325523"/>
                </a:lnTo>
                <a:lnTo>
                  <a:pt x="514474" y="325523"/>
                </a:lnTo>
                <a:close/>
                <a:moveTo>
                  <a:pt x="0" y="275906"/>
                </a:moveTo>
                <a:lnTo>
                  <a:pt x="90483" y="275906"/>
                </a:lnTo>
                <a:lnTo>
                  <a:pt x="90483" y="325523"/>
                </a:lnTo>
                <a:lnTo>
                  <a:pt x="0" y="325523"/>
                </a:lnTo>
                <a:close/>
                <a:moveTo>
                  <a:pt x="302468" y="165970"/>
                </a:moveTo>
                <a:cubicBezTo>
                  <a:pt x="310706" y="165970"/>
                  <a:pt x="317434" y="172686"/>
                  <a:pt x="317434" y="180910"/>
                </a:cubicBezTo>
                <a:lnTo>
                  <a:pt x="317434" y="272744"/>
                </a:lnTo>
                <a:cubicBezTo>
                  <a:pt x="322926" y="275759"/>
                  <a:pt x="327594" y="280282"/>
                  <a:pt x="330477" y="285765"/>
                </a:cubicBezTo>
                <a:lnTo>
                  <a:pt x="465443" y="285765"/>
                </a:lnTo>
                <a:cubicBezTo>
                  <a:pt x="473681" y="285765"/>
                  <a:pt x="480409" y="292481"/>
                  <a:pt x="480409" y="300705"/>
                </a:cubicBezTo>
                <a:cubicBezTo>
                  <a:pt x="480409" y="308929"/>
                  <a:pt x="473681" y="315645"/>
                  <a:pt x="465443" y="315645"/>
                </a:cubicBezTo>
                <a:lnTo>
                  <a:pt x="330477" y="315645"/>
                </a:lnTo>
                <a:cubicBezTo>
                  <a:pt x="325122" y="325651"/>
                  <a:pt x="314688" y="332504"/>
                  <a:pt x="302468" y="332504"/>
                </a:cubicBezTo>
                <a:cubicBezTo>
                  <a:pt x="284756" y="332504"/>
                  <a:pt x="270477" y="318249"/>
                  <a:pt x="270477" y="300705"/>
                </a:cubicBezTo>
                <a:cubicBezTo>
                  <a:pt x="270477" y="288506"/>
                  <a:pt x="277479" y="278089"/>
                  <a:pt x="287502" y="272744"/>
                </a:cubicBezTo>
                <a:lnTo>
                  <a:pt x="287502" y="180910"/>
                </a:lnTo>
                <a:cubicBezTo>
                  <a:pt x="287502" y="172686"/>
                  <a:pt x="294230" y="165970"/>
                  <a:pt x="302468" y="165970"/>
                </a:cubicBezTo>
                <a:close/>
                <a:moveTo>
                  <a:pt x="559098" y="141311"/>
                </a:moveTo>
                <a:lnTo>
                  <a:pt x="569121" y="158444"/>
                </a:lnTo>
                <a:lnTo>
                  <a:pt x="509806" y="192572"/>
                </a:lnTo>
                <a:lnTo>
                  <a:pt x="499783" y="175440"/>
                </a:lnTo>
                <a:close/>
                <a:moveTo>
                  <a:pt x="45859" y="141174"/>
                </a:moveTo>
                <a:lnTo>
                  <a:pt x="105037" y="175440"/>
                </a:lnTo>
                <a:lnTo>
                  <a:pt x="95151" y="192572"/>
                </a:lnTo>
                <a:lnTo>
                  <a:pt x="35836" y="158444"/>
                </a:lnTo>
                <a:close/>
                <a:moveTo>
                  <a:pt x="159271" y="35636"/>
                </a:moveTo>
                <a:lnTo>
                  <a:pt x="193735" y="94573"/>
                </a:lnTo>
                <a:lnTo>
                  <a:pt x="176434" y="104578"/>
                </a:lnTo>
                <a:lnTo>
                  <a:pt x="142109" y="45642"/>
                </a:lnTo>
                <a:close/>
                <a:moveTo>
                  <a:pt x="445686" y="35499"/>
                </a:moveTo>
                <a:lnTo>
                  <a:pt x="462848" y="45505"/>
                </a:lnTo>
                <a:lnTo>
                  <a:pt x="428385" y="104441"/>
                </a:lnTo>
                <a:lnTo>
                  <a:pt x="411222" y="94436"/>
                </a:lnTo>
                <a:close/>
                <a:moveTo>
                  <a:pt x="277627" y="0"/>
                </a:moveTo>
                <a:lnTo>
                  <a:pt x="327330" y="0"/>
                </a:lnTo>
                <a:lnTo>
                  <a:pt x="327330" y="89913"/>
                </a:lnTo>
                <a:lnTo>
                  <a:pt x="277627" y="89913"/>
                </a:lnTo>
                <a:close/>
              </a:path>
            </a:pathLst>
          </a:custGeom>
          <a:solidFill>
            <a:schemeClr val="accent6">
              <a:lumMod val="50000"/>
            </a:schemeClr>
          </a:solidFill>
          <a:ln>
            <a:noFill/>
          </a:ln>
        </p:spPr>
        <p:txBody>
          <a:bodyPr/>
          <a:lstStyle/>
          <a:p>
            <a:endParaRPr lang="zh-CN" altLang="en-US"/>
          </a:p>
        </p:txBody>
      </p:sp>
      <p:sp>
        <p:nvSpPr>
          <p:cNvPr id="139" name="woman-with-speech-balloon_67638">
            <a:extLst>
              <a:ext uri="{FF2B5EF4-FFF2-40B4-BE49-F238E27FC236}">
                <a16:creationId xmlns:a16="http://schemas.microsoft.com/office/drawing/2014/main" id="{544B3773-A1D6-463C-A87A-90FBD5B7BF06}"/>
              </a:ext>
            </a:extLst>
          </p:cNvPr>
          <p:cNvSpPr>
            <a:spLocks noChangeAspect="1"/>
          </p:cNvSpPr>
          <p:nvPr/>
        </p:nvSpPr>
        <p:spPr bwMode="auto">
          <a:xfrm>
            <a:off x="9045579" y="4321424"/>
            <a:ext cx="376667" cy="382181"/>
          </a:xfrm>
          <a:custGeom>
            <a:avLst/>
            <a:gdLst>
              <a:gd name="connsiteX0" fmla="*/ 231546 w 599012"/>
              <a:gd name="connsiteY0" fmla="*/ 236289 h 607780"/>
              <a:gd name="connsiteX1" fmla="*/ 117818 w 599012"/>
              <a:gd name="connsiteY1" fmla="*/ 272331 h 607780"/>
              <a:gd name="connsiteX2" fmla="*/ 120843 w 599012"/>
              <a:gd name="connsiteY2" fmla="*/ 290150 h 607780"/>
              <a:gd name="connsiteX3" fmla="*/ 181639 w 599012"/>
              <a:gd name="connsiteY3" fmla="*/ 384785 h 607780"/>
              <a:gd name="connsiteX4" fmla="*/ 147561 w 599012"/>
              <a:gd name="connsiteY4" fmla="*/ 418612 h 607780"/>
              <a:gd name="connsiteX5" fmla="*/ 209567 w 599012"/>
              <a:gd name="connsiteY5" fmla="*/ 496232 h 607780"/>
              <a:gd name="connsiteX6" fmla="*/ 209768 w 599012"/>
              <a:gd name="connsiteY6" fmla="*/ 496232 h 607780"/>
              <a:gd name="connsiteX7" fmla="*/ 271774 w 599012"/>
              <a:gd name="connsiteY7" fmla="*/ 418612 h 607780"/>
              <a:gd name="connsiteX8" fmla="*/ 236890 w 599012"/>
              <a:gd name="connsiteY8" fmla="*/ 384785 h 607780"/>
              <a:gd name="connsiteX9" fmla="*/ 298291 w 599012"/>
              <a:gd name="connsiteY9" fmla="*/ 290352 h 607780"/>
              <a:gd name="connsiteX10" fmla="*/ 231546 w 599012"/>
              <a:gd name="connsiteY10" fmla="*/ 236289 h 607780"/>
              <a:gd name="connsiteX11" fmla="*/ 209567 w 599012"/>
              <a:gd name="connsiteY11" fmla="*/ 140849 h 607780"/>
              <a:gd name="connsiteX12" fmla="*/ 322891 w 599012"/>
              <a:gd name="connsiteY12" fmla="*/ 251994 h 607780"/>
              <a:gd name="connsiteX13" fmla="*/ 322992 w 599012"/>
              <a:gd name="connsiteY13" fmla="*/ 399685 h 607780"/>
              <a:gd name="connsiteX14" fmla="*/ 354046 w 599012"/>
              <a:gd name="connsiteY14" fmla="*/ 413880 h 607780"/>
              <a:gd name="connsiteX15" fmla="*/ 377033 w 599012"/>
              <a:gd name="connsiteY15" fmla="*/ 433612 h 607780"/>
              <a:gd name="connsiteX16" fmla="*/ 408288 w 599012"/>
              <a:gd name="connsiteY16" fmla="*/ 607780 h 607780"/>
              <a:gd name="connsiteX17" fmla="*/ 11047 w 599012"/>
              <a:gd name="connsiteY17" fmla="*/ 607780 h 607780"/>
              <a:gd name="connsiteX18" fmla="*/ 42201 w 599012"/>
              <a:gd name="connsiteY18" fmla="*/ 433612 h 607780"/>
              <a:gd name="connsiteX19" fmla="*/ 65289 w 599012"/>
              <a:gd name="connsiteY19" fmla="*/ 413880 h 607780"/>
              <a:gd name="connsiteX20" fmla="*/ 96343 w 599012"/>
              <a:gd name="connsiteY20" fmla="*/ 399685 h 607780"/>
              <a:gd name="connsiteX21" fmla="*/ 96343 w 599012"/>
              <a:gd name="connsiteY21" fmla="*/ 253303 h 607780"/>
              <a:gd name="connsiteX22" fmla="*/ 209567 w 599012"/>
              <a:gd name="connsiteY22" fmla="*/ 140849 h 607780"/>
              <a:gd name="connsiteX23" fmla="*/ 473582 w 599012"/>
              <a:gd name="connsiteY23" fmla="*/ 26884 h 607780"/>
              <a:gd name="connsiteX24" fmla="*/ 401792 w 599012"/>
              <a:gd name="connsiteY24" fmla="*/ 49036 h 607780"/>
              <a:gd name="connsiteX25" fmla="*/ 374972 w 599012"/>
              <a:gd name="connsiteY25" fmla="*/ 96460 h 607780"/>
              <a:gd name="connsiteX26" fmla="*/ 394835 w 599012"/>
              <a:gd name="connsiteY26" fmla="*/ 138045 h 607780"/>
              <a:gd name="connsiteX27" fmla="*/ 403305 w 599012"/>
              <a:gd name="connsiteY27" fmla="*/ 145899 h 607780"/>
              <a:gd name="connsiteX28" fmla="*/ 403305 w 599012"/>
              <a:gd name="connsiteY28" fmla="*/ 157579 h 607780"/>
              <a:gd name="connsiteX29" fmla="*/ 403305 w 599012"/>
              <a:gd name="connsiteY29" fmla="*/ 188188 h 607780"/>
              <a:gd name="connsiteX30" fmla="*/ 434057 w 599012"/>
              <a:gd name="connsiteY30" fmla="*/ 168453 h 607780"/>
              <a:gd name="connsiteX31" fmla="*/ 442628 w 599012"/>
              <a:gd name="connsiteY31" fmla="*/ 162915 h 607780"/>
              <a:gd name="connsiteX32" fmla="*/ 452711 w 599012"/>
              <a:gd name="connsiteY32" fmla="*/ 164426 h 607780"/>
              <a:gd name="connsiteX33" fmla="*/ 473582 w 599012"/>
              <a:gd name="connsiteY33" fmla="*/ 166037 h 607780"/>
              <a:gd name="connsiteX34" fmla="*/ 545372 w 599012"/>
              <a:gd name="connsiteY34" fmla="*/ 143885 h 607780"/>
              <a:gd name="connsiteX35" fmla="*/ 572192 w 599012"/>
              <a:gd name="connsiteY35" fmla="*/ 96460 h 607780"/>
              <a:gd name="connsiteX36" fmla="*/ 545372 w 599012"/>
              <a:gd name="connsiteY36" fmla="*/ 49036 h 607780"/>
              <a:gd name="connsiteX37" fmla="*/ 473582 w 599012"/>
              <a:gd name="connsiteY37" fmla="*/ 26884 h 607780"/>
              <a:gd name="connsiteX38" fmla="*/ 473582 w 599012"/>
              <a:gd name="connsiteY38" fmla="*/ 0 h 607780"/>
              <a:gd name="connsiteX39" fmla="*/ 561504 w 599012"/>
              <a:gd name="connsiteY39" fmla="*/ 27589 h 607780"/>
              <a:gd name="connsiteX40" fmla="*/ 599012 w 599012"/>
              <a:gd name="connsiteY40" fmla="*/ 96460 h 607780"/>
              <a:gd name="connsiteX41" fmla="*/ 561504 w 599012"/>
              <a:gd name="connsiteY41" fmla="*/ 165332 h 607780"/>
              <a:gd name="connsiteX42" fmla="*/ 473582 w 599012"/>
              <a:gd name="connsiteY42" fmla="*/ 192921 h 607780"/>
              <a:gd name="connsiteX43" fmla="*/ 448577 w 599012"/>
              <a:gd name="connsiteY43" fmla="*/ 191008 h 607780"/>
              <a:gd name="connsiteX44" fmla="*/ 387677 w 599012"/>
              <a:gd name="connsiteY44" fmla="*/ 230176 h 607780"/>
              <a:gd name="connsiteX45" fmla="*/ 383744 w 599012"/>
              <a:gd name="connsiteY45" fmla="*/ 231384 h 607780"/>
              <a:gd name="connsiteX46" fmla="*/ 380215 w 599012"/>
              <a:gd name="connsiteY46" fmla="*/ 230478 h 607780"/>
              <a:gd name="connsiteX47" fmla="*/ 376384 w 599012"/>
              <a:gd name="connsiteY47" fmla="*/ 224034 h 607780"/>
              <a:gd name="connsiteX48" fmla="*/ 376384 w 599012"/>
              <a:gd name="connsiteY48" fmla="*/ 157579 h 607780"/>
              <a:gd name="connsiteX49" fmla="*/ 348152 w 599012"/>
              <a:gd name="connsiteY49" fmla="*/ 96460 h 607780"/>
              <a:gd name="connsiteX50" fmla="*/ 385660 w 599012"/>
              <a:gd name="connsiteY50" fmla="*/ 27589 h 607780"/>
              <a:gd name="connsiteX51" fmla="*/ 473582 w 599012"/>
              <a:gd name="connsiteY51"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99012" h="607780">
                <a:moveTo>
                  <a:pt x="231546" y="236289"/>
                </a:moveTo>
                <a:cubicBezTo>
                  <a:pt x="225799" y="263471"/>
                  <a:pt x="141814" y="270720"/>
                  <a:pt x="117818" y="272331"/>
                </a:cubicBezTo>
                <a:cubicBezTo>
                  <a:pt x="117818" y="272331"/>
                  <a:pt x="118120" y="279579"/>
                  <a:pt x="120843" y="290150"/>
                </a:cubicBezTo>
                <a:cubicBezTo>
                  <a:pt x="120843" y="290150"/>
                  <a:pt x="133647" y="363341"/>
                  <a:pt x="181639" y="384785"/>
                </a:cubicBezTo>
                <a:lnTo>
                  <a:pt x="147561" y="418612"/>
                </a:lnTo>
                <a:cubicBezTo>
                  <a:pt x="147561" y="418612"/>
                  <a:pt x="199585" y="435827"/>
                  <a:pt x="209567" y="496232"/>
                </a:cubicBezTo>
                <a:cubicBezTo>
                  <a:pt x="209567" y="496433"/>
                  <a:pt x="209668" y="496433"/>
                  <a:pt x="209768" y="496232"/>
                </a:cubicBezTo>
                <a:cubicBezTo>
                  <a:pt x="219750" y="435827"/>
                  <a:pt x="271774" y="418612"/>
                  <a:pt x="271774" y="418612"/>
                </a:cubicBezTo>
                <a:lnTo>
                  <a:pt x="236890" y="384785"/>
                </a:lnTo>
                <a:cubicBezTo>
                  <a:pt x="281857" y="362737"/>
                  <a:pt x="298291" y="290352"/>
                  <a:pt x="298291" y="290352"/>
                </a:cubicBezTo>
                <a:cubicBezTo>
                  <a:pt x="281352" y="287633"/>
                  <a:pt x="239410" y="250887"/>
                  <a:pt x="231546" y="236289"/>
                </a:cubicBezTo>
                <a:close/>
                <a:moveTo>
                  <a:pt x="209567" y="140849"/>
                </a:moveTo>
                <a:cubicBezTo>
                  <a:pt x="290426" y="140849"/>
                  <a:pt x="323597" y="182428"/>
                  <a:pt x="322891" y="251994"/>
                </a:cubicBezTo>
                <a:cubicBezTo>
                  <a:pt x="322791" y="263874"/>
                  <a:pt x="322992" y="377033"/>
                  <a:pt x="322992" y="399685"/>
                </a:cubicBezTo>
                <a:lnTo>
                  <a:pt x="354046" y="413880"/>
                </a:lnTo>
                <a:cubicBezTo>
                  <a:pt x="363321" y="417706"/>
                  <a:pt x="373000" y="423947"/>
                  <a:pt x="377033" y="433612"/>
                </a:cubicBezTo>
                <a:cubicBezTo>
                  <a:pt x="377033" y="433612"/>
                  <a:pt x="445391" y="607780"/>
                  <a:pt x="408288" y="607780"/>
                </a:cubicBezTo>
                <a:lnTo>
                  <a:pt x="11047" y="607780"/>
                </a:lnTo>
                <a:cubicBezTo>
                  <a:pt x="-26056" y="607780"/>
                  <a:pt x="42201" y="433612"/>
                  <a:pt x="42201" y="433612"/>
                </a:cubicBezTo>
                <a:cubicBezTo>
                  <a:pt x="46940" y="423545"/>
                  <a:pt x="56014" y="417706"/>
                  <a:pt x="65289" y="413880"/>
                </a:cubicBezTo>
                <a:lnTo>
                  <a:pt x="96343" y="399685"/>
                </a:lnTo>
                <a:lnTo>
                  <a:pt x="96343" y="253303"/>
                </a:lnTo>
                <a:cubicBezTo>
                  <a:pt x="95637" y="183737"/>
                  <a:pt x="128808" y="140849"/>
                  <a:pt x="209567" y="140849"/>
                </a:cubicBezTo>
                <a:close/>
                <a:moveTo>
                  <a:pt x="473582" y="26884"/>
                </a:moveTo>
                <a:cubicBezTo>
                  <a:pt x="446258" y="26884"/>
                  <a:pt x="420748" y="34738"/>
                  <a:pt x="401792" y="49036"/>
                </a:cubicBezTo>
                <a:cubicBezTo>
                  <a:pt x="384551" y="62025"/>
                  <a:pt x="374972" y="78940"/>
                  <a:pt x="374972" y="96460"/>
                </a:cubicBezTo>
                <a:cubicBezTo>
                  <a:pt x="374972" y="111262"/>
                  <a:pt x="382030" y="125962"/>
                  <a:pt x="394835" y="138045"/>
                </a:cubicBezTo>
                <a:lnTo>
                  <a:pt x="403305" y="145899"/>
                </a:lnTo>
                <a:lnTo>
                  <a:pt x="403305" y="157579"/>
                </a:lnTo>
                <a:lnTo>
                  <a:pt x="403305" y="188188"/>
                </a:lnTo>
                <a:lnTo>
                  <a:pt x="434057" y="168453"/>
                </a:lnTo>
                <a:lnTo>
                  <a:pt x="442628" y="162915"/>
                </a:lnTo>
                <a:lnTo>
                  <a:pt x="452711" y="164426"/>
                </a:lnTo>
                <a:cubicBezTo>
                  <a:pt x="459567" y="165533"/>
                  <a:pt x="466524" y="166037"/>
                  <a:pt x="473582" y="166037"/>
                </a:cubicBezTo>
                <a:cubicBezTo>
                  <a:pt x="500906" y="166037"/>
                  <a:pt x="526416" y="158183"/>
                  <a:pt x="545372" y="143885"/>
                </a:cubicBezTo>
                <a:cubicBezTo>
                  <a:pt x="562613" y="130795"/>
                  <a:pt x="572192" y="113980"/>
                  <a:pt x="572192" y="96460"/>
                </a:cubicBezTo>
                <a:cubicBezTo>
                  <a:pt x="572192" y="78940"/>
                  <a:pt x="562613" y="62025"/>
                  <a:pt x="545372" y="49036"/>
                </a:cubicBezTo>
                <a:cubicBezTo>
                  <a:pt x="526416" y="34738"/>
                  <a:pt x="500906" y="26884"/>
                  <a:pt x="473582" y="26884"/>
                </a:cubicBezTo>
                <a:close/>
                <a:moveTo>
                  <a:pt x="473582" y="0"/>
                </a:moveTo>
                <a:cubicBezTo>
                  <a:pt x="506754" y="0"/>
                  <a:pt x="538011" y="9767"/>
                  <a:pt x="561504" y="27589"/>
                </a:cubicBezTo>
                <a:cubicBezTo>
                  <a:pt x="585703" y="45814"/>
                  <a:pt x="599012" y="70281"/>
                  <a:pt x="599012" y="96460"/>
                </a:cubicBezTo>
                <a:cubicBezTo>
                  <a:pt x="599012" y="122639"/>
                  <a:pt x="585703" y="147006"/>
                  <a:pt x="561504" y="165332"/>
                </a:cubicBezTo>
                <a:cubicBezTo>
                  <a:pt x="538011" y="183053"/>
                  <a:pt x="506754" y="192921"/>
                  <a:pt x="473582" y="192921"/>
                </a:cubicBezTo>
                <a:cubicBezTo>
                  <a:pt x="465213" y="192921"/>
                  <a:pt x="456744" y="192216"/>
                  <a:pt x="448577" y="191008"/>
                </a:cubicBezTo>
                <a:lnTo>
                  <a:pt x="387677" y="230176"/>
                </a:lnTo>
                <a:cubicBezTo>
                  <a:pt x="386467" y="230981"/>
                  <a:pt x="385156" y="231384"/>
                  <a:pt x="383744" y="231384"/>
                </a:cubicBezTo>
                <a:cubicBezTo>
                  <a:pt x="382534" y="231384"/>
                  <a:pt x="381324" y="231082"/>
                  <a:pt x="380215" y="230478"/>
                </a:cubicBezTo>
                <a:cubicBezTo>
                  <a:pt x="377896" y="229169"/>
                  <a:pt x="376384" y="226752"/>
                  <a:pt x="376384" y="224034"/>
                </a:cubicBezTo>
                <a:lnTo>
                  <a:pt x="376384" y="157579"/>
                </a:lnTo>
                <a:cubicBezTo>
                  <a:pt x="358134" y="140361"/>
                  <a:pt x="348152" y="118813"/>
                  <a:pt x="348152" y="96460"/>
                </a:cubicBezTo>
                <a:cubicBezTo>
                  <a:pt x="348152" y="70281"/>
                  <a:pt x="361461" y="45814"/>
                  <a:pt x="385660" y="27589"/>
                </a:cubicBezTo>
                <a:cubicBezTo>
                  <a:pt x="409153" y="9767"/>
                  <a:pt x="440410" y="0"/>
                  <a:pt x="473582" y="0"/>
                </a:cubicBezTo>
                <a:close/>
              </a:path>
            </a:pathLst>
          </a:custGeom>
          <a:solidFill>
            <a:schemeClr val="accent6">
              <a:lumMod val="50000"/>
            </a:schemeClr>
          </a:solidFill>
          <a:ln>
            <a:noFill/>
          </a:ln>
        </p:spPr>
      </p:sp>
      <p:sp>
        <p:nvSpPr>
          <p:cNvPr id="27" name="矩形 26">
            <a:extLst>
              <a:ext uri="{FF2B5EF4-FFF2-40B4-BE49-F238E27FC236}">
                <a16:creationId xmlns:a16="http://schemas.microsoft.com/office/drawing/2014/main" id="{D305A69D-F4B6-49A0-824C-90983BA7B662}"/>
              </a:ext>
            </a:extLst>
          </p:cNvPr>
          <p:cNvSpPr/>
          <p:nvPr/>
        </p:nvSpPr>
        <p:spPr>
          <a:xfrm>
            <a:off x="9444371" y="4390274"/>
            <a:ext cx="1957481" cy="626701"/>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对自然感兴趣</a:t>
            </a:r>
          </a:p>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对公益环保感兴趣</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对参与志愿服务有兴趣</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矩形 141">
            <a:extLst>
              <a:ext uri="{FF2B5EF4-FFF2-40B4-BE49-F238E27FC236}">
                <a16:creationId xmlns:a16="http://schemas.microsoft.com/office/drawing/2014/main" id="{29BDE12A-ED9C-4EAF-870F-1E11F365CA08}"/>
              </a:ext>
            </a:extLst>
          </p:cNvPr>
          <p:cNvSpPr/>
          <p:nvPr/>
        </p:nvSpPr>
        <p:spPr>
          <a:xfrm>
            <a:off x="9444371" y="3775729"/>
            <a:ext cx="1957481" cy="257369"/>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课余时间充分</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矩形 12">
            <a:extLst>
              <a:ext uri="{FF2B5EF4-FFF2-40B4-BE49-F238E27FC236}">
                <a16:creationId xmlns:a16="http://schemas.microsoft.com/office/drawing/2014/main" id="{1DA8F1CF-C24C-4B46-8BDC-5AF1DFC75911}"/>
              </a:ext>
            </a:extLst>
          </p:cNvPr>
          <p:cNvSpPr/>
          <p:nvPr/>
        </p:nvSpPr>
        <p:spPr>
          <a:xfrm>
            <a:off x="11164585" y="0"/>
            <a:ext cx="1027415" cy="44884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修改</a:t>
            </a:r>
            <a:endParaRPr lang="ca-ES" b="1" dirty="0">
              <a:solidFill>
                <a:schemeClr val="bg1"/>
              </a:solidFill>
            </a:endParaRPr>
          </a:p>
        </p:txBody>
      </p:sp>
    </p:spTree>
    <p:custDataLst>
      <p:tags r:id="rId2"/>
    </p:custDataLst>
    <p:extLst>
      <p:ext uri="{BB962C8B-B14F-4D97-AF65-F5344CB8AC3E}">
        <p14:creationId xmlns:p14="http://schemas.microsoft.com/office/powerpoint/2010/main" val="50667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riangle 67">
            <a:extLst>
              <a:ext uri="{FF2B5EF4-FFF2-40B4-BE49-F238E27FC236}">
                <a16:creationId xmlns:a16="http://schemas.microsoft.com/office/drawing/2014/main" id="{330FA528-EE6D-4D7B-A2DD-B7B305EEAC36}"/>
              </a:ext>
            </a:extLst>
          </p:cNvPr>
          <p:cNvSpPr/>
          <p:nvPr/>
        </p:nvSpPr>
        <p:spPr>
          <a:xfrm rot="5400000">
            <a:off x="1320063" y="1609912"/>
            <a:ext cx="324093" cy="162754"/>
          </a:xfrm>
          <a:prstGeom prst="triangl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845"/>
            <a:endParaRPr lang="en-US" sz="1600" dirty="0">
              <a:solidFill>
                <a:srgbClr val="000000"/>
              </a:solidFill>
            </a:endParaRPr>
          </a:p>
        </p:txBody>
      </p:sp>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3" y="438604"/>
            <a:ext cx="8659525" cy="460800"/>
          </a:xfrm>
        </p:spPr>
        <p:txBody>
          <a:bodyPr>
            <a:normAutofit/>
          </a:bodyPr>
          <a:lstStyle/>
          <a:p>
            <a:r>
              <a:rPr lang="zh-CN" altLang="en-US" dirty="0"/>
              <a:t>我们的使命、愿景、价值观是什么？</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8</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20" name="Oval 8">
            <a:extLst>
              <a:ext uri="{FF2B5EF4-FFF2-40B4-BE49-F238E27FC236}">
                <a16:creationId xmlns:a16="http://schemas.microsoft.com/office/drawing/2014/main" id="{A4C4FAA5-8B39-40FB-A955-783FF261B2CF}"/>
              </a:ext>
            </a:extLst>
          </p:cNvPr>
          <p:cNvSpPr>
            <a:spLocks noChangeArrowheads="1"/>
          </p:cNvSpPr>
          <p:nvPr/>
        </p:nvSpPr>
        <p:spPr bwMode="auto">
          <a:xfrm>
            <a:off x="620117" y="1295075"/>
            <a:ext cx="813357" cy="806657"/>
          </a:xfrm>
          <a:prstGeom prst="ellipse">
            <a:avLst/>
          </a:prstGeom>
          <a:solidFill>
            <a:schemeClr val="accent1"/>
          </a:solidFill>
          <a:ln w="28575">
            <a:solidFill>
              <a:schemeClr val="accent5"/>
            </a:solidFill>
          </a:ln>
        </p:spPr>
        <p:txBody>
          <a:bodyPr vert="horz" wrap="square" lIns="91286" tIns="45643" rIns="91286" bIns="45643" numCol="1" anchor="t" anchorCtr="0" compatLnSpc="1">
            <a:prstTxWarp prst="textNoShape">
              <a:avLst/>
            </a:prstTxWarp>
          </a:bodyPr>
          <a:lstStyle/>
          <a:p>
            <a:pPr defTabSz="913845"/>
            <a:endParaRPr lang="en-US" sz="1600" b="1" dirty="0">
              <a:solidFill>
                <a:srgbClr val="FFFFFF"/>
              </a:solidFill>
              <a:latin typeface="EYInterstate" charset="0"/>
              <a:ea typeface="EYInterstate" charset="0"/>
              <a:cs typeface="EYInterstate" charset="0"/>
            </a:endParaRPr>
          </a:p>
        </p:txBody>
      </p:sp>
      <p:sp>
        <p:nvSpPr>
          <p:cNvPr id="22" name="Rectangle 25">
            <a:extLst>
              <a:ext uri="{FF2B5EF4-FFF2-40B4-BE49-F238E27FC236}">
                <a16:creationId xmlns:a16="http://schemas.microsoft.com/office/drawing/2014/main" id="{69741066-8687-4E0D-86DE-FFADC49A8F69}"/>
              </a:ext>
            </a:extLst>
          </p:cNvPr>
          <p:cNvSpPr/>
          <p:nvPr/>
        </p:nvSpPr>
        <p:spPr>
          <a:xfrm>
            <a:off x="717387" y="1575293"/>
            <a:ext cx="618815" cy="246221"/>
          </a:xfrm>
          <a:prstGeom prst="rect">
            <a:avLst/>
          </a:prstGeom>
        </p:spPr>
        <p:txBody>
          <a:bodyPr wrap="square" lIns="0" tIns="0" rIns="0" bIns="0" anchor="ctr">
            <a:spAutoFit/>
          </a:bodyPr>
          <a:lstStyle/>
          <a:p>
            <a:pPr algn="ctr" defTabSz="913845"/>
            <a:r>
              <a:rPr lang="zh-CN" altLang="en-US" sz="1600" b="1" dirty="0">
                <a:solidFill>
                  <a:srgbClr val="FFFFFF"/>
                </a:solidFill>
                <a:latin typeface="+mn-ea"/>
                <a:cs typeface="EYInterstate" charset="0"/>
              </a:rPr>
              <a:t>使命</a:t>
            </a:r>
            <a:endParaRPr lang="en-GB" sz="1600" b="1" dirty="0">
              <a:solidFill>
                <a:srgbClr val="FFFFFF"/>
              </a:solidFill>
              <a:latin typeface="+mn-ea"/>
              <a:cs typeface="EYInterstate" charset="0"/>
            </a:endParaRPr>
          </a:p>
        </p:txBody>
      </p:sp>
      <p:sp>
        <p:nvSpPr>
          <p:cNvPr id="23" name="TextBox 49">
            <a:extLst>
              <a:ext uri="{FF2B5EF4-FFF2-40B4-BE49-F238E27FC236}">
                <a16:creationId xmlns:a16="http://schemas.microsoft.com/office/drawing/2014/main" id="{D8B4C8C9-4A8F-472B-A3DC-B1A42DC4699F}"/>
              </a:ext>
            </a:extLst>
          </p:cNvPr>
          <p:cNvSpPr txBox="1"/>
          <p:nvPr/>
        </p:nvSpPr>
        <p:spPr>
          <a:xfrm>
            <a:off x="1675713" y="1313291"/>
            <a:ext cx="1808146" cy="477649"/>
          </a:xfrm>
          <a:prstGeom prst="rect">
            <a:avLst/>
          </a:prstGeom>
          <a:noFill/>
        </p:spPr>
        <p:txBody>
          <a:bodyPr wrap="square" lIns="0" tIns="0" rIns="0" bIns="0" rtlCol="0" anchor="ctr">
            <a:noAutofit/>
          </a:bodyPr>
          <a:lstStyle/>
          <a:p>
            <a:pPr defTabSz="913845">
              <a:defRPr/>
            </a:pPr>
            <a:r>
              <a:rPr lang="zh-CN" altLang="en-US" sz="1600" b="1" kern="0" dirty="0">
                <a:solidFill>
                  <a:srgbClr val="808080"/>
                </a:solidFill>
                <a:latin typeface="+mn-ea"/>
                <a:cs typeface="EYInterstate" charset="0"/>
              </a:rPr>
              <a:t>保护好水为未来</a:t>
            </a:r>
          </a:p>
        </p:txBody>
      </p:sp>
      <p:sp>
        <p:nvSpPr>
          <p:cNvPr id="32" name="Triangle 67">
            <a:extLst>
              <a:ext uri="{FF2B5EF4-FFF2-40B4-BE49-F238E27FC236}">
                <a16:creationId xmlns:a16="http://schemas.microsoft.com/office/drawing/2014/main" id="{B72D1853-80FF-49D8-A96F-A3E8D9A826C4}"/>
              </a:ext>
            </a:extLst>
          </p:cNvPr>
          <p:cNvSpPr/>
          <p:nvPr/>
        </p:nvSpPr>
        <p:spPr>
          <a:xfrm rot="5400000">
            <a:off x="1321736" y="3191779"/>
            <a:ext cx="324093" cy="162754"/>
          </a:xfrm>
          <a:prstGeom prst="triangl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845"/>
            <a:endParaRPr lang="en-US" sz="1600" dirty="0">
              <a:solidFill>
                <a:srgbClr val="000000"/>
              </a:solidFill>
            </a:endParaRPr>
          </a:p>
        </p:txBody>
      </p:sp>
      <p:sp>
        <p:nvSpPr>
          <p:cNvPr id="33" name="Oval 8">
            <a:extLst>
              <a:ext uri="{FF2B5EF4-FFF2-40B4-BE49-F238E27FC236}">
                <a16:creationId xmlns:a16="http://schemas.microsoft.com/office/drawing/2014/main" id="{1ACD8CA4-670B-4293-8F48-861AA97DD44D}"/>
              </a:ext>
            </a:extLst>
          </p:cNvPr>
          <p:cNvSpPr>
            <a:spLocks noChangeArrowheads="1"/>
          </p:cNvSpPr>
          <p:nvPr/>
        </p:nvSpPr>
        <p:spPr bwMode="auto">
          <a:xfrm>
            <a:off x="621790" y="2876942"/>
            <a:ext cx="813357" cy="806657"/>
          </a:xfrm>
          <a:prstGeom prst="ellipse">
            <a:avLst/>
          </a:prstGeom>
          <a:solidFill>
            <a:schemeClr val="accent1"/>
          </a:solidFill>
          <a:ln w="28575">
            <a:solidFill>
              <a:schemeClr val="accent5"/>
            </a:solidFill>
          </a:ln>
        </p:spPr>
        <p:txBody>
          <a:bodyPr vert="horz" wrap="square" lIns="91286" tIns="45643" rIns="91286" bIns="45643" numCol="1" anchor="t" anchorCtr="0" compatLnSpc="1">
            <a:prstTxWarp prst="textNoShape">
              <a:avLst/>
            </a:prstTxWarp>
          </a:bodyPr>
          <a:lstStyle/>
          <a:p>
            <a:pPr defTabSz="913845"/>
            <a:endParaRPr lang="en-US" sz="1600" b="1" dirty="0">
              <a:solidFill>
                <a:srgbClr val="FFFFFF"/>
              </a:solidFill>
              <a:latin typeface="EYInterstate" charset="0"/>
              <a:ea typeface="EYInterstate" charset="0"/>
              <a:cs typeface="EYInterstate" charset="0"/>
            </a:endParaRPr>
          </a:p>
        </p:txBody>
      </p:sp>
      <p:sp>
        <p:nvSpPr>
          <p:cNvPr id="34" name="Rectangle 25">
            <a:extLst>
              <a:ext uri="{FF2B5EF4-FFF2-40B4-BE49-F238E27FC236}">
                <a16:creationId xmlns:a16="http://schemas.microsoft.com/office/drawing/2014/main" id="{27D1E749-F7E0-4BF6-BC3F-3391442AAA2D}"/>
              </a:ext>
            </a:extLst>
          </p:cNvPr>
          <p:cNvSpPr/>
          <p:nvPr/>
        </p:nvSpPr>
        <p:spPr>
          <a:xfrm>
            <a:off x="719060" y="3157160"/>
            <a:ext cx="618815" cy="246221"/>
          </a:xfrm>
          <a:prstGeom prst="rect">
            <a:avLst/>
          </a:prstGeom>
        </p:spPr>
        <p:txBody>
          <a:bodyPr wrap="square" lIns="0" tIns="0" rIns="0" bIns="0" anchor="ctr">
            <a:spAutoFit/>
          </a:bodyPr>
          <a:lstStyle/>
          <a:p>
            <a:pPr algn="ctr" defTabSz="913845"/>
            <a:r>
              <a:rPr lang="zh-CN" altLang="en-US" sz="1600" b="1" dirty="0">
                <a:solidFill>
                  <a:srgbClr val="FFFFFF"/>
                </a:solidFill>
                <a:latin typeface="+mn-ea"/>
                <a:cs typeface="EYInterstate" charset="0"/>
              </a:rPr>
              <a:t>愿景</a:t>
            </a:r>
            <a:endParaRPr lang="en-GB" sz="1600" b="1" dirty="0">
              <a:solidFill>
                <a:srgbClr val="FFFFFF"/>
              </a:solidFill>
              <a:latin typeface="+mn-ea"/>
              <a:cs typeface="EYInterstate" charset="0"/>
            </a:endParaRPr>
          </a:p>
        </p:txBody>
      </p:sp>
      <p:sp>
        <p:nvSpPr>
          <p:cNvPr id="37" name="Rectangle 12">
            <a:extLst>
              <a:ext uri="{FF2B5EF4-FFF2-40B4-BE49-F238E27FC236}">
                <a16:creationId xmlns:a16="http://schemas.microsoft.com/office/drawing/2014/main" id="{DABB8C08-F167-4268-9984-84EAC60D4CEF}"/>
              </a:ext>
            </a:extLst>
          </p:cNvPr>
          <p:cNvSpPr/>
          <p:nvPr/>
        </p:nvSpPr>
        <p:spPr>
          <a:xfrm>
            <a:off x="5316227" y="2592109"/>
            <a:ext cx="6534028" cy="1151840"/>
          </a:xfrm>
          <a:prstGeom prst="rect">
            <a:avLst/>
          </a:prstGeom>
          <a:noFill/>
        </p:spPr>
        <p:txBody>
          <a:bodyPr wrap="square" lIns="0" tIns="0" rIns="0" bIns="0" rtlCol="0" anchor="ctr">
            <a:noAutofit/>
          </a:bodyPr>
          <a:lstStyle/>
          <a:p>
            <a:pPr marL="285750" indent="-285750" defTabSz="913845">
              <a:spcBef>
                <a:spcPts val="600"/>
              </a:spcBef>
              <a:buFont typeface="Arial" panose="020B0604020202020204" pitchFamily="34" charset="0"/>
              <a:buChar char="•"/>
            </a:pPr>
            <a:r>
              <a:rPr lang="zh-CN" altLang="en-US" sz="1400" b="1" kern="0" dirty="0">
                <a:latin typeface="+mn-ea"/>
              </a:rPr>
              <a:t>共同守护：</a:t>
            </a:r>
            <a:r>
              <a:rPr lang="zh-CN" altLang="en-US" sz="1400" kern="0" dirty="0">
                <a:latin typeface="+mn-ea"/>
              </a:rPr>
              <a:t>强调你我他，与用水息息相关的每个人都能够自愿参与其中，更希望更多的</a:t>
            </a:r>
            <a:r>
              <a:rPr lang="en-US" altLang="zh-CN" sz="1400" kern="0" dirty="0">
                <a:latin typeface="+mn-ea"/>
              </a:rPr>
              <a:t>NGO</a:t>
            </a:r>
            <a:r>
              <a:rPr lang="zh-CN" altLang="en-US" sz="1400" kern="0" dirty="0">
                <a:latin typeface="+mn-ea"/>
              </a:rPr>
              <a:t>参与，用水基金发展出的水资源保护模式，赋能守护行动</a:t>
            </a:r>
            <a:endParaRPr lang="en-US" altLang="zh-CN" sz="1400" kern="0" dirty="0">
              <a:latin typeface="+mn-ea"/>
            </a:endParaRPr>
          </a:p>
          <a:p>
            <a:pPr marL="285750" indent="-285750" defTabSz="913845">
              <a:spcBef>
                <a:spcPts val="600"/>
              </a:spcBef>
              <a:buFont typeface="Arial" panose="020B0604020202020204" pitchFamily="34" charset="0"/>
              <a:buChar char="•"/>
            </a:pPr>
            <a:r>
              <a:rPr lang="zh-CN" altLang="en-US" sz="1400" b="1" kern="0" dirty="0">
                <a:latin typeface="+mn-ea"/>
              </a:rPr>
              <a:t>杯中一点甜：</a:t>
            </a:r>
            <a:r>
              <a:rPr lang="zh-CN" altLang="en-US" sz="1400" kern="0" dirty="0">
                <a:latin typeface="+mn-ea"/>
              </a:rPr>
              <a:t>水基金守护的好水，从千岛湖水源地流入千家万户的生活，每个人打开水龙头，喝到嘴里的那一抹甘甜是需要我们共同守护的</a:t>
            </a:r>
          </a:p>
        </p:txBody>
      </p:sp>
      <p:sp>
        <p:nvSpPr>
          <p:cNvPr id="5" name="矩形 4">
            <a:extLst>
              <a:ext uri="{FF2B5EF4-FFF2-40B4-BE49-F238E27FC236}">
                <a16:creationId xmlns:a16="http://schemas.microsoft.com/office/drawing/2014/main" id="{FBBEEEE6-8484-4AA7-AB4A-6A61345A0F49}"/>
              </a:ext>
            </a:extLst>
          </p:cNvPr>
          <p:cNvSpPr/>
          <p:nvPr/>
        </p:nvSpPr>
        <p:spPr>
          <a:xfrm>
            <a:off x="1675713" y="2947347"/>
            <a:ext cx="2534254" cy="289654"/>
          </a:xfrm>
          <a:prstGeom prst="rect">
            <a:avLst/>
          </a:prstGeom>
          <a:noFill/>
        </p:spPr>
        <p:txBody>
          <a:bodyPr wrap="square" lIns="0" tIns="0" rIns="0" bIns="0" rtlCol="0" anchor="ctr">
            <a:noAutofit/>
          </a:bodyPr>
          <a:lstStyle/>
          <a:p>
            <a:pPr defTabSz="913845"/>
            <a:r>
              <a:rPr lang="zh-CN" altLang="en-US" sz="1600" b="1" kern="0" dirty="0">
                <a:solidFill>
                  <a:srgbClr val="808080"/>
                </a:solidFill>
                <a:latin typeface="+mn-ea"/>
              </a:rPr>
              <a:t>共同守护杯中一点甜</a:t>
            </a:r>
            <a:endParaRPr lang="ca-ES" sz="1600" b="1" kern="0" dirty="0">
              <a:solidFill>
                <a:srgbClr val="808080"/>
              </a:solidFill>
              <a:latin typeface="+mn-ea"/>
            </a:endParaRPr>
          </a:p>
        </p:txBody>
      </p:sp>
      <p:cxnSp>
        <p:nvCxnSpPr>
          <p:cNvPr id="8" name="直接连接符 7">
            <a:extLst>
              <a:ext uri="{FF2B5EF4-FFF2-40B4-BE49-F238E27FC236}">
                <a16:creationId xmlns:a16="http://schemas.microsoft.com/office/drawing/2014/main" id="{4ADB0720-CAAF-47EB-AF7C-33FE1766CED8}"/>
              </a:ext>
            </a:extLst>
          </p:cNvPr>
          <p:cNvCxnSpPr>
            <a:cxnSpLocks/>
          </p:cNvCxnSpPr>
          <p:nvPr/>
        </p:nvCxnSpPr>
        <p:spPr>
          <a:xfrm>
            <a:off x="1563487" y="1701807"/>
            <a:ext cx="1655067" cy="0"/>
          </a:xfrm>
          <a:prstGeom prst="line">
            <a:avLst/>
          </a:prstGeom>
          <a:ln w="19050">
            <a:solidFill>
              <a:srgbClr val="808080"/>
            </a:solidFill>
            <a:tailEnd type="none"/>
          </a:ln>
        </p:spPr>
        <p:style>
          <a:lnRef idx="1">
            <a:schemeClr val="accent1"/>
          </a:lnRef>
          <a:fillRef idx="0">
            <a:schemeClr val="accent1"/>
          </a:fillRef>
          <a:effectRef idx="0">
            <a:schemeClr val="accent1"/>
          </a:effectRef>
          <a:fontRef idx="minor">
            <a:schemeClr val="tx1"/>
          </a:fontRef>
        </p:style>
      </p:cxnSp>
      <p:sp>
        <p:nvSpPr>
          <p:cNvPr id="35" name="Triangle 67">
            <a:extLst>
              <a:ext uri="{FF2B5EF4-FFF2-40B4-BE49-F238E27FC236}">
                <a16:creationId xmlns:a16="http://schemas.microsoft.com/office/drawing/2014/main" id="{DB5CD6D6-A3A4-4E3C-A8C6-159132B291A4}"/>
              </a:ext>
            </a:extLst>
          </p:cNvPr>
          <p:cNvSpPr/>
          <p:nvPr/>
        </p:nvSpPr>
        <p:spPr>
          <a:xfrm rot="5400000">
            <a:off x="1321736" y="5055511"/>
            <a:ext cx="324093" cy="162754"/>
          </a:xfrm>
          <a:prstGeom prst="triangl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845"/>
            <a:endParaRPr lang="en-US" sz="1600" dirty="0">
              <a:solidFill>
                <a:srgbClr val="000000"/>
              </a:solidFill>
            </a:endParaRPr>
          </a:p>
        </p:txBody>
      </p:sp>
      <p:sp>
        <p:nvSpPr>
          <p:cNvPr id="40" name="Oval 8">
            <a:extLst>
              <a:ext uri="{FF2B5EF4-FFF2-40B4-BE49-F238E27FC236}">
                <a16:creationId xmlns:a16="http://schemas.microsoft.com/office/drawing/2014/main" id="{6C463294-5D76-46CA-824B-DB111C040FD3}"/>
              </a:ext>
            </a:extLst>
          </p:cNvPr>
          <p:cNvSpPr>
            <a:spLocks noChangeArrowheads="1"/>
          </p:cNvSpPr>
          <p:nvPr/>
        </p:nvSpPr>
        <p:spPr bwMode="auto">
          <a:xfrm>
            <a:off x="621790" y="4740674"/>
            <a:ext cx="813357" cy="806657"/>
          </a:xfrm>
          <a:prstGeom prst="ellipse">
            <a:avLst/>
          </a:prstGeom>
          <a:solidFill>
            <a:schemeClr val="accent1"/>
          </a:solidFill>
          <a:ln w="28575">
            <a:solidFill>
              <a:schemeClr val="accent5"/>
            </a:solidFill>
          </a:ln>
        </p:spPr>
        <p:txBody>
          <a:bodyPr vert="horz" wrap="square" lIns="91286" tIns="45643" rIns="91286" bIns="45643" numCol="1" anchor="t" anchorCtr="0" compatLnSpc="1">
            <a:prstTxWarp prst="textNoShape">
              <a:avLst/>
            </a:prstTxWarp>
          </a:bodyPr>
          <a:lstStyle/>
          <a:p>
            <a:pPr defTabSz="913845"/>
            <a:endParaRPr lang="en-US" sz="1600" b="1" dirty="0">
              <a:solidFill>
                <a:srgbClr val="FFFFFF"/>
              </a:solidFill>
              <a:latin typeface="EYInterstate" charset="0"/>
              <a:ea typeface="EYInterstate" charset="0"/>
              <a:cs typeface="EYInterstate" charset="0"/>
            </a:endParaRPr>
          </a:p>
        </p:txBody>
      </p:sp>
      <p:sp>
        <p:nvSpPr>
          <p:cNvPr id="45" name="Rectangle 25">
            <a:extLst>
              <a:ext uri="{FF2B5EF4-FFF2-40B4-BE49-F238E27FC236}">
                <a16:creationId xmlns:a16="http://schemas.microsoft.com/office/drawing/2014/main" id="{81BB4997-91C1-426C-9C42-465E23AF78BE}"/>
              </a:ext>
            </a:extLst>
          </p:cNvPr>
          <p:cNvSpPr/>
          <p:nvPr/>
        </p:nvSpPr>
        <p:spPr>
          <a:xfrm>
            <a:off x="719060" y="5020892"/>
            <a:ext cx="618815" cy="246221"/>
          </a:xfrm>
          <a:prstGeom prst="rect">
            <a:avLst/>
          </a:prstGeom>
        </p:spPr>
        <p:txBody>
          <a:bodyPr wrap="square" lIns="0" tIns="0" rIns="0" bIns="0" anchor="ctr">
            <a:spAutoFit/>
          </a:bodyPr>
          <a:lstStyle/>
          <a:p>
            <a:pPr algn="ctr" defTabSz="913845"/>
            <a:r>
              <a:rPr lang="zh-CN" altLang="en-US" sz="1600" b="1" dirty="0">
                <a:solidFill>
                  <a:srgbClr val="FFFFFF"/>
                </a:solidFill>
                <a:latin typeface="+mn-ea"/>
                <a:cs typeface="EYInterstate" charset="0"/>
              </a:rPr>
              <a:t>价值观</a:t>
            </a:r>
            <a:endParaRPr lang="en-GB" sz="1600" b="1" dirty="0">
              <a:solidFill>
                <a:srgbClr val="FFFFFF"/>
              </a:solidFill>
              <a:latin typeface="+mn-ea"/>
              <a:cs typeface="EYInterstate" charset="0"/>
            </a:endParaRPr>
          </a:p>
        </p:txBody>
      </p:sp>
      <p:sp>
        <p:nvSpPr>
          <p:cNvPr id="46" name="矩形 45">
            <a:extLst>
              <a:ext uri="{FF2B5EF4-FFF2-40B4-BE49-F238E27FC236}">
                <a16:creationId xmlns:a16="http://schemas.microsoft.com/office/drawing/2014/main" id="{8D6E8F15-186A-4354-806C-37B80B5D9E7C}"/>
              </a:ext>
            </a:extLst>
          </p:cNvPr>
          <p:cNvSpPr/>
          <p:nvPr/>
        </p:nvSpPr>
        <p:spPr>
          <a:xfrm>
            <a:off x="1675713" y="4223917"/>
            <a:ext cx="3140144" cy="988385"/>
          </a:xfrm>
          <a:prstGeom prst="rect">
            <a:avLst/>
          </a:prstGeom>
          <a:noFill/>
        </p:spPr>
        <p:txBody>
          <a:bodyPr wrap="square" lIns="0" tIns="0" rIns="0" bIns="0" rtlCol="0" anchor="ctr">
            <a:noAutofit/>
          </a:bodyPr>
          <a:lstStyle/>
          <a:p>
            <a:pPr defTabSz="913845"/>
            <a:r>
              <a:rPr lang="zh-CN" altLang="en-US" sz="1600" b="1" kern="0" dirty="0">
                <a:solidFill>
                  <a:srgbClr val="808080"/>
                </a:solidFill>
                <a:latin typeface="+mn-ea"/>
              </a:rPr>
              <a:t>专注当下，着眼未来</a:t>
            </a:r>
            <a:endParaRPr lang="en-US" altLang="zh-CN" sz="1600" b="1" kern="0" dirty="0">
              <a:solidFill>
                <a:srgbClr val="808080"/>
              </a:solidFill>
              <a:latin typeface="+mn-ea"/>
            </a:endParaRPr>
          </a:p>
          <a:p>
            <a:pPr defTabSz="913845"/>
            <a:r>
              <a:rPr lang="zh-CN" altLang="en-US" sz="1600" b="1" kern="0" dirty="0">
                <a:solidFill>
                  <a:srgbClr val="808080"/>
                </a:solidFill>
                <a:latin typeface="+mn-ea"/>
              </a:rPr>
              <a:t>认真专业，踏实可靠</a:t>
            </a:r>
            <a:endParaRPr lang="en-US" altLang="zh-CN" sz="1600" b="1" kern="0" dirty="0">
              <a:solidFill>
                <a:srgbClr val="808080"/>
              </a:solidFill>
              <a:latin typeface="+mn-ea"/>
            </a:endParaRPr>
          </a:p>
          <a:p>
            <a:pPr defTabSz="913845"/>
            <a:r>
              <a:rPr lang="zh-CN" altLang="en-US" sz="1600" b="1" kern="0" dirty="0">
                <a:solidFill>
                  <a:srgbClr val="808080"/>
                </a:solidFill>
                <a:latin typeface="+mn-ea"/>
              </a:rPr>
              <a:t>商业手法实现公益目的</a:t>
            </a:r>
          </a:p>
        </p:txBody>
      </p:sp>
      <p:cxnSp>
        <p:nvCxnSpPr>
          <p:cNvPr id="47" name="直接连接符 46">
            <a:extLst>
              <a:ext uri="{FF2B5EF4-FFF2-40B4-BE49-F238E27FC236}">
                <a16:creationId xmlns:a16="http://schemas.microsoft.com/office/drawing/2014/main" id="{1BECAC91-D52B-4764-93A9-5C475297ED81}"/>
              </a:ext>
            </a:extLst>
          </p:cNvPr>
          <p:cNvCxnSpPr>
            <a:cxnSpLocks/>
          </p:cNvCxnSpPr>
          <p:nvPr/>
        </p:nvCxnSpPr>
        <p:spPr>
          <a:xfrm>
            <a:off x="1511765" y="5135272"/>
            <a:ext cx="2925839" cy="0"/>
          </a:xfrm>
          <a:prstGeom prst="line">
            <a:avLst/>
          </a:prstGeom>
          <a:ln w="19050">
            <a:solidFill>
              <a:srgbClr val="808080"/>
            </a:solidFill>
            <a:tailEnd type="none"/>
          </a:ln>
        </p:spPr>
        <p:style>
          <a:lnRef idx="1">
            <a:schemeClr val="accent1"/>
          </a:lnRef>
          <a:fillRef idx="0">
            <a:schemeClr val="accent1"/>
          </a:fillRef>
          <a:effectRef idx="0">
            <a:schemeClr val="accent1"/>
          </a:effectRef>
          <a:fontRef idx="minor">
            <a:schemeClr val="tx1"/>
          </a:fontRef>
        </p:style>
      </p:cxnSp>
      <p:sp>
        <p:nvSpPr>
          <p:cNvPr id="49" name="Rectangle 12">
            <a:extLst>
              <a:ext uri="{FF2B5EF4-FFF2-40B4-BE49-F238E27FC236}">
                <a16:creationId xmlns:a16="http://schemas.microsoft.com/office/drawing/2014/main" id="{21C9A823-C0A9-4464-8FE1-C0F073B0E5C7}"/>
              </a:ext>
            </a:extLst>
          </p:cNvPr>
          <p:cNvSpPr/>
          <p:nvPr/>
        </p:nvSpPr>
        <p:spPr>
          <a:xfrm>
            <a:off x="5316227" y="4609766"/>
            <a:ext cx="6251886" cy="878128"/>
          </a:xfrm>
          <a:prstGeom prst="rect">
            <a:avLst/>
          </a:prstGeom>
          <a:noFill/>
        </p:spPr>
        <p:txBody>
          <a:bodyPr wrap="square" lIns="0" tIns="0" rIns="0" bIns="0" rtlCol="0" anchor="ctr">
            <a:noAutofit/>
          </a:bodyPr>
          <a:lstStyle/>
          <a:p>
            <a:pPr marL="285750" indent="-285750" defTabSz="913845">
              <a:spcBef>
                <a:spcPts val="600"/>
              </a:spcBef>
              <a:buFont typeface="Arial" panose="020B0604020202020204" pitchFamily="34" charset="0"/>
              <a:buChar char="•"/>
            </a:pPr>
            <a:r>
              <a:rPr lang="zh-CN" altLang="en-US" sz="1400" kern="0" dirty="0">
                <a:latin typeface="+mn-ea"/>
              </a:rPr>
              <a:t>与身俱来、水基金本源的文化基因</a:t>
            </a:r>
            <a:r>
              <a:rPr lang="en-US" altLang="zh-CN" sz="1400" kern="0" dirty="0">
                <a:latin typeface="+mn-ea"/>
              </a:rPr>
              <a:t>——</a:t>
            </a:r>
            <a:r>
              <a:rPr lang="zh-CN" altLang="en-US" sz="1400" b="1" kern="0" dirty="0">
                <a:latin typeface="+mn-ea"/>
              </a:rPr>
              <a:t>专注当下，着眼未来</a:t>
            </a:r>
            <a:endParaRPr lang="en-US" altLang="zh-CN" sz="1400" b="1" kern="0" dirty="0">
              <a:latin typeface="+mn-ea"/>
            </a:endParaRPr>
          </a:p>
          <a:p>
            <a:pPr marL="285750" indent="-285750" defTabSz="913845">
              <a:spcBef>
                <a:spcPts val="600"/>
              </a:spcBef>
              <a:buFont typeface="Arial" panose="020B0604020202020204" pitchFamily="34" charset="0"/>
              <a:buChar char="•"/>
            </a:pPr>
            <a:r>
              <a:rPr lang="zh-CN" altLang="en-US" sz="1400" kern="0" dirty="0">
                <a:latin typeface="+mn-ea"/>
              </a:rPr>
              <a:t>水基金人的做事风格</a:t>
            </a:r>
            <a:r>
              <a:rPr lang="en-US" altLang="zh-CN" sz="1400" kern="0" dirty="0">
                <a:latin typeface="+mn-ea"/>
              </a:rPr>
              <a:t>——</a:t>
            </a:r>
            <a:r>
              <a:rPr lang="zh-CN" altLang="en-US" sz="1400" b="1" kern="0" dirty="0">
                <a:latin typeface="+mn-ea"/>
              </a:rPr>
              <a:t>认真专业，踏实可靠</a:t>
            </a:r>
            <a:endParaRPr lang="en-US" altLang="zh-CN" sz="1400" b="1" kern="0" dirty="0">
              <a:latin typeface="+mn-ea"/>
            </a:endParaRPr>
          </a:p>
          <a:p>
            <a:pPr marL="285750" indent="-285750" defTabSz="913845">
              <a:spcBef>
                <a:spcPts val="600"/>
              </a:spcBef>
              <a:buFont typeface="Arial" panose="020B0604020202020204" pitchFamily="34" charset="0"/>
              <a:buChar char="•"/>
            </a:pPr>
            <a:r>
              <a:rPr lang="zh-CN" altLang="en-US" sz="1400" kern="0" dirty="0">
                <a:latin typeface="+mn-ea"/>
              </a:rPr>
              <a:t>水基金秉持的初心</a:t>
            </a:r>
            <a:r>
              <a:rPr lang="en-US" altLang="zh-CN" sz="1400" kern="0" dirty="0">
                <a:latin typeface="+mn-ea"/>
              </a:rPr>
              <a:t>——</a:t>
            </a:r>
            <a:r>
              <a:rPr lang="zh-CN" altLang="en-US" sz="1400" b="1" kern="0" dirty="0">
                <a:latin typeface="+mn-ea"/>
              </a:rPr>
              <a:t>商业手法实现公益目的</a:t>
            </a:r>
            <a:endParaRPr lang="en-US" altLang="zh-CN" sz="1400" b="1" kern="0" dirty="0">
              <a:latin typeface="+mn-ea"/>
            </a:endParaRPr>
          </a:p>
        </p:txBody>
      </p:sp>
      <p:sp>
        <p:nvSpPr>
          <p:cNvPr id="59" name="Rectangle 12">
            <a:extLst>
              <a:ext uri="{FF2B5EF4-FFF2-40B4-BE49-F238E27FC236}">
                <a16:creationId xmlns:a16="http://schemas.microsoft.com/office/drawing/2014/main" id="{E399535A-8F07-4012-8B8A-12B79B8A9612}"/>
              </a:ext>
            </a:extLst>
          </p:cNvPr>
          <p:cNvSpPr/>
          <p:nvPr/>
        </p:nvSpPr>
        <p:spPr>
          <a:xfrm>
            <a:off x="5316227" y="1073796"/>
            <a:ext cx="6534028" cy="918275"/>
          </a:xfrm>
          <a:prstGeom prst="rect">
            <a:avLst/>
          </a:prstGeom>
          <a:noFill/>
        </p:spPr>
        <p:txBody>
          <a:bodyPr wrap="square" lIns="0" tIns="0" rIns="0" bIns="0" rtlCol="0" anchor="ctr">
            <a:noAutofit/>
          </a:bodyPr>
          <a:lstStyle/>
          <a:p>
            <a:pPr marL="285750" indent="-285750" defTabSz="913845">
              <a:spcBef>
                <a:spcPts val="600"/>
              </a:spcBef>
              <a:buFont typeface="Arial" panose="020B0604020202020204" pitchFamily="34" charset="0"/>
              <a:buChar char="•"/>
            </a:pPr>
            <a:r>
              <a:rPr lang="zh-CN" altLang="en-US" sz="1400" b="1" kern="0" dirty="0">
                <a:latin typeface="+mn-ea"/>
              </a:rPr>
              <a:t>保护好水：</a:t>
            </a:r>
            <a:r>
              <a:rPr lang="zh-CN" altLang="en-US" sz="1400" kern="0" dirty="0">
                <a:latin typeface="+mn-ea"/>
              </a:rPr>
              <a:t>通过开展农业面源污染防治、流域修复、面源污染监测、水源保护教育等保护措施，以科学的方案保护水源地，一方面是为了保护“好水” ，将我们质量好的水保护起来，一方面是将水资源保护“好”</a:t>
            </a:r>
            <a:endParaRPr lang="en-US" altLang="zh-CN" sz="1400" kern="0" dirty="0">
              <a:latin typeface="+mn-ea"/>
            </a:endParaRPr>
          </a:p>
          <a:p>
            <a:pPr marL="285750" indent="-285750" defTabSz="913845">
              <a:spcBef>
                <a:spcPts val="600"/>
              </a:spcBef>
              <a:buFont typeface="Arial" panose="020B0604020202020204" pitchFamily="34" charset="0"/>
              <a:buChar char="•"/>
            </a:pPr>
            <a:r>
              <a:rPr lang="zh-CN" altLang="en-US" sz="1400" b="1" kern="0" dirty="0">
                <a:latin typeface="+mn-ea"/>
              </a:rPr>
              <a:t>为未来</a:t>
            </a:r>
            <a:r>
              <a:rPr lang="zh-CN" altLang="en-US" sz="1400" kern="0" dirty="0">
                <a:latin typeface="+mn-ea"/>
              </a:rPr>
              <a:t>：这些保护不仅仅是为了现在，更是为下一代能够不经历好水变坏的过程</a:t>
            </a:r>
            <a:endParaRPr lang="en-US" altLang="zh-CN" sz="1400" kern="0" dirty="0">
              <a:latin typeface="+mn-ea"/>
            </a:endParaRPr>
          </a:p>
        </p:txBody>
      </p:sp>
      <p:sp>
        <p:nvSpPr>
          <p:cNvPr id="26" name="椭圆 25">
            <a:extLst>
              <a:ext uri="{FF2B5EF4-FFF2-40B4-BE49-F238E27FC236}">
                <a16:creationId xmlns:a16="http://schemas.microsoft.com/office/drawing/2014/main" id="{E611F324-7236-4A60-BA04-A1D86A07D2CC}"/>
              </a:ext>
            </a:extLst>
          </p:cNvPr>
          <p:cNvSpPr/>
          <p:nvPr/>
        </p:nvSpPr>
        <p:spPr>
          <a:xfrm>
            <a:off x="395476" y="331862"/>
            <a:ext cx="252611" cy="252611"/>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2</a:t>
            </a:r>
            <a:endParaRPr lang="ca-ES" sz="1200" b="1" dirty="0">
              <a:solidFill>
                <a:schemeClr val="bg1"/>
              </a:solidFill>
            </a:endParaRPr>
          </a:p>
        </p:txBody>
      </p:sp>
      <p:cxnSp>
        <p:nvCxnSpPr>
          <p:cNvPr id="9" name="连接符: 肘形 8">
            <a:extLst>
              <a:ext uri="{FF2B5EF4-FFF2-40B4-BE49-F238E27FC236}">
                <a16:creationId xmlns:a16="http://schemas.microsoft.com/office/drawing/2014/main" id="{1984BA27-4D72-45AC-AB2F-D9E45071448A}"/>
              </a:ext>
            </a:extLst>
          </p:cNvPr>
          <p:cNvCxnSpPr>
            <a:cxnSpLocks/>
          </p:cNvCxnSpPr>
          <p:nvPr/>
        </p:nvCxnSpPr>
        <p:spPr>
          <a:xfrm>
            <a:off x="3218554" y="1701807"/>
            <a:ext cx="8631701" cy="340145"/>
          </a:xfrm>
          <a:prstGeom prst="bentConnector3">
            <a:avLst>
              <a:gd name="adj1" fmla="val 23463"/>
            </a:avLst>
          </a:prstGeom>
          <a:ln w="19050">
            <a:solidFill>
              <a:srgbClr val="7F7F7F"/>
            </a:solidFill>
          </a:ln>
        </p:spPr>
        <p:style>
          <a:lnRef idx="1">
            <a:schemeClr val="dk1"/>
          </a:lnRef>
          <a:fillRef idx="0">
            <a:schemeClr val="dk1"/>
          </a:fillRef>
          <a:effectRef idx="0">
            <a:schemeClr val="dk1"/>
          </a:effectRef>
          <a:fontRef idx="minor">
            <a:schemeClr val="tx1"/>
          </a:fontRef>
        </p:style>
      </p:cxnSp>
      <p:cxnSp>
        <p:nvCxnSpPr>
          <p:cNvPr id="36" name="连接符: 肘形 35">
            <a:extLst>
              <a:ext uri="{FF2B5EF4-FFF2-40B4-BE49-F238E27FC236}">
                <a16:creationId xmlns:a16="http://schemas.microsoft.com/office/drawing/2014/main" id="{31576B00-A822-41FE-96C2-19C951B204AE}"/>
              </a:ext>
            </a:extLst>
          </p:cNvPr>
          <p:cNvCxnSpPr>
            <a:cxnSpLocks/>
          </p:cNvCxnSpPr>
          <p:nvPr/>
        </p:nvCxnSpPr>
        <p:spPr>
          <a:xfrm>
            <a:off x="3057236" y="3287491"/>
            <a:ext cx="8510877" cy="374897"/>
          </a:xfrm>
          <a:prstGeom prst="bentConnector3">
            <a:avLst>
              <a:gd name="adj1" fmla="val 25374"/>
            </a:avLst>
          </a:prstGeom>
          <a:ln w="19050">
            <a:solidFill>
              <a:srgbClr val="7F7F7F"/>
            </a:solidFill>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DF29B511-84F7-4AAB-81DA-B6306DA86F31}"/>
              </a:ext>
            </a:extLst>
          </p:cNvPr>
          <p:cNvCxnSpPr>
            <a:cxnSpLocks/>
          </p:cNvCxnSpPr>
          <p:nvPr/>
        </p:nvCxnSpPr>
        <p:spPr>
          <a:xfrm>
            <a:off x="1511765" y="3290270"/>
            <a:ext cx="1655067" cy="0"/>
          </a:xfrm>
          <a:prstGeom prst="line">
            <a:avLst/>
          </a:prstGeom>
          <a:ln w="19050">
            <a:solidFill>
              <a:srgbClr val="808080"/>
            </a:solidFill>
            <a:tailEnd type="non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C7C2C56-5795-4766-8547-F8A5CD183070}"/>
              </a:ext>
            </a:extLst>
          </p:cNvPr>
          <p:cNvCxnSpPr>
            <a:cxnSpLocks/>
          </p:cNvCxnSpPr>
          <p:nvPr/>
        </p:nvCxnSpPr>
        <p:spPr>
          <a:xfrm>
            <a:off x="2983190" y="5133481"/>
            <a:ext cx="8654628" cy="354413"/>
          </a:xfrm>
          <a:prstGeom prst="bentConnector3">
            <a:avLst>
              <a:gd name="adj1" fmla="val 25134"/>
            </a:avLst>
          </a:prstGeom>
          <a:ln w="19050">
            <a:solidFill>
              <a:srgbClr val="7F7F7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29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97FEB55-386D-4A36-B81E-C9685203F961}"/>
              </a:ext>
            </a:extLst>
          </p:cNvPr>
          <p:cNvSpPr/>
          <p:nvPr/>
        </p:nvSpPr>
        <p:spPr>
          <a:xfrm>
            <a:off x="940607" y="1785183"/>
            <a:ext cx="10234529" cy="105204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我们希望传达什么样的品牌形象？</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9</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63" name="Rectangle 37">
            <a:extLst>
              <a:ext uri="{FF2B5EF4-FFF2-40B4-BE49-F238E27FC236}">
                <a16:creationId xmlns:a16="http://schemas.microsoft.com/office/drawing/2014/main" id="{0EBC69E6-3791-1247-982F-1F1527D9FBF3}"/>
              </a:ext>
            </a:extLst>
          </p:cNvPr>
          <p:cNvSpPr>
            <a:spLocks noChangeArrowheads="1"/>
          </p:cNvSpPr>
          <p:nvPr>
            <p:custDataLst>
              <p:tags r:id="rId1"/>
            </p:custDataLst>
          </p:nvPr>
        </p:nvSpPr>
        <p:spPr bwMode="gray">
          <a:xfrm>
            <a:off x="11031414" y="5959086"/>
            <a:ext cx="34704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6600" dirty="0">
                <a:solidFill>
                  <a:srgbClr val="0066CC"/>
                </a:solidFill>
                <a:latin typeface="+mn-ea"/>
                <a:cs typeface="Arial" pitchFamily="34" charset="0"/>
              </a:rPr>
              <a:t>”</a:t>
            </a:r>
            <a:endParaRPr lang="en-US" sz="6600" dirty="0">
              <a:solidFill>
                <a:srgbClr val="000000"/>
              </a:solidFill>
              <a:latin typeface="+mn-ea"/>
              <a:cs typeface="Arial" pitchFamily="34" charset="0"/>
            </a:endParaRPr>
          </a:p>
        </p:txBody>
      </p:sp>
      <p:sp>
        <p:nvSpPr>
          <p:cNvPr id="56" name="椭圆 55">
            <a:extLst>
              <a:ext uri="{FF2B5EF4-FFF2-40B4-BE49-F238E27FC236}">
                <a16:creationId xmlns:a16="http://schemas.microsoft.com/office/drawing/2014/main" id="{CDD7CCD7-233F-4CC3-9035-2B61704BEEB5}"/>
              </a:ext>
            </a:extLst>
          </p:cNvPr>
          <p:cNvSpPr/>
          <p:nvPr/>
        </p:nvSpPr>
        <p:spPr>
          <a:xfrm>
            <a:off x="395476" y="331862"/>
            <a:ext cx="252611" cy="252611"/>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3</a:t>
            </a:r>
            <a:endParaRPr lang="ca-ES" sz="1200" b="1" dirty="0">
              <a:solidFill>
                <a:schemeClr val="bg1"/>
              </a:solidFill>
            </a:endParaRPr>
          </a:p>
        </p:txBody>
      </p:sp>
      <p:sp>
        <p:nvSpPr>
          <p:cNvPr id="59" name="TextBox 17">
            <a:extLst>
              <a:ext uri="{FF2B5EF4-FFF2-40B4-BE49-F238E27FC236}">
                <a16:creationId xmlns:a16="http://schemas.microsoft.com/office/drawing/2014/main" id="{5586D147-6C29-4427-9603-BF0C5B005010}"/>
              </a:ext>
            </a:extLst>
          </p:cNvPr>
          <p:cNvSpPr txBox="1"/>
          <p:nvPr/>
        </p:nvSpPr>
        <p:spPr>
          <a:xfrm>
            <a:off x="1010510" y="4939076"/>
            <a:ext cx="1945516" cy="830997"/>
          </a:xfrm>
          <a:prstGeom prst="rect">
            <a:avLst/>
          </a:prstGeom>
          <a:noFill/>
        </p:spPr>
        <p:txBody>
          <a:bodyPr wrap="square" rtlCol="0">
            <a:spAutoFit/>
          </a:bodyPr>
          <a:lstStyle/>
          <a:p>
            <a:pPr algn="just">
              <a:buClr>
                <a:srgbClr val="2D97C8"/>
              </a:buClr>
            </a:pPr>
            <a:r>
              <a:rPr lang="zh-CN" altLang="en-US" sz="1200" dirty="0"/>
              <a:t>“非常具有创新性，当前模式和国外水基金的模式有不同，获得过诸多奖项”</a:t>
            </a:r>
            <a:endParaRPr lang="en-GB" altLang="zh-CN" sz="1200" dirty="0"/>
          </a:p>
          <a:p>
            <a:pPr algn="r">
              <a:buClr>
                <a:srgbClr val="2D97C8"/>
              </a:buClr>
            </a:pPr>
            <a:r>
              <a:rPr lang="en-GB" sz="1200" b="1" dirty="0"/>
              <a:t> </a:t>
            </a:r>
            <a:r>
              <a:rPr lang="zh-CN" altLang="en-US" sz="1200" b="1" dirty="0"/>
              <a:t>      </a:t>
            </a:r>
            <a:r>
              <a:rPr lang="en-GB" sz="1200" b="1" dirty="0"/>
              <a:t>––-</a:t>
            </a:r>
            <a:r>
              <a:rPr lang="ja-JP" altLang="en-GB" sz="1200" b="1" dirty="0"/>
              <a:t>万</a:t>
            </a:r>
            <a:r>
              <a:rPr lang="ja-JP" altLang="en-US" sz="1200" b="1" dirty="0"/>
              <a:t>向信托</a:t>
            </a:r>
            <a:r>
              <a:rPr lang="zh-CN" altLang="en-US" sz="1200" b="1" dirty="0"/>
              <a:t>，</a:t>
            </a:r>
            <a:r>
              <a:rPr lang="ja-JP" altLang="en-US" sz="1200" b="1" dirty="0"/>
              <a:t>褚庆鑫 </a:t>
            </a:r>
            <a:endParaRPr lang="en-GB" sz="1200" b="1" dirty="0"/>
          </a:p>
        </p:txBody>
      </p:sp>
      <p:sp>
        <p:nvSpPr>
          <p:cNvPr id="60" name="TextBox 21">
            <a:extLst>
              <a:ext uri="{FF2B5EF4-FFF2-40B4-BE49-F238E27FC236}">
                <a16:creationId xmlns:a16="http://schemas.microsoft.com/office/drawing/2014/main" id="{E8A8BC21-3AD6-477A-9CDB-7CBEA08E2805}"/>
              </a:ext>
            </a:extLst>
          </p:cNvPr>
          <p:cNvSpPr txBox="1"/>
          <p:nvPr/>
        </p:nvSpPr>
        <p:spPr>
          <a:xfrm>
            <a:off x="9205217" y="4980095"/>
            <a:ext cx="1945516" cy="992579"/>
          </a:xfrm>
          <a:prstGeom prst="rect">
            <a:avLst/>
          </a:prstGeom>
          <a:noFill/>
        </p:spPr>
        <p:txBody>
          <a:bodyPr wrap="square" rtlCol="0">
            <a:spAutoFit/>
          </a:bodyPr>
          <a:lstStyle/>
          <a:p>
            <a:pPr>
              <a:buClr>
                <a:srgbClr val="2D97C8"/>
              </a:buClr>
            </a:pPr>
            <a:r>
              <a:rPr lang="zh-CN" altLang="en-US" sz="1200" dirty="0"/>
              <a:t>“保护水源可以让大家都有价值感，帮助了别人又帮助了自己”</a:t>
            </a:r>
          </a:p>
          <a:p>
            <a:pPr algn="r">
              <a:buClr>
                <a:srgbClr val="2D97C8"/>
              </a:buClr>
            </a:pPr>
            <a:r>
              <a:rPr lang="zh-CN" altLang="en-US" sz="1200" dirty="0"/>
              <a:t> </a:t>
            </a:r>
            <a:r>
              <a:rPr lang="en-US" altLang="zh-CN" sz="1200" b="1" dirty="0"/>
              <a:t>––-</a:t>
            </a:r>
            <a:r>
              <a:rPr lang="zh-CN" altLang="en-US" sz="1200" b="1" dirty="0"/>
              <a:t>赵鹏</a:t>
            </a:r>
          </a:p>
          <a:p>
            <a:pPr>
              <a:buClr>
                <a:srgbClr val="2D97C8"/>
              </a:buClr>
            </a:pPr>
            <a:endParaRPr lang="en-GB" sz="1050" dirty="0">
              <a:latin typeface="+mn-ea"/>
              <a:cs typeface="Heiti SC Light" charset="-122"/>
            </a:endParaRPr>
          </a:p>
        </p:txBody>
      </p:sp>
      <p:sp>
        <p:nvSpPr>
          <p:cNvPr id="66" name="Rectangle 24">
            <a:extLst>
              <a:ext uri="{FF2B5EF4-FFF2-40B4-BE49-F238E27FC236}">
                <a16:creationId xmlns:a16="http://schemas.microsoft.com/office/drawing/2014/main" id="{26E6FF14-4A52-486D-92E8-9E603A7320F2}"/>
              </a:ext>
            </a:extLst>
          </p:cNvPr>
          <p:cNvSpPr/>
          <p:nvPr/>
        </p:nvSpPr>
        <p:spPr>
          <a:xfrm>
            <a:off x="5107864" y="4970422"/>
            <a:ext cx="1945516" cy="1015663"/>
          </a:xfrm>
          <a:prstGeom prst="rect">
            <a:avLst/>
          </a:prstGeom>
          <a:noFill/>
        </p:spPr>
        <p:txBody>
          <a:bodyPr wrap="square" rtlCol="0">
            <a:spAutoFit/>
          </a:bodyPr>
          <a:lstStyle/>
          <a:p>
            <a:pPr>
              <a:buClr>
                <a:srgbClr val="2D97C8"/>
              </a:buClr>
            </a:pPr>
            <a:r>
              <a:rPr lang="zh-CN" altLang="en-US" sz="1200" dirty="0"/>
              <a:t>”对于自然体验类的受众，水基金就是健康、有趣和带领他们玩嗨”</a:t>
            </a:r>
          </a:p>
          <a:p>
            <a:pPr>
              <a:buClr>
                <a:srgbClr val="2D97C8"/>
              </a:buClr>
            </a:pPr>
            <a:r>
              <a:rPr lang="en-US" altLang="zh-CN" sz="1200" b="1" dirty="0"/>
              <a:t>––</a:t>
            </a:r>
            <a:r>
              <a:rPr lang="zh-CN" altLang="en-US" sz="1200" b="1" dirty="0"/>
              <a:t>阿里公益基金会，清岚 </a:t>
            </a:r>
            <a:endParaRPr lang="en-GB" sz="1200" b="1" dirty="0"/>
          </a:p>
        </p:txBody>
      </p:sp>
      <p:sp>
        <p:nvSpPr>
          <p:cNvPr id="67" name="Rectangle 27">
            <a:extLst>
              <a:ext uri="{FF2B5EF4-FFF2-40B4-BE49-F238E27FC236}">
                <a16:creationId xmlns:a16="http://schemas.microsoft.com/office/drawing/2014/main" id="{4DC7DB95-D175-4C6D-80CB-C3B21A9F48B6}"/>
              </a:ext>
            </a:extLst>
          </p:cNvPr>
          <p:cNvSpPr/>
          <p:nvPr/>
        </p:nvSpPr>
        <p:spPr>
          <a:xfrm>
            <a:off x="3059187" y="4937508"/>
            <a:ext cx="1945516" cy="646331"/>
          </a:xfrm>
          <a:prstGeom prst="rect">
            <a:avLst/>
          </a:prstGeom>
          <a:noFill/>
        </p:spPr>
        <p:txBody>
          <a:bodyPr wrap="square" rtlCol="0">
            <a:spAutoFit/>
          </a:bodyPr>
          <a:lstStyle/>
          <a:p>
            <a:pPr>
              <a:buClr>
                <a:srgbClr val="2D97C8"/>
              </a:buClr>
            </a:pPr>
            <a:r>
              <a:rPr lang="zh-CN" altLang="en-US" sz="1200" dirty="0"/>
              <a:t>“团队的人科学严谨，亲和力接地气”</a:t>
            </a:r>
            <a:endParaRPr lang="en-GB" altLang="zh-CN" sz="1200" dirty="0"/>
          </a:p>
          <a:p>
            <a:pPr algn="r">
              <a:buClr>
                <a:srgbClr val="2D97C8"/>
              </a:buClr>
            </a:pPr>
            <a:r>
              <a:rPr lang="en-US" altLang="zh-CN" sz="1200" b="1" dirty="0"/>
              <a:t>––</a:t>
            </a:r>
            <a:r>
              <a:rPr lang="zh-CN" altLang="en-US" sz="1200" b="1" dirty="0"/>
              <a:t>欣然</a:t>
            </a:r>
            <a:r>
              <a:rPr lang="en-GB" sz="1200" b="1" dirty="0"/>
              <a:t> </a:t>
            </a:r>
            <a:r>
              <a:rPr lang="en-US" altLang="zh-CN" sz="1200" b="1" dirty="0"/>
              <a:t>&amp;</a:t>
            </a:r>
            <a:r>
              <a:rPr lang="zh-CN" altLang="en-US" sz="1200" b="1" dirty="0"/>
              <a:t>慧卿</a:t>
            </a:r>
            <a:r>
              <a:rPr lang="en-GB" sz="1200" b="1" dirty="0"/>
              <a:t> </a:t>
            </a:r>
          </a:p>
        </p:txBody>
      </p:sp>
      <p:sp>
        <p:nvSpPr>
          <p:cNvPr id="68" name="Rectangle 32">
            <a:extLst>
              <a:ext uri="{FF2B5EF4-FFF2-40B4-BE49-F238E27FC236}">
                <a16:creationId xmlns:a16="http://schemas.microsoft.com/office/drawing/2014/main" id="{9EAB5322-D496-49A8-B9E0-B1072085FC7D}"/>
              </a:ext>
            </a:extLst>
          </p:cNvPr>
          <p:cNvSpPr/>
          <p:nvPr/>
        </p:nvSpPr>
        <p:spPr>
          <a:xfrm>
            <a:off x="7156541" y="2931012"/>
            <a:ext cx="1945516" cy="830997"/>
          </a:xfrm>
          <a:prstGeom prst="rect">
            <a:avLst/>
          </a:prstGeom>
          <a:noFill/>
        </p:spPr>
        <p:txBody>
          <a:bodyPr wrap="square" rtlCol="0">
            <a:spAutoFit/>
          </a:bodyPr>
          <a:lstStyle/>
          <a:p>
            <a:r>
              <a:rPr lang="zh-CN" altLang="en-US" sz="1200" kern="100" dirty="0">
                <a:ea typeface="Microsoft YaHei" panose="020B0503020204020204" pitchFamily="34" charset="-122"/>
                <a:cs typeface="Times New Roman" panose="02020603050405020304" pitchFamily="18" charset="0"/>
              </a:rPr>
              <a:t>“从农产品角度来说，水基金就是绿色、健康、可靠的”</a:t>
            </a:r>
            <a:endParaRPr lang="en-GB" sz="1200" dirty="0"/>
          </a:p>
          <a:p>
            <a:pPr algn="r">
              <a:buClr>
                <a:srgbClr val="2D97C8"/>
              </a:buClr>
            </a:pPr>
            <a:r>
              <a:rPr lang="en-GB" sz="1200" b="1" dirty="0"/>
              <a:t>––-</a:t>
            </a:r>
            <a:r>
              <a:rPr lang="ja-JP" altLang="en-GB" sz="1200" b="1" dirty="0"/>
              <a:t>阿里</a:t>
            </a:r>
            <a:r>
              <a:rPr lang="ja-JP" altLang="en-US" sz="1200" b="1" dirty="0"/>
              <a:t>公益基金会</a:t>
            </a:r>
            <a:r>
              <a:rPr lang="zh-CN" altLang="en-US" sz="1200" b="1" dirty="0"/>
              <a:t>，</a:t>
            </a:r>
            <a:r>
              <a:rPr lang="ja-JP" altLang="en-US" sz="1200" b="1" dirty="0"/>
              <a:t>清岚 </a:t>
            </a:r>
            <a:endParaRPr lang="en-GB" sz="1200" b="1" dirty="0"/>
          </a:p>
        </p:txBody>
      </p:sp>
      <p:grpSp>
        <p:nvGrpSpPr>
          <p:cNvPr id="69" name="Group 8">
            <a:extLst>
              <a:ext uri="{FF2B5EF4-FFF2-40B4-BE49-F238E27FC236}">
                <a16:creationId xmlns:a16="http://schemas.microsoft.com/office/drawing/2014/main" id="{3A6F48C3-64BA-4E94-98AD-2678AD5313B1}"/>
              </a:ext>
            </a:extLst>
          </p:cNvPr>
          <p:cNvGrpSpPr/>
          <p:nvPr/>
        </p:nvGrpSpPr>
        <p:grpSpPr>
          <a:xfrm>
            <a:off x="1010510" y="4009508"/>
            <a:ext cx="10140223" cy="807913"/>
            <a:chOff x="1239110" y="4103011"/>
            <a:chExt cx="10140223" cy="807913"/>
          </a:xfrm>
        </p:grpSpPr>
        <p:sp>
          <p:nvSpPr>
            <p:cNvPr id="70" name="Rectangle 22">
              <a:extLst>
                <a:ext uri="{FF2B5EF4-FFF2-40B4-BE49-F238E27FC236}">
                  <a16:creationId xmlns:a16="http://schemas.microsoft.com/office/drawing/2014/main" id="{77295B0E-D26B-4304-AFA7-CFE1279181DA}"/>
                </a:ext>
              </a:extLst>
            </p:cNvPr>
            <p:cNvSpPr/>
            <p:nvPr/>
          </p:nvSpPr>
          <p:spPr>
            <a:xfrm>
              <a:off x="1239110" y="4103011"/>
              <a:ext cx="1945516" cy="646331"/>
            </a:xfrm>
            <a:prstGeom prst="rect">
              <a:avLst/>
            </a:prstGeom>
            <a:noFill/>
          </p:spPr>
          <p:txBody>
            <a:bodyPr wrap="square" rtlCol="0">
              <a:spAutoFit/>
            </a:bodyPr>
            <a:lstStyle/>
            <a:p>
              <a:pPr>
                <a:buClr>
                  <a:srgbClr val="2D97C8"/>
                </a:buClr>
              </a:pPr>
              <a:r>
                <a:rPr lang="zh-CN" altLang="en-US" sz="1200" dirty="0"/>
                <a:t>“环保有很多方式进行，区别于靠政府和靠捐助”</a:t>
              </a:r>
            </a:p>
            <a:p>
              <a:pPr algn="r">
                <a:buClr>
                  <a:srgbClr val="2D97C8"/>
                </a:buClr>
              </a:pPr>
              <a:r>
                <a:rPr lang="en-US" altLang="zh-CN" sz="1200" b="1" dirty="0"/>
                <a:t>––</a:t>
              </a:r>
              <a:r>
                <a:rPr lang="zh-CN" altLang="en-US" sz="1200" b="1" dirty="0"/>
                <a:t>欣然 </a:t>
              </a:r>
              <a:r>
                <a:rPr lang="en-US" altLang="zh-CN" sz="1200" b="1" dirty="0"/>
                <a:t>&amp;</a:t>
              </a:r>
              <a:r>
                <a:rPr lang="zh-CN" altLang="en-US" sz="1200" b="1" dirty="0"/>
                <a:t>慧卿 </a:t>
              </a:r>
              <a:endParaRPr lang="en-GB" sz="1200" b="1" dirty="0"/>
            </a:p>
          </p:txBody>
        </p:sp>
        <p:sp>
          <p:nvSpPr>
            <p:cNvPr id="71" name="Rectangle 25">
              <a:extLst>
                <a:ext uri="{FF2B5EF4-FFF2-40B4-BE49-F238E27FC236}">
                  <a16:creationId xmlns:a16="http://schemas.microsoft.com/office/drawing/2014/main" id="{3755A885-39A2-427D-A88D-3BB294F48E71}"/>
                </a:ext>
              </a:extLst>
            </p:cNvPr>
            <p:cNvSpPr/>
            <p:nvPr/>
          </p:nvSpPr>
          <p:spPr>
            <a:xfrm>
              <a:off x="9433817" y="4103011"/>
              <a:ext cx="1945516" cy="646331"/>
            </a:xfrm>
            <a:prstGeom prst="rect">
              <a:avLst/>
            </a:prstGeom>
            <a:noFill/>
          </p:spPr>
          <p:txBody>
            <a:bodyPr wrap="square" rtlCol="0">
              <a:spAutoFit/>
            </a:bodyPr>
            <a:lstStyle/>
            <a:p>
              <a:pPr>
                <a:buClr>
                  <a:srgbClr val="2D97C8"/>
                </a:buClr>
              </a:pPr>
              <a:r>
                <a:rPr lang="zh-CN" altLang="en-US" sz="1200" dirty="0"/>
                <a:t>“</a:t>
              </a:r>
              <a:r>
                <a:rPr lang="ja-JP" altLang="en-US" sz="1200" dirty="0"/>
                <a:t>吸引干净美好</a:t>
              </a:r>
              <a:r>
                <a:rPr lang="zh-CN" altLang="en-US" sz="1200" dirty="0"/>
                <a:t>，</a:t>
              </a:r>
              <a:r>
                <a:rPr lang="ja-JP" altLang="en-US" sz="1200" dirty="0"/>
                <a:t>有亲和力的热血少年</a:t>
              </a:r>
              <a:r>
                <a:rPr lang="zh-CN" altLang="en-US" sz="1200" dirty="0"/>
                <a:t>“</a:t>
              </a:r>
              <a:r>
                <a:rPr lang="en-GB" sz="1200" dirty="0"/>
                <a:t> </a:t>
              </a:r>
            </a:p>
            <a:p>
              <a:pPr algn="r">
                <a:buClr>
                  <a:srgbClr val="2D97C8"/>
                </a:buClr>
              </a:pPr>
              <a:r>
                <a:rPr lang="en-US" altLang="zh-CN" sz="1200" b="1" dirty="0"/>
                <a:t>––</a:t>
              </a:r>
              <a:r>
                <a:rPr lang="ja-JP" altLang="en-US" sz="1200" b="1" dirty="0"/>
                <a:t>晓萌</a:t>
              </a:r>
              <a:endParaRPr lang="en-GB" sz="1200" b="1" dirty="0"/>
            </a:p>
          </p:txBody>
        </p:sp>
        <p:sp>
          <p:nvSpPr>
            <p:cNvPr id="72" name="Rectangle 26">
              <a:extLst>
                <a:ext uri="{FF2B5EF4-FFF2-40B4-BE49-F238E27FC236}">
                  <a16:creationId xmlns:a16="http://schemas.microsoft.com/office/drawing/2014/main" id="{4CE0DF0A-4B92-4038-A1FB-1D8348083625}"/>
                </a:ext>
              </a:extLst>
            </p:cNvPr>
            <p:cNvSpPr/>
            <p:nvPr/>
          </p:nvSpPr>
          <p:spPr>
            <a:xfrm>
              <a:off x="5336464" y="4103011"/>
              <a:ext cx="1945516" cy="646331"/>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“把枯燥概念性的事情传递的很有趣”</a:t>
              </a:r>
            </a:p>
            <a:p>
              <a:pPr algn="r">
                <a:buClr>
                  <a:srgbClr val="2D97C8"/>
                </a:buClr>
              </a:pPr>
              <a:r>
                <a:rPr lang="en-US" altLang="zh-CN" sz="1200" b="1" kern="100" dirty="0">
                  <a:latin typeface="Times New Roman" panose="02020603050405020304" pitchFamily="18" charset="0"/>
                  <a:ea typeface="Microsoft YaHei" panose="020B0503020204020204" pitchFamily="34" charset="-122"/>
                </a:rPr>
                <a:t>––</a:t>
              </a:r>
              <a:r>
                <a:rPr lang="zh-CN" altLang="en-US" sz="1200" b="1" kern="100" dirty="0">
                  <a:latin typeface="Times New Roman" panose="02020603050405020304" pitchFamily="18" charset="0"/>
                  <a:ea typeface="Microsoft YaHei" panose="020B0503020204020204" pitchFamily="34" charset="-122"/>
                </a:rPr>
                <a:t>欣然 </a:t>
              </a:r>
              <a:r>
                <a:rPr lang="en-US" altLang="zh-CN" sz="1200" b="1" kern="100" dirty="0">
                  <a:latin typeface="Times New Roman" panose="02020603050405020304" pitchFamily="18" charset="0"/>
                  <a:ea typeface="Microsoft YaHei" panose="020B0503020204020204" pitchFamily="34" charset="-122"/>
                </a:rPr>
                <a:t>&amp;</a:t>
              </a:r>
              <a:r>
                <a:rPr lang="zh-CN" altLang="en-US" sz="1200" b="1" kern="100" dirty="0">
                  <a:latin typeface="Times New Roman" panose="02020603050405020304" pitchFamily="18" charset="0"/>
                  <a:ea typeface="Microsoft YaHei" panose="020B0503020204020204" pitchFamily="34" charset="-122"/>
                </a:rPr>
                <a:t>慧卿 </a:t>
              </a:r>
              <a:endParaRPr lang="en-GB" sz="1200" b="1" kern="100" dirty="0">
                <a:latin typeface="Times New Roman" panose="02020603050405020304" pitchFamily="18" charset="0"/>
                <a:ea typeface="Microsoft YaHei" panose="020B0503020204020204" pitchFamily="34" charset="-122"/>
              </a:endParaRPr>
            </a:p>
          </p:txBody>
        </p:sp>
        <p:sp>
          <p:nvSpPr>
            <p:cNvPr id="73" name="TextBox 41">
              <a:extLst>
                <a:ext uri="{FF2B5EF4-FFF2-40B4-BE49-F238E27FC236}">
                  <a16:creationId xmlns:a16="http://schemas.microsoft.com/office/drawing/2014/main" id="{D58D2077-1B4D-4CA8-B7B9-B5A3C21E2875}"/>
                </a:ext>
              </a:extLst>
            </p:cNvPr>
            <p:cNvSpPr txBox="1"/>
            <p:nvPr/>
          </p:nvSpPr>
          <p:spPr>
            <a:xfrm>
              <a:off x="3287787" y="4103011"/>
              <a:ext cx="1945516" cy="807913"/>
            </a:xfrm>
            <a:prstGeom prst="rect">
              <a:avLst/>
            </a:prstGeom>
            <a:noFill/>
          </p:spPr>
          <p:txBody>
            <a:bodyPr wrap="square" rtlCol="0">
              <a:spAutoFit/>
            </a:bodyPr>
            <a:lstStyle/>
            <a:p>
              <a:pPr>
                <a:buClr>
                  <a:srgbClr val="2D97C8"/>
                </a:buClr>
              </a:pPr>
              <a:r>
                <a:rPr lang="zh-CN" altLang="en-US" sz="1200" kern="100" dirty="0">
                  <a:solidFill>
                    <a:srgbClr val="000000"/>
                  </a:solidFill>
                  <a:latin typeface="Times New Roman" panose="02020603050405020304" pitchFamily="18" charset="0"/>
                  <a:ea typeface="Microsoft YaHei" panose="020B0503020204020204" pitchFamily="34" charset="-122"/>
                </a:rPr>
                <a:t>“能号召大家一起解决问题”</a:t>
              </a:r>
              <a:endParaRPr lang="en-GB" altLang="zh-CN" sz="1200" kern="100" dirty="0">
                <a:solidFill>
                  <a:srgbClr val="000000"/>
                </a:solidFill>
                <a:latin typeface="Times New Roman" panose="02020603050405020304" pitchFamily="18" charset="0"/>
                <a:ea typeface="Microsoft YaHei" panose="020B0503020204020204" pitchFamily="34" charset="-122"/>
              </a:endParaRPr>
            </a:p>
            <a:p>
              <a:pPr algn="r">
                <a:buClr>
                  <a:srgbClr val="2D97C8"/>
                </a:buClr>
              </a:pPr>
              <a:r>
                <a:rPr lang="en-GB" sz="1200" b="1" dirty="0"/>
                <a:t>––-</a:t>
              </a:r>
              <a:r>
                <a:rPr lang="ja-JP" altLang="en-GB" sz="1200" b="1" dirty="0"/>
                <a:t>赵鹏</a:t>
              </a:r>
              <a:endParaRPr lang="en-GB" sz="1200" b="1" dirty="0"/>
            </a:p>
            <a:p>
              <a:pPr>
                <a:buClr>
                  <a:srgbClr val="2D97C8"/>
                </a:buClr>
              </a:pPr>
              <a:endParaRPr lang="en-GB" sz="1050" dirty="0">
                <a:latin typeface="+mn-ea"/>
                <a:cs typeface="Heiti SC Light" charset="-122"/>
              </a:endParaRPr>
            </a:p>
          </p:txBody>
        </p:sp>
      </p:grpSp>
      <p:sp>
        <p:nvSpPr>
          <p:cNvPr id="74" name="矩形: 圆角 40">
            <a:extLst>
              <a:ext uri="{FF2B5EF4-FFF2-40B4-BE49-F238E27FC236}">
                <a16:creationId xmlns:a16="http://schemas.microsoft.com/office/drawing/2014/main" id="{D5578FBC-9535-4D27-9885-69FA5B50F2D2}"/>
              </a:ext>
            </a:extLst>
          </p:cNvPr>
          <p:cNvSpPr/>
          <p:nvPr/>
        </p:nvSpPr>
        <p:spPr>
          <a:xfrm>
            <a:off x="1010510" y="1259104"/>
            <a:ext cx="1945516"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创新</a:t>
            </a:r>
            <a:endParaRPr lang="ca-ES" sz="1400" b="1" dirty="0">
              <a:solidFill>
                <a:srgbClr val="2898D8"/>
              </a:solidFill>
            </a:endParaRPr>
          </a:p>
        </p:txBody>
      </p:sp>
      <p:sp>
        <p:nvSpPr>
          <p:cNvPr id="75" name="矩形: 圆角 40">
            <a:extLst>
              <a:ext uri="{FF2B5EF4-FFF2-40B4-BE49-F238E27FC236}">
                <a16:creationId xmlns:a16="http://schemas.microsoft.com/office/drawing/2014/main" id="{10083E0F-E45F-4C9B-9115-FCA4C0910B5C}"/>
              </a:ext>
            </a:extLst>
          </p:cNvPr>
          <p:cNvSpPr/>
          <p:nvPr/>
        </p:nvSpPr>
        <p:spPr>
          <a:xfrm>
            <a:off x="3059187" y="1259104"/>
            <a:ext cx="1945516"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专业</a:t>
            </a:r>
            <a:endParaRPr lang="ca-ES" sz="1400" b="1" dirty="0">
              <a:solidFill>
                <a:srgbClr val="2898D8"/>
              </a:solidFill>
            </a:endParaRPr>
          </a:p>
        </p:txBody>
      </p:sp>
      <p:sp>
        <p:nvSpPr>
          <p:cNvPr id="76" name="矩形: 圆角 40">
            <a:extLst>
              <a:ext uri="{FF2B5EF4-FFF2-40B4-BE49-F238E27FC236}">
                <a16:creationId xmlns:a16="http://schemas.microsoft.com/office/drawing/2014/main" id="{1F204DEF-DDEE-4C26-A501-25253FFCEBB5}"/>
              </a:ext>
            </a:extLst>
          </p:cNvPr>
          <p:cNvSpPr/>
          <p:nvPr/>
        </p:nvSpPr>
        <p:spPr>
          <a:xfrm>
            <a:off x="5107864" y="1259104"/>
            <a:ext cx="1945516"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有趣</a:t>
            </a:r>
            <a:endParaRPr lang="ca-ES" sz="1400" b="1" dirty="0">
              <a:solidFill>
                <a:srgbClr val="2898D8"/>
              </a:solidFill>
            </a:endParaRPr>
          </a:p>
        </p:txBody>
      </p:sp>
      <p:sp>
        <p:nvSpPr>
          <p:cNvPr id="77" name="矩形: 圆角 40">
            <a:extLst>
              <a:ext uri="{FF2B5EF4-FFF2-40B4-BE49-F238E27FC236}">
                <a16:creationId xmlns:a16="http://schemas.microsoft.com/office/drawing/2014/main" id="{4EC528CF-7D0F-4DF8-956B-7F9AEE7BE69E}"/>
              </a:ext>
            </a:extLst>
          </p:cNvPr>
          <p:cNvSpPr/>
          <p:nvPr/>
        </p:nvSpPr>
        <p:spPr>
          <a:xfrm>
            <a:off x="7156541" y="1264146"/>
            <a:ext cx="1945516"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绿色健康</a:t>
            </a:r>
            <a:endParaRPr lang="ca-ES" sz="1400" b="1" dirty="0">
              <a:solidFill>
                <a:srgbClr val="2898D8"/>
              </a:solidFill>
            </a:endParaRPr>
          </a:p>
        </p:txBody>
      </p:sp>
      <p:sp>
        <p:nvSpPr>
          <p:cNvPr id="78" name="矩形: 圆角 40">
            <a:extLst>
              <a:ext uri="{FF2B5EF4-FFF2-40B4-BE49-F238E27FC236}">
                <a16:creationId xmlns:a16="http://schemas.microsoft.com/office/drawing/2014/main" id="{05BD253D-CDFC-4FD1-B906-0389D96815CE}"/>
              </a:ext>
            </a:extLst>
          </p:cNvPr>
          <p:cNvSpPr/>
          <p:nvPr/>
        </p:nvSpPr>
        <p:spPr>
          <a:xfrm>
            <a:off x="9205217" y="1260899"/>
            <a:ext cx="1945516"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美好</a:t>
            </a:r>
            <a:endParaRPr lang="ca-ES" sz="1400" b="1" dirty="0">
              <a:solidFill>
                <a:srgbClr val="2898D8"/>
              </a:solidFill>
            </a:endParaRPr>
          </a:p>
        </p:txBody>
      </p:sp>
      <p:sp>
        <p:nvSpPr>
          <p:cNvPr id="79" name="Rectangle 40">
            <a:extLst>
              <a:ext uri="{FF2B5EF4-FFF2-40B4-BE49-F238E27FC236}">
                <a16:creationId xmlns:a16="http://schemas.microsoft.com/office/drawing/2014/main" id="{3A39394F-E704-4743-B125-1C1DD85D2DB1}"/>
              </a:ext>
            </a:extLst>
          </p:cNvPr>
          <p:cNvSpPr>
            <a:spLocks noChangeArrowheads="1"/>
          </p:cNvSpPr>
          <p:nvPr>
            <p:custDataLst>
              <p:tags r:id="rId2"/>
            </p:custDataLst>
          </p:nvPr>
        </p:nvSpPr>
        <p:spPr bwMode="gray">
          <a:xfrm>
            <a:off x="110421" y="1549973"/>
            <a:ext cx="8463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6600" dirty="0">
                <a:solidFill>
                  <a:srgbClr val="0066CC"/>
                </a:solidFill>
                <a:latin typeface="+mn-ea"/>
                <a:cs typeface="Arial" pitchFamily="34" charset="0"/>
              </a:rPr>
              <a:t>“</a:t>
            </a:r>
            <a:endParaRPr lang="en-US" sz="6600" dirty="0">
              <a:solidFill>
                <a:srgbClr val="000000"/>
              </a:solidFill>
              <a:latin typeface="+mn-ea"/>
              <a:cs typeface="Arial" pitchFamily="34" charset="0"/>
            </a:endParaRPr>
          </a:p>
        </p:txBody>
      </p:sp>
      <p:cxnSp>
        <p:nvCxnSpPr>
          <p:cNvPr id="80" name="Straight Connector 22">
            <a:extLst>
              <a:ext uri="{FF2B5EF4-FFF2-40B4-BE49-F238E27FC236}">
                <a16:creationId xmlns:a16="http://schemas.microsoft.com/office/drawing/2014/main" id="{B5FCAA58-6CD8-4BE3-BBE1-526E39FE23F9}"/>
              </a:ext>
            </a:extLst>
          </p:cNvPr>
          <p:cNvCxnSpPr>
            <a:cxnSpLocks/>
          </p:cNvCxnSpPr>
          <p:nvPr/>
        </p:nvCxnSpPr>
        <p:spPr>
          <a:xfrm flipH="1">
            <a:off x="933857" y="1767339"/>
            <a:ext cx="1024128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Straight Connector 22">
            <a:extLst>
              <a:ext uri="{FF2B5EF4-FFF2-40B4-BE49-F238E27FC236}">
                <a16:creationId xmlns:a16="http://schemas.microsoft.com/office/drawing/2014/main" id="{177422FD-64AF-4FCC-BF01-294516683544}"/>
              </a:ext>
            </a:extLst>
          </p:cNvPr>
          <p:cNvCxnSpPr>
            <a:cxnSpLocks/>
          </p:cNvCxnSpPr>
          <p:nvPr/>
        </p:nvCxnSpPr>
        <p:spPr>
          <a:xfrm flipH="1">
            <a:off x="933857" y="6003927"/>
            <a:ext cx="10241280"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2" name="Group 9">
            <a:extLst>
              <a:ext uri="{FF2B5EF4-FFF2-40B4-BE49-F238E27FC236}">
                <a16:creationId xmlns:a16="http://schemas.microsoft.com/office/drawing/2014/main" id="{86C5C494-F7A0-4A8A-9FE8-D4C9A1BAA9B7}"/>
              </a:ext>
            </a:extLst>
          </p:cNvPr>
          <p:cNvGrpSpPr/>
          <p:nvPr/>
        </p:nvGrpSpPr>
        <p:grpSpPr>
          <a:xfrm>
            <a:off x="933857" y="1827219"/>
            <a:ext cx="10140223" cy="1016871"/>
            <a:chOff x="1239110" y="5183677"/>
            <a:chExt cx="10140223" cy="1016871"/>
          </a:xfrm>
        </p:grpSpPr>
        <p:sp>
          <p:nvSpPr>
            <p:cNvPr id="83" name="Rectangle 30">
              <a:extLst>
                <a:ext uri="{FF2B5EF4-FFF2-40B4-BE49-F238E27FC236}">
                  <a16:creationId xmlns:a16="http://schemas.microsoft.com/office/drawing/2014/main" id="{945533C3-8F94-468F-9025-33A453BE05BF}"/>
                </a:ext>
              </a:extLst>
            </p:cNvPr>
            <p:cNvSpPr/>
            <p:nvPr/>
          </p:nvSpPr>
          <p:spPr>
            <a:xfrm>
              <a:off x="9433817" y="5183677"/>
              <a:ext cx="1945516" cy="1015663"/>
            </a:xfrm>
            <a:prstGeom prst="rect">
              <a:avLst/>
            </a:prstGeom>
            <a:noFill/>
          </p:spPr>
          <p:txBody>
            <a:bodyPr wrap="square" rtlCol="0">
              <a:spAutoFit/>
            </a:bodyPr>
            <a:lstStyle/>
            <a:p>
              <a:pPr>
                <a:buClr>
                  <a:srgbClr val="2D97C8"/>
                </a:buClr>
              </a:pPr>
              <a:r>
                <a:rPr lang="zh-CN" altLang="en-US" sz="1200" dirty="0"/>
                <a:t>“偏向于愿景，给所有参与者一种期待，给大家创造更多美好，保护水是一个美好的行为“</a:t>
              </a:r>
              <a:r>
                <a:rPr lang="en-GB" sz="1200" dirty="0"/>
                <a:t> </a:t>
              </a:r>
            </a:p>
            <a:p>
              <a:pPr algn="r">
                <a:buClr>
                  <a:srgbClr val="2D97C8"/>
                </a:buClr>
              </a:pPr>
              <a:r>
                <a:rPr lang="en-US" altLang="zh-CN" sz="1200" b="1" dirty="0"/>
                <a:t>––</a:t>
              </a:r>
              <a:r>
                <a:rPr lang="zh-CN" altLang="en-US" sz="1200" b="1" dirty="0"/>
                <a:t>工作坊讨论</a:t>
              </a:r>
              <a:endParaRPr lang="en-GB" sz="1200" b="1" dirty="0"/>
            </a:p>
          </p:txBody>
        </p:sp>
        <p:sp>
          <p:nvSpPr>
            <p:cNvPr id="84" name="Rectangle 31">
              <a:extLst>
                <a:ext uri="{FF2B5EF4-FFF2-40B4-BE49-F238E27FC236}">
                  <a16:creationId xmlns:a16="http://schemas.microsoft.com/office/drawing/2014/main" id="{3ACE659B-C2A3-4FC4-A701-5A545E6027F4}"/>
                </a:ext>
              </a:extLst>
            </p:cNvPr>
            <p:cNvSpPr/>
            <p:nvPr/>
          </p:nvSpPr>
          <p:spPr>
            <a:xfrm>
              <a:off x="1239110" y="5184885"/>
              <a:ext cx="1945516" cy="1015663"/>
            </a:xfrm>
            <a:prstGeom prst="rect">
              <a:avLst/>
            </a:prstGeom>
            <a:noFill/>
          </p:spPr>
          <p:txBody>
            <a:bodyPr wrap="square" rtlCol="0">
              <a:spAutoFit/>
            </a:bodyPr>
            <a:lstStyle/>
            <a:p>
              <a:pPr>
                <a:buClr>
                  <a:srgbClr val="2D97C8"/>
                </a:buClr>
              </a:pPr>
              <a:r>
                <a:rPr lang="zh-CN" altLang="en-US" sz="1200" dirty="0"/>
                <a:t>“公益的目的，商业的手法：模式创新，和支付宝的合作，未来也想用创新的方法模式”</a:t>
              </a:r>
              <a:r>
                <a:rPr lang="en-GB" sz="1200" dirty="0"/>
                <a:t> </a:t>
              </a:r>
            </a:p>
            <a:p>
              <a:pPr algn="r">
                <a:buClr>
                  <a:srgbClr val="2D97C8"/>
                </a:buClr>
              </a:pPr>
              <a:r>
                <a:rPr lang="en-US" altLang="zh-CN" sz="1200" b="1" dirty="0"/>
                <a:t>––</a:t>
              </a:r>
              <a:r>
                <a:rPr lang="zh-CN" altLang="en-US" sz="1200" b="1" dirty="0"/>
                <a:t>工作坊讨论</a:t>
              </a:r>
              <a:endParaRPr lang="en-GB" sz="1200" b="1" dirty="0"/>
            </a:p>
          </p:txBody>
        </p:sp>
        <p:sp>
          <p:nvSpPr>
            <p:cNvPr id="85" name="Rectangle 33">
              <a:extLst>
                <a:ext uri="{FF2B5EF4-FFF2-40B4-BE49-F238E27FC236}">
                  <a16:creationId xmlns:a16="http://schemas.microsoft.com/office/drawing/2014/main" id="{4110E992-393E-4EC5-81BD-EB7E18D4EB76}"/>
                </a:ext>
              </a:extLst>
            </p:cNvPr>
            <p:cNvSpPr/>
            <p:nvPr/>
          </p:nvSpPr>
          <p:spPr>
            <a:xfrm>
              <a:off x="3287787" y="5229283"/>
              <a:ext cx="1945516" cy="830997"/>
            </a:xfrm>
            <a:prstGeom prst="rect">
              <a:avLst/>
            </a:prstGeom>
            <a:noFill/>
          </p:spPr>
          <p:txBody>
            <a:bodyPr wrap="square" rtlCol="0">
              <a:spAutoFit/>
            </a:bodyPr>
            <a:lstStyle/>
            <a:p>
              <a:pPr>
                <a:buClr>
                  <a:srgbClr val="2D97C8"/>
                </a:buClr>
              </a:pPr>
              <a:r>
                <a:rPr lang="zh-CN" altLang="en-US" sz="1200" dirty="0"/>
                <a:t>“可信，靠谱：针对投资者要有专业的形象，但担心会有一些沉重感”</a:t>
              </a:r>
              <a:r>
                <a:rPr lang="en-GB" sz="1200" dirty="0"/>
                <a:t> </a:t>
              </a:r>
            </a:p>
            <a:p>
              <a:pPr algn="r">
                <a:buClr>
                  <a:srgbClr val="2D97C8"/>
                </a:buClr>
              </a:pPr>
              <a:r>
                <a:rPr lang="en-US" altLang="zh-CN" sz="1200" b="1" dirty="0"/>
                <a:t>––</a:t>
              </a:r>
              <a:r>
                <a:rPr lang="zh-CN" altLang="en-US" sz="1200" b="1" dirty="0"/>
                <a:t>工作坊讨论</a:t>
              </a:r>
              <a:endParaRPr lang="en-GB" sz="1200" b="1" dirty="0"/>
            </a:p>
          </p:txBody>
        </p:sp>
        <p:sp>
          <p:nvSpPr>
            <p:cNvPr id="86" name="Rectangle 34">
              <a:extLst>
                <a:ext uri="{FF2B5EF4-FFF2-40B4-BE49-F238E27FC236}">
                  <a16:creationId xmlns:a16="http://schemas.microsoft.com/office/drawing/2014/main" id="{E88240B4-3374-49AD-8A83-AAD23B3D8A07}"/>
                </a:ext>
              </a:extLst>
            </p:cNvPr>
            <p:cNvSpPr/>
            <p:nvPr/>
          </p:nvSpPr>
          <p:spPr>
            <a:xfrm>
              <a:off x="5336464" y="5229283"/>
              <a:ext cx="1945516" cy="646331"/>
            </a:xfrm>
            <a:prstGeom prst="rect">
              <a:avLst/>
            </a:prstGeom>
            <a:noFill/>
          </p:spPr>
          <p:txBody>
            <a:bodyPr wrap="square" rtlCol="0">
              <a:spAutoFit/>
            </a:bodyPr>
            <a:lstStyle/>
            <a:p>
              <a:pPr>
                <a:buClr>
                  <a:srgbClr val="2D97C8"/>
                </a:buClr>
              </a:pPr>
              <a:r>
                <a:rPr lang="zh-CN" altLang="en-US" sz="1200" dirty="0"/>
                <a:t>“改变一想到做公益就有牺牲的形象”</a:t>
              </a:r>
              <a:r>
                <a:rPr lang="en-GB" sz="1200" dirty="0"/>
                <a:t> </a:t>
              </a:r>
            </a:p>
            <a:p>
              <a:pPr algn="r">
                <a:buClr>
                  <a:srgbClr val="2D97C8"/>
                </a:buClr>
              </a:pPr>
              <a:r>
                <a:rPr lang="en-US" altLang="zh-CN" sz="1200" b="1" dirty="0"/>
                <a:t>––</a:t>
              </a:r>
              <a:r>
                <a:rPr lang="zh-CN" altLang="en-US" sz="1200" b="1" dirty="0"/>
                <a:t>工作坊讨论</a:t>
              </a:r>
              <a:endParaRPr lang="en-GB" sz="1200" b="1" dirty="0"/>
            </a:p>
          </p:txBody>
        </p:sp>
      </p:grpSp>
      <p:sp>
        <p:nvSpPr>
          <p:cNvPr id="88" name="Rectangle 28">
            <a:extLst>
              <a:ext uri="{FF2B5EF4-FFF2-40B4-BE49-F238E27FC236}">
                <a16:creationId xmlns:a16="http://schemas.microsoft.com/office/drawing/2014/main" id="{4B62262E-6D42-4937-8873-E1E0CC0ACB8B}"/>
              </a:ext>
            </a:extLst>
          </p:cNvPr>
          <p:cNvSpPr/>
          <p:nvPr/>
        </p:nvSpPr>
        <p:spPr>
          <a:xfrm>
            <a:off x="1010510" y="2931012"/>
            <a:ext cx="1945516" cy="830997"/>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“水基金未来会接触到很多人、连接到很多人、影响到很多人” </a:t>
            </a:r>
          </a:p>
          <a:p>
            <a:pPr algn="r">
              <a:buClr>
                <a:srgbClr val="2D97C8"/>
              </a:buClr>
            </a:pPr>
            <a:r>
              <a:rPr lang="en-US" altLang="zh-CN" sz="1200" b="1" kern="100" dirty="0">
                <a:latin typeface="Times New Roman" panose="02020603050405020304" pitchFamily="18" charset="0"/>
                <a:ea typeface="Microsoft YaHei" panose="020B0503020204020204" pitchFamily="34" charset="-122"/>
              </a:rPr>
              <a:t>––</a:t>
            </a:r>
            <a:r>
              <a:rPr lang="zh-CN" altLang="en-US" sz="1200" b="1" kern="100" dirty="0">
                <a:latin typeface="Times New Roman" panose="02020603050405020304" pitchFamily="18" charset="0"/>
                <a:ea typeface="Microsoft YaHei" panose="020B0503020204020204" pitchFamily="34" charset="-122"/>
              </a:rPr>
              <a:t>晓萌</a:t>
            </a:r>
            <a:endParaRPr lang="en-GB" sz="1200" b="1" dirty="0"/>
          </a:p>
        </p:txBody>
      </p:sp>
      <p:sp>
        <p:nvSpPr>
          <p:cNvPr id="89" name="Rectangle 29">
            <a:extLst>
              <a:ext uri="{FF2B5EF4-FFF2-40B4-BE49-F238E27FC236}">
                <a16:creationId xmlns:a16="http://schemas.microsoft.com/office/drawing/2014/main" id="{99711354-777A-4B3D-AB9A-33F0296E81A6}"/>
              </a:ext>
            </a:extLst>
          </p:cNvPr>
          <p:cNvSpPr/>
          <p:nvPr/>
        </p:nvSpPr>
        <p:spPr>
          <a:xfrm>
            <a:off x="5107864" y="2931012"/>
            <a:ext cx="1945516" cy="830997"/>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“不希望有做公益的‘苦’在里面，可以做得有意思”</a:t>
            </a:r>
          </a:p>
          <a:p>
            <a:pPr algn="r">
              <a:buClr>
                <a:srgbClr val="2D97C8"/>
              </a:buClr>
            </a:pPr>
            <a:r>
              <a:rPr lang="en-US" altLang="zh-CN" sz="1200" b="1" kern="100" dirty="0">
                <a:latin typeface="Times New Roman" panose="02020603050405020304" pitchFamily="18" charset="0"/>
                <a:ea typeface="Microsoft YaHei" panose="020B0503020204020204" pitchFamily="34" charset="-122"/>
              </a:rPr>
              <a:t>––</a:t>
            </a:r>
            <a:r>
              <a:rPr lang="zh-CN" altLang="en-US" sz="1200" b="1" kern="100" dirty="0">
                <a:latin typeface="Times New Roman" panose="02020603050405020304" pitchFamily="18" charset="0"/>
                <a:ea typeface="Microsoft YaHei" panose="020B0503020204020204" pitchFamily="34" charset="-122"/>
              </a:rPr>
              <a:t>晓萌</a:t>
            </a:r>
            <a:endParaRPr lang="en-GB" sz="1200" b="1" dirty="0"/>
          </a:p>
        </p:txBody>
      </p:sp>
      <p:sp>
        <p:nvSpPr>
          <p:cNvPr id="90" name="Rectangle 38">
            <a:extLst>
              <a:ext uri="{FF2B5EF4-FFF2-40B4-BE49-F238E27FC236}">
                <a16:creationId xmlns:a16="http://schemas.microsoft.com/office/drawing/2014/main" id="{8189B848-BD36-4C14-9074-F1740272AFB2}"/>
              </a:ext>
            </a:extLst>
          </p:cNvPr>
          <p:cNvSpPr/>
          <p:nvPr/>
        </p:nvSpPr>
        <p:spPr>
          <a:xfrm>
            <a:off x="3059187" y="2931012"/>
            <a:ext cx="1945516" cy="646331"/>
          </a:xfrm>
          <a:prstGeom prst="rect">
            <a:avLst/>
          </a:prstGeom>
          <a:noFill/>
        </p:spPr>
        <p:txBody>
          <a:bodyPr wrap="square" rtlCol="0">
            <a:spAutoFit/>
          </a:bodyPr>
          <a:lstStyle/>
          <a:p>
            <a:pPr>
              <a:buClr>
                <a:srgbClr val="2D97C8"/>
              </a:buClr>
            </a:pPr>
            <a:r>
              <a:rPr lang="zh-CN" altLang="en-US" sz="1200" dirty="0"/>
              <a:t>“</a:t>
            </a:r>
            <a:r>
              <a:rPr lang="ja-JP" altLang="en-GB" sz="1200"/>
              <a:t>理性</a:t>
            </a:r>
            <a:r>
              <a:rPr lang="zh-CN" altLang="en-US" sz="1200" dirty="0"/>
              <a:t>：有科学的思维判断问题”</a:t>
            </a:r>
            <a:endParaRPr lang="en-GB" altLang="zh-CN" sz="1200" dirty="0"/>
          </a:p>
          <a:p>
            <a:pPr algn="r">
              <a:buClr>
                <a:srgbClr val="2D97C8"/>
              </a:buClr>
            </a:pPr>
            <a:r>
              <a:rPr lang="en-US" altLang="zh-CN" sz="1200" b="1" dirty="0"/>
              <a:t>––</a:t>
            </a:r>
            <a:r>
              <a:rPr lang="ja-JP" altLang="en-US" sz="1200" b="1"/>
              <a:t>赵鹏</a:t>
            </a:r>
            <a:endParaRPr lang="en-GB" sz="1200" b="1" dirty="0"/>
          </a:p>
        </p:txBody>
      </p:sp>
      <p:sp>
        <p:nvSpPr>
          <p:cNvPr id="91" name="TextBox 40">
            <a:extLst>
              <a:ext uri="{FF2B5EF4-FFF2-40B4-BE49-F238E27FC236}">
                <a16:creationId xmlns:a16="http://schemas.microsoft.com/office/drawing/2014/main" id="{95177698-C14A-4DC6-81CB-1470D81507D8}"/>
              </a:ext>
            </a:extLst>
          </p:cNvPr>
          <p:cNvSpPr txBox="1"/>
          <p:nvPr/>
        </p:nvSpPr>
        <p:spPr>
          <a:xfrm>
            <a:off x="9205217" y="2931012"/>
            <a:ext cx="1945516" cy="807913"/>
          </a:xfrm>
          <a:prstGeom prst="rect">
            <a:avLst/>
          </a:prstGeom>
          <a:noFill/>
        </p:spPr>
        <p:txBody>
          <a:bodyPr wrap="square" rtlCol="0">
            <a:spAutoFit/>
          </a:bodyPr>
          <a:lstStyle/>
          <a:p>
            <a:pPr>
              <a:buClr>
                <a:srgbClr val="2D97C8"/>
              </a:buClr>
            </a:pPr>
            <a:r>
              <a:rPr lang="zh-CN" altLang="en-US" sz="1200" dirty="0"/>
              <a:t>“对生活的热爱，希望环境的美好”</a:t>
            </a:r>
          </a:p>
          <a:p>
            <a:pPr algn="r">
              <a:buClr>
                <a:srgbClr val="2D97C8"/>
              </a:buClr>
            </a:pPr>
            <a:r>
              <a:rPr lang="zh-CN" altLang="en-US" sz="1200" dirty="0"/>
              <a:t> </a:t>
            </a:r>
            <a:r>
              <a:rPr lang="en-US" altLang="zh-CN" sz="1200" b="1" dirty="0"/>
              <a:t>––-</a:t>
            </a:r>
            <a:r>
              <a:rPr lang="zh-CN" altLang="en-US" sz="1200" b="1" dirty="0"/>
              <a:t>民生人寿，佳慧 </a:t>
            </a:r>
          </a:p>
          <a:p>
            <a:pPr>
              <a:buClr>
                <a:srgbClr val="2D97C8"/>
              </a:buClr>
            </a:pPr>
            <a:endParaRPr lang="en-GB" sz="1050" dirty="0">
              <a:latin typeface="+mn-ea"/>
              <a:cs typeface="Heiti SC Light" charset="-122"/>
            </a:endParaRPr>
          </a:p>
        </p:txBody>
      </p:sp>
      <p:sp>
        <p:nvSpPr>
          <p:cNvPr id="92" name="Rectangle 35">
            <a:extLst>
              <a:ext uri="{FF2B5EF4-FFF2-40B4-BE49-F238E27FC236}">
                <a16:creationId xmlns:a16="http://schemas.microsoft.com/office/drawing/2014/main" id="{A29B85CB-1AEC-401B-8DDC-7D35349EE4ED}"/>
              </a:ext>
            </a:extLst>
          </p:cNvPr>
          <p:cNvSpPr/>
          <p:nvPr/>
        </p:nvSpPr>
        <p:spPr>
          <a:xfrm>
            <a:off x="7156541" y="1876975"/>
            <a:ext cx="1945516" cy="830997"/>
          </a:xfrm>
          <a:prstGeom prst="rect">
            <a:avLst/>
          </a:prstGeom>
          <a:noFill/>
        </p:spPr>
        <p:txBody>
          <a:bodyPr wrap="square" rtlCol="0">
            <a:spAutoFit/>
          </a:bodyPr>
          <a:lstStyle/>
          <a:p>
            <a:pPr>
              <a:buClr>
                <a:srgbClr val="2D97C8"/>
              </a:buClr>
            </a:pPr>
            <a:r>
              <a:rPr lang="zh-CN" altLang="en-US" sz="1200" dirty="0"/>
              <a:t>“优先级高，让企业觉得可以把自己包装成绿色健康的形象”</a:t>
            </a:r>
            <a:r>
              <a:rPr lang="en-GB" sz="1200" dirty="0"/>
              <a:t> </a:t>
            </a:r>
          </a:p>
          <a:p>
            <a:pPr algn="r">
              <a:buClr>
                <a:srgbClr val="2D97C8"/>
              </a:buClr>
            </a:pPr>
            <a:r>
              <a:rPr lang="en-US" altLang="zh-CN" sz="1200" b="1" dirty="0"/>
              <a:t>––</a:t>
            </a:r>
            <a:r>
              <a:rPr lang="zh-CN" altLang="en-US" sz="1200" b="1" dirty="0"/>
              <a:t>工作坊讨论</a:t>
            </a:r>
            <a:endParaRPr lang="en-GB" sz="1200" b="1" dirty="0"/>
          </a:p>
        </p:txBody>
      </p:sp>
      <p:cxnSp>
        <p:nvCxnSpPr>
          <p:cNvPr id="93" name="Straight Connector 22">
            <a:extLst>
              <a:ext uri="{FF2B5EF4-FFF2-40B4-BE49-F238E27FC236}">
                <a16:creationId xmlns:a16="http://schemas.microsoft.com/office/drawing/2014/main" id="{98560734-2B25-4381-9D31-E415F5341446}"/>
              </a:ext>
            </a:extLst>
          </p:cNvPr>
          <p:cNvCxnSpPr>
            <a:cxnSpLocks/>
          </p:cNvCxnSpPr>
          <p:nvPr/>
        </p:nvCxnSpPr>
        <p:spPr>
          <a:xfrm flipH="1">
            <a:off x="933857" y="2838680"/>
            <a:ext cx="1024128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73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10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1.xml><?xml version="1.0" encoding="utf-8"?>
<p:tagLst xmlns:a="http://schemas.openxmlformats.org/drawingml/2006/main" xmlns:r="http://schemas.openxmlformats.org/officeDocument/2006/relationships" xmlns:p="http://schemas.openxmlformats.org/presentationml/2006/main">
  <p:tag name="ISLIDE.VECTOR" val="5a4bd0b1-5697-4e2b-a49d-73d02f84f404"/>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11.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112.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11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4.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115.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1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7.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118.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11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ISLIDE.VECTOR" val="46fd7f88-403e-4e49-b478-32458d9ae20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13.xml><?xml version="1.0" encoding="utf-8"?>
<p:tagLst xmlns:a="http://schemas.openxmlformats.org/drawingml/2006/main" xmlns:r="http://schemas.openxmlformats.org/officeDocument/2006/relationships" xmlns:p="http://schemas.openxmlformats.org/presentationml/2006/main">
  <p:tag name="ISLIDE.VECTOR" val="7155a6f2-bd59-4781-81ee-68cb7698782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14.xml><?xml version="1.0" encoding="utf-8"?>
<p:tagLst xmlns:a="http://schemas.openxmlformats.org/drawingml/2006/main" xmlns:r="http://schemas.openxmlformats.org/officeDocument/2006/relationships" xmlns:p="http://schemas.openxmlformats.org/presentationml/2006/main">
  <p:tag name="ISLIDE.VECTOR" val="b6d00ecc-3dff-4ca1-be19-5af3efdadee7"/>
</p:tagLst>
</file>

<file path=ppt/tags/tag15.xml><?xml version="1.0" encoding="utf-8"?>
<p:tagLst xmlns:a="http://schemas.openxmlformats.org/drawingml/2006/main" xmlns:r="http://schemas.openxmlformats.org/officeDocument/2006/relationships" xmlns:p="http://schemas.openxmlformats.org/presentationml/2006/main">
  <p:tag name="ISLIDE.VECTOR" val="fc8d3891-804d-4bbb-bf59-e05b1e381618"/>
</p:tagLst>
</file>

<file path=ppt/tags/tag16.xml><?xml version="1.0" encoding="utf-8"?>
<p:tagLst xmlns:a="http://schemas.openxmlformats.org/drawingml/2006/main" xmlns:r="http://schemas.openxmlformats.org/officeDocument/2006/relationships" xmlns:p="http://schemas.openxmlformats.org/presentationml/2006/main">
  <p:tag name="ISLIDE.ICON" val="#102676;#376284;"/>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ISLIDE.ICON" val="#102676;#376284;"/>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DjxxjP2VK8UJjqo9uCt1g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3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4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xml><?xml version="1.0" encoding="utf-8"?>
<p:tagLst xmlns:a="http://schemas.openxmlformats.org/drawingml/2006/main" xmlns:r="http://schemas.openxmlformats.org/officeDocument/2006/relationships" xmlns:p="http://schemas.openxmlformats.org/presentationml/2006/main">
  <p:tag name="ISLIDE.ICON" val="#102676;#376284;#379971;#82361;#176038;#149380;#88817;"/>
</p:tagLst>
</file>

<file path=ppt/tags/tag6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67.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6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9.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7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2.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73.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7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5.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76.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7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8.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79.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8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1.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82.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8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kDr5fzejhU6d05VY_tsx1Q"/>
</p:tagLst>
</file>

<file path=ppt/tags/tag93.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94.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9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6.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97.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ags/tag9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9.xml><?xml version="1.0" encoding="utf-8"?>
<p:tagLst xmlns:a="http://schemas.openxmlformats.org/drawingml/2006/main" xmlns:r="http://schemas.openxmlformats.org/officeDocument/2006/relationships" xmlns:p="http://schemas.openxmlformats.org/presentationml/2006/main">
  <p:tag name="VCTCREATESHAPEHANDLED" val="0"/>
  <p:tag name="VCT-ANGLE" val="60"/>
</p:tagLst>
</file>

<file path=ppt/theme/theme1.xml><?xml version="1.0" encoding="utf-8"?>
<a:theme xmlns:a="http://schemas.openxmlformats.org/drawingml/2006/main" name="Office 主题">
  <a:themeElements>
    <a:clrScheme name="ABC New Template">
      <a:dk1>
        <a:sysClr val="windowText" lastClr="000000"/>
      </a:dk1>
      <a:lt1>
        <a:sysClr val="window" lastClr="FFFFFF"/>
      </a:lt1>
      <a:dk2>
        <a:srgbClr val="242852"/>
      </a:dk2>
      <a:lt2>
        <a:srgbClr val="ACCBF9"/>
      </a:lt2>
      <a:accent1>
        <a:srgbClr val="2898D8"/>
      </a:accent1>
      <a:accent2>
        <a:srgbClr val="3E89D8"/>
      </a:accent2>
      <a:accent3>
        <a:srgbClr val="7EC8E4"/>
      </a:accent3>
      <a:accent4>
        <a:srgbClr val="6BABD6"/>
      </a:accent4>
      <a:accent5>
        <a:srgbClr val="7F7F7F"/>
      </a:accent5>
      <a:accent6>
        <a:srgbClr val="FFFFFF"/>
      </a:accent6>
      <a:hlink>
        <a:srgbClr val="7F7F7F"/>
      </a:hlink>
      <a:folHlink>
        <a:srgbClr val="3EBBF0"/>
      </a:folHlink>
    </a:clrScheme>
    <a:fontScheme name="ABC New Template">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lumMod val="20000"/>
            <a:lumOff val="80000"/>
          </a:schemeClr>
        </a:solidFill>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buClr>
            <a:srgbClr val="2D97C8"/>
          </a:buClr>
          <a:defRPr sz="1400" dirty="0" smtClean="0">
            <a:latin typeface="+mn-ea"/>
            <a:cs typeface="Heiti SC Light" charset="-122"/>
          </a:defRPr>
        </a:defPPr>
      </a:lstStyle>
    </a:txDef>
  </a:objectDefaults>
  <a:extraClrSchemeLst/>
  <a:extLst>
    <a:ext uri="{05A4C25C-085E-4340-85A3-A5531E510DB2}">
      <thm15:themeFamily xmlns:thm15="http://schemas.microsoft.com/office/thememl/2012/main" name="ABC New Template.pptx" id="{982EB18B-2BAA-4D08-9FCA-61D5DCD8CD1D}" vid="{9ACCB4AA-4B5C-4954-83BD-1F95C54CFF66}"/>
    </a:ext>
  </a:extLst>
</a:theme>
</file>

<file path=ppt/theme/theme2.xml><?xml version="1.0" encoding="utf-8"?>
<a:theme xmlns:a="http://schemas.openxmlformats.org/drawingml/2006/main" name="1_Office 主题">
  <a:themeElements>
    <a:clrScheme name="ABC New Template">
      <a:dk1>
        <a:sysClr val="windowText" lastClr="000000"/>
      </a:dk1>
      <a:lt1>
        <a:sysClr val="window" lastClr="FFFFFF"/>
      </a:lt1>
      <a:dk2>
        <a:srgbClr val="242852"/>
      </a:dk2>
      <a:lt2>
        <a:srgbClr val="ACCBF9"/>
      </a:lt2>
      <a:accent1>
        <a:srgbClr val="2898D8"/>
      </a:accent1>
      <a:accent2>
        <a:srgbClr val="3E89D8"/>
      </a:accent2>
      <a:accent3>
        <a:srgbClr val="7EC8E4"/>
      </a:accent3>
      <a:accent4>
        <a:srgbClr val="6BABD6"/>
      </a:accent4>
      <a:accent5>
        <a:srgbClr val="7F7F7F"/>
      </a:accent5>
      <a:accent6>
        <a:srgbClr val="FFFFFF"/>
      </a:accent6>
      <a:hlink>
        <a:srgbClr val="7F7F7F"/>
      </a:hlink>
      <a:folHlink>
        <a:srgbClr val="3EBBF0"/>
      </a:folHlink>
    </a:clrScheme>
    <a:fontScheme name="ABC New Template">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buClr>
            <a:srgbClr val="2D97C8"/>
          </a:buClr>
          <a:defRPr sz="1400" dirty="0" smtClean="0">
            <a:latin typeface="+mn-ea"/>
            <a:cs typeface="Heiti SC Light" charset="-122"/>
          </a:defRPr>
        </a:defPPr>
      </a:lstStyle>
    </a:txDef>
  </a:objectDefaults>
  <a:extraClrSchemeLst/>
  <a:extLst>
    <a:ext uri="{05A4C25C-085E-4340-85A3-A5531E510DB2}">
      <thm15:themeFamily xmlns:thm15="http://schemas.microsoft.com/office/thememl/2012/main" name="ABC New Template.pptx" id="{982EB18B-2BAA-4D08-9FCA-61D5DCD8CD1D}" vid="{9ACCB4AA-4B5C-4954-83BD-1F95C54CFF66}"/>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ABC_18春季训练营第二组_V0.1</Template>
  <TotalTime>16596</TotalTime>
  <Words>5698</Words>
  <Application>Microsoft Office PowerPoint</Application>
  <PresentationFormat>宽屏</PresentationFormat>
  <Paragraphs>761</Paragraphs>
  <Slides>53</Slides>
  <Notes>11</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53</vt:i4>
      </vt:variant>
    </vt:vector>
  </HeadingPairs>
  <TitlesOfParts>
    <vt:vector size="66" baseType="lpstr">
      <vt:lpstr>EYInterstate</vt:lpstr>
      <vt:lpstr>Heiti SC Light</vt:lpstr>
      <vt:lpstr>等线</vt:lpstr>
      <vt:lpstr>微软雅黑</vt:lpstr>
      <vt:lpstr>微软雅黑</vt:lpstr>
      <vt:lpstr>Arial</vt:lpstr>
      <vt:lpstr>Impact</vt:lpstr>
      <vt:lpstr>Times New Roman</vt:lpstr>
      <vt:lpstr>Verdana</vt:lpstr>
      <vt:lpstr>Wingdings</vt:lpstr>
      <vt:lpstr>Office 主题</vt:lpstr>
      <vt:lpstr>1_Office 主题</vt:lpstr>
      <vt:lpstr>think-cell Slide</vt:lpstr>
      <vt:lpstr>千岛湖水基金 品牌咨询项目</vt:lpstr>
      <vt:lpstr>PowerPoint 演示文稿</vt:lpstr>
      <vt:lpstr>项目进度回顾</vt:lpstr>
      <vt:lpstr>PowerPoint 演示文稿</vt:lpstr>
      <vt:lpstr>通过工作坊，我们明确了千岛湖水基金“携手同行的实施者”的品牌定位方向</vt:lpstr>
      <vt:lpstr>在品牌定位模型的基础上，对品牌定位进行了诠释</vt:lpstr>
      <vt:lpstr>我们品牌想要触达的受众是谁？他们的核心诉求是什么？</vt:lpstr>
      <vt:lpstr>我们的使命、愿景、价值观是什么？</vt:lpstr>
      <vt:lpstr>我们希望传达什么样的品牌形象？</vt:lpstr>
      <vt:lpstr>我们的核心竞争力是什么？</vt:lpstr>
      <vt:lpstr>我们能满足受众的什么情感/功能利益点？</vt:lpstr>
      <vt:lpstr>Big idea: 投资自然，将杯中一点甜传承几代人</vt:lpstr>
      <vt:lpstr>因此，我们的品牌定位可以这样表达</vt:lpstr>
      <vt:lpstr>PowerPoint 演示文稿</vt:lpstr>
      <vt:lpstr>品牌故事设计的原则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品牌故事的作用</vt:lpstr>
      <vt:lpstr>PowerPoint 演示文稿</vt:lpstr>
      <vt:lpstr>水基金现有传播资源总览</vt:lpstr>
      <vt:lpstr>传播现状审计-微信</vt:lpstr>
      <vt:lpstr>PowerPoint 演示文稿</vt:lpstr>
      <vt:lpstr>传播现状审计-搜索引擎</vt:lpstr>
      <vt:lpstr>传播现状审计-线下渠道</vt:lpstr>
      <vt:lpstr>经过分析，我们认为目前水基金传播方面存在以下问题</vt:lpstr>
      <vt:lpstr>我们将按照如下框架开展传播策略规划</vt:lpstr>
      <vt:lpstr>我们已经知道水基金的战略规划及阶段性业务目标</vt:lpstr>
      <vt:lpstr>在品牌建设中，我们可从六个角度思考品牌的影响力</vt:lpstr>
      <vt:lpstr>品牌建设是一个过程，不同的阶段有不同的侧重</vt:lpstr>
      <vt:lpstr>品牌建设是一个过程，不同的阶段有不同的侧重</vt:lpstr>
      <vt:lpstr>我们建议三个阶段的品牌传播目标如下</vt:lpstr>
      <vt:lpstr>因此，水基金的整体传播策略总结如下</vt:lpstr>
      <vt:lpstr>PowerPoint 演示文稿</vt:lpstr>
      <vt:lpstr>下一步工作</vt:lpstr>
      <vt:lpstr>下一步具体工作</vt:lpstr>
      <vt:lpstr>谢 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公益行动者</dc:title>
  <dc:creator>秋月张</dc:creator>
  <cp:lastModifiedBy>Theia CC</cp:lastModifiedBy>
  <cp:revision>461</cp:revision>
  <cp:lastPrinted>2018-03-28T14:54:35Z</cp:lastPrinted>
  <dcterms:created xsi:type="dcterms:W3CDTF">2018-03-13T15:07:49Z</dcterms:created>
  <dcterms:modified xsi:type="dcterms:W3CDTF">2020-06-07T04:23:24Z</dcterms:modified>
</cp:coreProperties>
</file>